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77"/>
  </p:notesMasterIdLst>
  <p:sldIdLst>
    <p:sldId id="256" r:id="rId5"/>
    <p:sldId id="351" r:id="rId6"/>
    <p:sldId id="616" r:id="rId7"/>
    <p:sldId id="257" r:id="rId8"/>
    <p:sldId id="352" r:id="rId9"/>
    <p:sldId id="354" r:id="rId10"/>
    <p:sldId id="355" r:id="rId11"/>
    <p:sldId id="356" r:id="rId12"/>
    <p:sldId id="357" r:id="rId13"/>
    <p:sldId id="353" r:id="rId14"/>
    <p:sldId id="617" r:id="rId15"/>
    <p:sldId id="360" r:id="rId16"/>
    <p:sldId id="411" r:id="rId17"/>
    <p:sldId id="412" r:id="rId18"/>
    <p:sldId id="416" r:id="rId19"/>
    <p:sldId id="418" r:id="rId20"/>
    <p:sldId id="419" r:id="rId21"/>
    <p:sldId id="427" r:id="rId22"/>
    <p:sldId id="428" r:id="rId23"/>
    <p:sldId id="432" r:id="rId24"/>
    <p:sldId id="429" r:id="rId25"/>
    <p:sldId id="430" r:id="rId26"/>
    <p:sldId id="431" r:id="rId27"/>
    <p:sldId id="433" r:id="rId28"/>
    <p:sldId id="489" r:id="rId29"/>
    <p:sldId id="482" r:id="rId30"/>
    <p:sldId id="483" r:id="rId31"/>
    <p:sldId id="484" r:id="rId32"/>
    <p:sldId id="486" r:id="rId33"/>
    <p:sldId id="488" r:id="rId34"/>
    <p:sldId id="490" r:id="rId35"/>
    <p:sldId id="494" r:id="rId36"/>
    <p:sldId id="504" r:id="rId37"/>
    <p:sldId id="505" r:id="rId38"/>
    <p:sldId id="508" r:id="rId39"/>
    <p:sldId id="509" r:id="rId40"/>
    <p:sldId id="558" r:id="rId41"/>
    <p:sldId id="512" r:id="rId42"/>
    <p:sldId id="514" r:id="rId43"/>
    <p:sldId id="515" r:id="rId44"/>
    <p:sldId id="516" r:id="rId45"/>
    <p:sldId id="567" r:id="rId46"/>
    <p:sldId id="568" r:id="rId47"/>
    <p:sldId id="569" r:id="rId48"/>
    <p:sldId id="520" r:id="rId49"/>
    <p:sldId id="525" r:id="rId50"/>
    <p:sldId id="575" r:id="rId51"/>
    <p:sldId id="570" r:id="rId52"/>
    <p:sldId id="491" r:id="rId53"/>
    <p:sldId id="588" r:id="rId54"/>
    <p:sldId id="589" r:id="rId55"/>
    <p:sldId id="591" r:id="rId56"/>
    <p:sldId id="592" r:id="rId57"/>
    <p:sldId id="593" r:id="rId58"/>
    <p:sldId id="597" r:id="rId59"/>
    <p:sldId id="595" r:id="rId60"/>
    <p:sldId id="596" r:id="rId61"/>
    <p:sldId id="606" r:id="rId62"/>
    <p:sldId id="598" r:id="rId63"/>
    <p:sldId id="600" r:id="rId64"/>
    <p:sldId id="601" r:id="rId65"/>
    <p:sldId id="602" r:id="rId66"/>
    <p:sldId id="603" r:id="rId67"/>
    <p:sldId id="604" r:id="rId68"/>
    <p:sldId id="605" r:id="rId69"/>
    <p:sldId id="612" r:id="rId70"/>
    <p:sldId id="610" r:id="rId71"/>
    <p:sldId id="611" r:id="rId72"/>
    <p:sldId id="613" r:id="rId73"/>
    <p:sldId id="618" r:id="rId74"/>
    <p:sldId id="615" r:id="rId75"/>
    <p:sldId id="343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86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768" units="cm"/>
        </inkml:traceFormat>
        <inkml:channelProperties>
          <inkml:channelProperty channel="X" name="resolution" value="56.7313" units="1/cm"/>
          <inkml:channelProperty channel="Y" name="resolution" value="28.33948" units="1/cm"/>
        </inkml:channelProperties>
      </inkml:inkSource>
      <inkml:timestamp xml:id="ts0" timeString="2015-09-23T07:49:33.6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8D45B-FE33-4D9F-9C21-3AE2B937398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D4076-B66F-4D65-976D-BB2AFA3F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0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D4076-B66F-4D65-976D-BB2AFA3F4E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6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 </a:t>
            </a:r>
            <a:r>
              <a:rPr lang="en-US" dirty="0" err="1"/>
              <a:t>cem</a:t>
            </a:r>
            <a:r>
              <a:rPr lang="en-US" dirty="0"/>
              <a:t> je</a:t>
            </a:r>
            <a:r>
              <a:rPr lang="en-US" baseline="0" dirty="0"/>
              <a:t> </a:t>
            </a:r>
            <a:r>
              <a:rPr lang="en-US" baseline="0" dirty="0" err="1"/>
              <a:t>pocatecni</a:t>
            </a:r>
            <a:r>
              <a:rPr lang="en-US" baseline="0" dirty="0"/>
              <a:t> faze ? </a:t>
            </a:r>
          </a:p>
          <a:p>
            <a:r>
              <a:rPr lang="en-US" baseline="0" dirty="0"/>
              <a:t>V </a:t>
            </a:r>
            <a:r>
              <a:rPr lang="en-US" baseline="0" dirty="0" err="1"/>
              <a:t>cem</a:t>
            </a:r>
            <a:r>
              <a:rPr lang="en-US" baseline="0" dirty="0"/>
              <a:t> </a:t>
            </a:r>
            <a:r>
              <a:rPr lang="en-US" baseline="0" dirty="0" err="1"/>
              <a:t>muze</a:t>
            </a:r>
            <a:r>
              <a:rPr lang="en-US" baseline="0" dirty="0"/>
              <a:t> </a:t>
            </a:r>
            <a:r>
              <a:rPr lang="en-US" baseline="0" dirty="0" err="1"/>
              <a:t>byt</a:t>
            </a:r>
            <a:r>
              <a:rPr lang="en-US" baseline="0" dirty="0"/>
              <a:t>  amplitude ?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D4076-B66F-4D65-976D-BB2AFA3F4E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34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>
            <a:extLst>
              <a:ext uri="{FF2B5EF4-FFF2-40B4-BE49-F238E27FC236}">
                <a16:creationId xmlns:a16="http://schemas.microsoft.com/office/drawing/2014/main" id="{CE437EA5-2271-48B9-8B56-73E2C44DDF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Zástupný symbol pro poznámky 2">
            <a:extLst>
              <a:ext uri="{FF2B5EF4-FFF2-40B4-BE49-F238E27FC236}">
                <a16:creationId xmlns:a16="http://schemas.microsoft.com/office/drawing/2014/main" id="{076E36ED-C054-4F89-B609-AB8C81F2A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en-US"/>
              <a:t>Definovat, že čas, kde jsme, je n. </a:t>
            </a:r>
            <a:endParaRPr lang="en-US" altLang="en-US"/>
          </a:p>
        </p:txBody>
      </p:sp>
      <p:sp>
        <p:nvSpPr>
          <p:cNvPr id="28676" name="Zástupný symbol pro číslo snímku 3">
            <a:extLst>
              <a:ext uri="{FF2B5EF4-FFF2-40B4-BE49-F238E27FC236}">
                <a16:creationId xmlns:a16="http://schemas.microsoft.com/office/drawing/2014/main" id="{495A36F4-9D99-4162-AB20-8A907408A0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fld id="{BC191CE5-23CC-480A-BCEF-C078E5769D19}" type="slidenum">
              <a:rPr lang="cs-CZ" altLang="en-US">
                <a:latin typeface="Arial" panose="020B0604020202020204" pitchFamily="34" charset="0"/>
              </a:rPr>
              <a:pPr/>
              <a:t>34</a:t>
            </a:fld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>
            <a:extLst>
              <a:ext uri="{FF2B5EF4-FFF2-40B4-BE49-F238E27FC236}">
                <a16:creationId xmlns:a16="http://schemas.microsoft.com/office/drawing/2014/main" id="{0860DD97-9908-4C49-A780-3A838AD67D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Zástupný symbol pro poznámky 2">
            <a:extLst>
              <a:ext uri="{FF2B5EF4-FFF2-40B4-BE49-F238E27FC236}">
                <a16:creationId xmlns:a16="http://schemas.microsoft.com/office/drawing/2014/main" id="{511B741F-C6E0-43C7-B0DF-8E2C8313F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en-US"/>
              <a:t>CC do kreslitka, tam filtr a posouvat ho !</a:t>
            </a:r>
            <a:endParaRPr lang="en-US" altLang="en-US"/>
          </a:p>
        </p:txBody>
      </p:sp>
      <p:sp>
        <p:nvSpPr>
          <p:cNvPr id="35844" name="Zástupný symbol pro číslo snímku 3">
            <a:extLst>
              <a:ext uri="{FF2B5EF4-FFF2-40B4-BE49-F238E27FC236}">
                <a16:creationId xmlns:a16="http://schemas.microsoft.com/office/drawing/2014/main" id="{3DE1E971-F228-48CC-883A-4B98120363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fld id="{CBE2C9D7-E1FA-4640-A88D-B49232D1CCF3}" type="slidenum">
              <a:rPr lang="cs-CZ" altLang="en-US">
                <a:latin typeface="Arial" panose="020B0604020202020204" pitchFamily="34" charset="0"/>
              </a:rPr>
              <a:pPr/>
              <a:t>36</a:t>
            </a:fld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B7F6-542F-464A-80D9-83C9AB5BAB43}" type="datetime1">
              <a:rPr lang="en-US" smtClean="0"/>
              <a:t>2/16/2026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0C82-F95A-4DE0-B70B-9AD5765E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BE6F-791B-4E20-AEF3-13D361B9E698}" type="datetime1">
              <a:rPr lang="en-US" smtClean="0"/>
              <a:t>2/16/2026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0C82-F95A-4DE0-B70B-9AD5765E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81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B10A-FD55-41B6-A09E-C27855CE4696}" type="datetime1">
              <a:rPr lang="en-US" smtClean="0"/>
              <a:t>2/16/2026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0C82-F95A-4DE0-B70B-9AD5765E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64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88B89-A6CC-45C7-9E2F-7C3CD8C4D804}" type="slidenum">
              <a:rPr lang="cs-CZ" altLang="en-US" smtClean="0"/>
              <a:pPr>
                <a:defRPr/>
              </a:pPr>
              <a:t>‹#›</a:t>
            </a:fld>
            <a:r>
              <a:rPr lang="en-US" altLang="en-US" dirty="0"/>
              <a:t> / 42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814786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AAF4A-F12D-40F0-8571-4C68980D6F1E}" type="slidenum">
              <a:rPr lang="cs-CZ" altLang="en-US" smtClean="0"/>
              <a:pPr>
                <a:defRPr/>
              </a:pPr>
              <a:t>‹#›</a:t>
            </a:fld>
            <a:r>
              <a:rPr lang="en-US" altLang="en-US" dirty="0"/>
              <a:t> / 50 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177706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A3A67-24B7-4741-AB34-B09A44B63DD0}" type="slidenum">
              <a:rPr lang="cs-CZ" altLang="en-US" smtClean="0"/>
              <a:pPr>
                <a:defRPr/>
              </a:pPr>
              <a:t>‹#›</a:t>
            </a:fld>
            <a:r>
              <a:rPr lang="en-US" altLang="en-US" dirty="0"/>
              <a:t> / 42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43476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C1DA2-D88E-4B1C-9250-3E3A33A01C56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66687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E0552-F9C6-45F9-A651-9142343F8927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19649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C1022-57D1-4CDE-AD9D-3D651AC7E4E3}" type="slidenum">
              <a:rPr lang="cs-CZ" altLang="en-US" smtClean="0"/>
              <a:pPr>
                <a:defRPr/>
              </a:pPr>
              <a:t>‹#›</a:t>
            </a:fld>
            <a:r>
              <a:rPr lang="en-US" altLang="en-US" dirty="0"/>
              <a:t> / 42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031312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E8A5-EA0F-4476-9706-3050E8A8A3C3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21054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D5F11-197F-4A5D-A2D7-B0237BE1A77A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233264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E8E3-FE70-4A85-8528-B37D6DBB9228}" type="datetime1">
              <a:rPr lang="en-US" smtClean="0"/>
              <a:t>2/16/2026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F081B-7C2B-40A5-9C54-96C63840EC8B}" type="slidenum">
              <a:rPr lang="en-US" smtClean="0"/>
              <a:pPr/>
              <a:t>‹#›</a:t>
            </a:fld>
            <a:r>
              <a:rPr lang="en-US" dirty="0"/>
              <a:t> / 35</a:t>
            </a:r>
          </a:p>
        </p:txBody>
      </p:sp>
    </p:spTree>
    <p:extLst>
      <p:ext uri="{BB962C8B-B14F-4D97-AF65-F5344CB8AC3E}">
        <p14:creationId xmlns:p14="http://schemas.microsoft.com/office/powerpoint/2010/main" val="4271472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85B70-A104-4E05-A53E-C1263F2DEA57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816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6DE80-70CA-4D0D-B710-9B7A0B8BD0ED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324060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91CE1-3FB7-4B60-A218-8540E58C976C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17379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5F5E9-728A-4A97-AA64-591E16F3C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07021-7337-4A8E-B0CD-258A41E38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DFFA6-50A1-4D69-B508-156425BAD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D1237-989B-4D77-8167-CFCCF815FC77}" type="slidenum">
              <a:rPr lang="cs-CZ" altLang="en-US"/>
              <a:pPr/>
              <a:t>‹#›</a:t>
            </a:fld>
            <a:r>
              <a:rPr lang="en-US" altLang="en-US"/>
              <a:t> / </a:t>
            </a:r>
            <a:r>
              <a:rPr lang="cs-CZ" altLang="en-US"/>
              <a:t>57</a:t>
            </a:r>
          </a:p>
        </p:txBody>
      </p:sp>
    </p:spTree>
    <p:extLst>
      <p:ext uri="{BB962C8B-B14F-4D97-AF65-F5344CB8AC3E}">
        <p14:creationId xmlns:p14="http://schemas.microsoft.com/office/powerpoint/2010/main" val="952980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1635E-0857-4DEA-A5CF-71223699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1A119-BA12-43DF-9E39-927FC08EA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22F1C-50F2-4C8A-84FA-3D1480369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FEE2C-0FCC-4C84-8C74-F5D4314EEF3E}" type="slidenum">
              <a:rPr lang="cs-CZ" altLang="en-US"/>
              <a:pPr/>
              <a:t>‹#›</a:t>
            </a:fld>
            <a:r>
              <a:rPr lang="en-US" altLang="en-US"/>
              <a:t> / 57</a:t>
            </a:r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13642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01193-4E9A-4A5C-BD84-3F4673A47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2B43E-6EFD-4500-BB0D-E439FEFAF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5F8F4-B7E4-4E58-89D2-1C1728C3B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26974-8907-4269-AAB9-C211DD5A7896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183704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CFA5C-525F-4AEE-BB39-5AC972E7D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2FD6E-F6F1-49BA-BBA2-2F6EB5CC8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90280A-1BAD-497A-A12E-48EE1908B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61866-6B29-45E7-9D7A-37DBD4E4CE4E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813020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6A1C80-8811-4102-83F2-190F49236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45DE53-4AA3-454A-8A8C-254142D6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2BB066-EECB-495E-BD77-E4EBAC701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B1736-CE59-421B-8B4A-586687958524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219300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7D9E2F-4D5E-4CFA-8EB9-DC3FBEDC6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BF250B-7C61-472A-85BD-A4AA3B752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74A5A2-A8A0-44AF-AE38-B07DEA1A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FC2AD-5F7A-4502-9282-C83D2C213A0D}" type="slidenum">
              <a:rPr lang="cs-CZ" altLang="en-US"/>
              <a:pPr/>
              <a:t>‹#›</a:t>
            </a:fld>
            <a:r>
              <a:rPr lang="cs-CZ" altLang="en-US"/>
              <a:t> / 57</a:t>
            </a:r>
          </a:p>
        </p:txBody>
      </p:sp>
    </p:spTree>
    <p:extLst>
      <p:ext uri="{BB962C8B-B14F-4D97-AF65-F5344CB8AC3E}">
        <p14:creationId xmlns:p14="http://schemas.microsoft.com/office/powerpoint/2010/main" val="1677499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478B1A-AC2D-44A9-86DD-BCFF7DFC6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1C012A-BB87-4650-82D9-8E78D4EE3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10094F-7FE3-4901-A3F4-D7C358BE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6D6A6-A8DD-41EF-8807-D964BE86A8D0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5233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1038-DFC4-42A5-8915-B487037520CF}" type="datetime1">
              <a:rPr lang="en-US" smtClean="0"/>
              <a:t>2/16/2026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0C82-F95A-4DE0-B70B-9AD5765E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335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C2878-164A-400F-81BB-2DF7D784C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4EC5C-241C-4758-B271-C78BC60B3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DEA518-166A-4E06-B0F2-08ED7424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E220C-B97B-41AB-A054-1D67C4A35D9C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8928120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3DC33-F433-456E-AD78-D28A4451D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D69DE-0A6A-44BD-AC49-C551419C7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197BE-1830-4600-B29C-CBDCC8E32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597DB-A866-4090-9213-967D21F569F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58818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65D2B-7B87-49D0-BDA3-EE92F4E19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850A8-566B-4E31-A8BF-CBC29AF67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DD58A-C48C-413A-B28F-C696A48A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BA3C3-BEE7-40F9-9A25-75B3DBFE7E0D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6982147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9FBA8-AD4F-4FEC-8FD0-4EDDFC58E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CAB71-E745-46E4-8C5D-FB339A351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48A5C-B400-497D-838E-C936B363C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4B3E6-8115-4240-AA8D-554E10EDF2E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628649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D49-3E8B-4D2A-BF60-B811CB680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E6A6A-4BFB-40C4-890D-6CB597FBC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DBCE4-804E-46EE-90F1-C373877EE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CF88E-C05B-46CB-91F8-16934E7505F6}" type="slidenum">
              <a:rPr lang="cs-CZ" altLang="en-US"/>
              <a:pPr/>
              <a:t>‹#›</a:t>
            </a:fld>
            <a:r>
              <a:rPr lang="en-US" altLang="en-US"/>
              <a:t> / 42</a:t>
            </a:r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96686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2251F-5AB6-4997-9756-89906470D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4DF95-3D18-4A26-8301-7AE81095E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401E4-950E-4B52-A32C-802D50D2B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EC63B-5852-4911-9451-F419980546BA}" type="slidenum">
              <a:rPr lang="cs-CZ" altLang="en-US"/>
              <a:pPr/>
              <a:t>‹#›</a:t>
            </a:fld>
            <a:r>
              <a:rPr lang="en-US" altLang="en-US"/>
              <a:t> / 42</a:t>
            </a:r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1533332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A2E99-2C42-44E8-A08B-D5BC61FF3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9C3E4-6ED6-4BBB-B3F7-A1898261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B38C9-3EC5-4DB5-B470-0138E7A4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EA144-6E33-4444-9544-0D1B6D63366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756699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208EC-5F81-4A70-BD45-859D6A0FC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4271B-6FF6-443D-BCD0-F644ABFB5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86047-F067-41D4-8930-7D6B82DB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7FC45-CBF7-44D9-B94D-983E25259023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20106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B852C0-0B54-4F12-94E3-CC331EF99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E958E7-3A87-42B3-AF9C-ABFB84DAE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FCF922-5BFA-4182-A692-01919E99D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690CE-F7E1-4656-B7E3-73C2BE4A8C90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1750427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710622-E85B-4C6D-9103-80BEC3C84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8371CF-36CF-4B78-8777-46B5BDE6C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EC2D1-E1B3-4C1E-9733-BDAF71CDB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E151C-C25B-4E06-91E5-16CA6D516741}" type="slidenum">
              <a:rPr lang="cs-CZ" altLang="en-US"/>
              <a:pPr/>
              <a:t>‹#›</a:t>
            </a:fld>
            <a:r>
              <a:rPr lang="cs-CZ" altLang="en-US"/>
              <a:t> / 42</a:t>
            </a:r>
          </a:p>
        </p:txBody>
      </p:sp>
    </p:spTree>
    <p:extLst>
      <p:ext uri="{BB962C8B-B14F-4D97-AF65-F5344CB8AC3E}">
        <p14:creationId xmlns:p14="http://schemas.microsoft.com/office/powerpoint/2010/main" val="108675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3D79-7A4D-40A3-822F-04A7F57CD720}" type="datetime1">
              <a:rPr lang="en-US" smtClean="0"/>
              <a:t>2/16/2026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0C82-F95A-4DE0-B70B-9AD5765E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824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71B641-F3BC-400D-8247-F82F21448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4176E3-F494-481B-A06D-1C0082D4C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62189-B925-45C2-A8E7-CD32B4179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7EDA0-30CB-4621-A5A0-C112E6321F4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788959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94E69-3F27-4917-BD7E-8B2A14F91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D3986-0C06-4FEE-8139-C792783A1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7E716-B69B-4DC8-A061-6D22DF02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D1A28-9D46-4201-B4C5-C6AD7C0FB05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325444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D3A24B-242C-4066-B271-18C4E7008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1EB32-AE14-47DF-8E07-B855E7268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0CE7F-F899-45F5-998F-25D6AC13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CAE59-1FFB-4E87-BA6A-3303EDD5CC5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2730882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78E96-6547-4AB8-9E01-5B690B36D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262F7-6926-40ED-AF50-8239EB3E6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85DD9-C16A-45BD-9715-321B0ACC7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62BC8-C8F9-4A70-83A6-689EB7D71B16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762650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4D1B2-0A3F-40B3-B792-D5780B86D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F9B2F-2E1E-4973-B545-621698ADC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F76B1-11DC-4C2E-B56A-5089A45DC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B0077-F62F-4A20-A886-2C00070691BD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6738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8ABC-F0E5-478D-8F37-875AD1515331}" type="datetime1">
              <a:rPr lang="en-US" smtClean="0"/>
              <a:t>2/16/2026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0C82-F95A-4DE0-B70B-9AD5765E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2596-EE08-4949-975D-F3E7D4210030}" type="datetime1">
              <a:rPr lang="en-US" smtClean="0"/>
              <a:t>2/16/2026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0C82-F95A-4DE0-B70B-9AD5765E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5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81B0-5DF0-42B7-92B0-335108D40836}" type="datetime1">
              <a:rPr lang="en-US" smtClean="0"/>
              <a:t>2/16/2026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0C82-F95A-4DE0-B70B-9AD5765E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46F8-E748-4094-9C5A-CC95DF841C9E}" type="datetime1">
              <a:rPr lang="en-US" smtClean="0"/>
              <a:t>2/16/2026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0C82-F95A-4DE0-B70B-9AD5765E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7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7F30-C632-4343-85EB-C04185CE89D1}" type="datetime1">
              <a:rPr lang="en-US" smtClean="0"/>
              <a:t>2/16/2026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0C82-F95A-4DE0-B70B-9AD5765E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2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9FFF4-6735-4F03-AF7F-858F3AC326CA}" type="datetime1">
              <a:rPr lang="en-US" smtClean="0"/>
              <a:t>2/16/2026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7F307-AF21-4B63-8D6B-B425D1A004B5}" type="slidenum">
              <a:rPr lang="en-US" smtClean="0"/>
              <a:pPr/>
              <a:t>‹#›</a:t>
            </a:fld>
            <a:r>
              <a:rPr lang="en-US" dirty="0"/>
              <a:t>/35</a:t>
            </a:r>
          </a:p>
        </p:txBody>
      </p:sp>
    </p:spTree>
    <p:extLst>
      <p:ext uri="{BB962C8B-B14F-4D97-AF65-F5344CB8AC3E}">
        <p14:creationId xmlns:p14="http://schemas.microsoft.com/office/powerpoint/2010/main" val="295625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7AB6BEA-8430-4DDE-95AE-AF24A53F4C4B}" type="slidenum">
              <a:rPr lang="cs-CZ" altLang="en-US" smtClean="0"/>
              <a:pPr>
                <a:defRPr/>
              </a:pPr>
              <a:t>‹#›</a:t>
            </a:fld>
            <a:r>
              <a:rPr lang="en-US" altLang="en-US" dirty="0"/>
              <a:t> / 42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94241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AED7807-657E-4B1A-BC10-07C760E6C4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styl.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DA10441-F88C-4E5C-8194-181A0333CF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AB01B-1C9D-444E-81A5-C65250421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EC30E-5CCC-409D-925B-83D35D7A7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19BC6-B4CE-4FB8-AAC3-61434423A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373BF0F-BBF1-4B6A-99B0-23097ADAFDBC}" type="slidenum">
              <a:rPr lang="cs-CZ" altLang="en-US"/>
              <a:pPr/>
              <a:t>‹#›</a:t>
            </a:fld>
            <a:r>
              <a:rPr lang="en-US" altLang="en-US"/>
              <a:t> / </a:t>
            </a:r>
            <a:r>
              <a:rPr lang="cs-CZ" altLang="en-US"/>
              <a:t>57</a:t>
            </a:r>
          </a:p>
        </p:txBody>
      </p:sp>
    </p:spTree>
    <p:extLst>
      <p:ext uri="{BB962C8B-B14F-4D97-AF65-F5344CB8AC3E}">
        <p14:creationId xmlns:p14="http://schemas.microsoft.com/office/powerpoint/2010/main" val="181225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3FD036C-C357-4DB0-B7ED-F434CF2F047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styl.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5568EC0-D556-43DD-94C8-D4DF7A5807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E095C-3F51-46B3-9595-E90413108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6BBED-3198-45D2-ABC2-FE5941F6D3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24808-D819-4ED2-AC11-2BFE7B833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207579A-F668-464C-A596-5526D54C2C8C}" type="slidenum">
              <a:rPr lang="cs-CZ" altLang="en-US"/>
              <a:pPr/>
              <a:t>‹#›</a:t>
            </a:fld>
            <a:r>
              <a:rPr lang="en-US" altLang="en-US"/>
              <a:t> / 42</a:t>
            </a:r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19433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olab.research.google.com/drive/14YwhZOcI0QXLla3ru8KkYVlfe9ThjIwu?usp=sharin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fit.vutbr.cz/~imikolov/pubs.php?id=936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FBBEB73-4476-4FEB-8ECD-9F40400A1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77769"/>
            <a:ext cx="4012324" cy="268023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  <a:br>
              <a:rPr lang="en-US" dirty="0"/>
            </a:br>
            <a:r>
              <a:rPr lang="en-US" dirty="0"/>
              <a:t>to signal processing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Honza </a:t>
            </a:r>
            <a:r>
              <a:rPr lang="cs-CZ" altLang="en-US" dirty="0"/>
              <a:t>Černocký, </a:t>
            </a:r>
            <a:r>
              <a:rPr lang="en-US" altLang="en-US" dirty="0"/>
              <a:t>FIT BUT</a:t>
            </a:r>
          </a:p>
          <a:p>
            <a:endParaRPr lang="en-US" altLang="en-US" dirty="0"/>
          </a:p>
          <a:p>
            <a:r>
              <a:rPr lang="en-US" altLang="en-US" dirty="0"/>
              <a:t>ZRE #02 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B0C82-F95A-4DE0-B70B-9AD5765E6DD0}" type="slidenum">
              <a:rPr lang="en-US" smtClean="0"/>
              <a:t>1</a:t>
            </a:fld>
            <a:endParaRPr lang="en-US"/>
          </a:p>
        </p:txBody>
      </p:sp>
      <p:pic>
        <p:nvPicPr>
          <p:cNvPr id="77826" name="Picture 2" descr="Driverless Bullet Trains to Debut in Japan by 2029">
            <a:extLst>
              <a:ext uri="{FF2B5EF4-FFF2-40B4-BE49-F238E27FC236}">
                <a16:creationId xmlns:a16="http://schemas.microsoft.com/office/drawing/2014/main" id="{13012469-88C9-41A2-9577-E00B11B2C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805" y="4514040"/>
            <a:ext cx="3285195" cy="23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33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DB29A-67EE-4705-B51F-5909A0D94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cosines and more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DB1E3-F599-444B-A492-D9E2FC29F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1 second of chamber “A” (440 Hz), at </a:t>
            </a:r>
            <a:r>
              <a:rPr lang="en-US" i="1" dirty="0"/>
              <a:t>F</a:t>
            </a:r>
            <a:r>
              <a:rPr lang="en-US" i="1" baseline="-25000" dirty="0"/>
              <a:t>s</a:t>
            </a:r>
            <a:r>
              <a:rPr lang="en-US" dirty="0"/>
              <a:t> = 16 kHz, visualize it and play it. </a:t>
            </a:r>
          </a:p>
          <a:p>
            <a:r>
              <a:rPr lang="en-US" dirty="0"/>
              <a:t>Add more harmonics (multiples of the fundamental frequency)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710C6-9FA3-4C67-A302-07098E5A6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10</a:t>
            </a:fld>
            <a:r>
              <a:rPr lang="en-US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55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Agenda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/>
              <a:t>Basics</a:t>
            </a:r>
          </a:p>
          <a:p>
            <a:pPr eaLnBrk="1" hangingPunct="1"/>
            <a:r>
              <a:rPr lang="en-US" altLang="en-US" b="1" dirty="0"/>
              <a:t>Spectral analysis </a:t>
            </a:r>
          </a:p>
          <a:p>
            <a:pPr lvl="1"/>
            <a:r>
              <a:rPr lang="en-US" altLang="en-US" dirty="0"/>
              <a:t>Discrete Fourier Transform (DFT) </a:t>
            </a:r>
          </a:p>
          <a:p>
            <a:pPr lvl="1"/>
            <a:r>
              <a:rPr lang="en-US" altLang="en-US" dirty="0"/>
              <a:t>Spectrogram</a:t>
            </a:r>
          </a:p>
          <a:p>
            <a:pPr eaLnBrk="1" hangingPunct="1"/>
            <a:r>
              <a:rPr lang="en-US" altLang="en-US" dirty="0"/>
              <a:t>Filters</a:t>
            </a:r>
          </a:p>
          <a:p>
            <a:pPr lvl="1"/>
            <a:r>
              <a:rPr lang="en-US" altLang="en-US" dirty="0"/>
              <a:t>Filters with feedback - IIR </a:t>
            </a:r>
          </a:p>
          <a:p>
            <a:pPr lvl="1"/>
            <a:r>
              <a:rPr lang="en-US" altLang="en-US" dirty="0"/>
              <a:t>Analyzing a filter</a:t>
            </a:r>
          </a:p>
          <a:p>
            <a:pPr lvl="1"/>
            <a:r>
              <a:rPr lang="en-US" altLang="en-US" dirty="0"/>
              <a:t>Frequency response    </a:t>
            </a:r>
          </a:p>
          <a:p>
            <a:pPr lvl="1"/>
            <a:r>
              <a:rPr lang="en-US" altLang="en-US" dirty="0"/>
              <a:t>Factorizing the transfer function </a:t>
            </a:r>
          </a:p>
          <a:p>
            <a:pPr lvl="1"/>
            <a:r>
              <a:rPr lang="en-US" altLang="en-US" dirty="0"/>
              <a:t>Stability</a:t>
            </a:r>
          </a:p>
          <a:p>
            <a:pPr eaLnBrk="1" hangingPunct="1"/>
            <a:r>
              <a:rPr lang="en-US" altLang="en-US" dirty="0"/>
              <a:t>Signal processing and AI    </a:t>
            </a:r>
            <a:endParaRPr lang="cs-CZ" alt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C20A7B-BDFF-4190-B3A2-4486DEA0B10B}" type="slidenum">
              <a:rPr kumimoji="0" lang="cs-CZ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122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2FC84FDD-8788-4AB1-B4E8-0299D70FF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Spectral analysis</a:t>
            </a:r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20654C6B-6503-4D11-90B6-AE7078C91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Correlation</a:t>
            </a:r>
            <a:endParaRPr lang="cs-CZ" altLang="en-US"/>
          </a:p>
          <a:p>
            <a:pPr eaLnBrk="1" hangingPunct="1"/>
            <a:r>
              <a:rPr lang="en-US" altLang="en-US"/>
              <a:t>Determination of similarity</a:t>
            </a:r>
            <a:endParaRPr lang="cs-CZ" altLang="en-US"/>
          </a:p>
          <a:p>
            <a:pPr eaLnBrk="1" hangingPunct="1"/>
            <a:r>
              <a:rPr lang="en-US" altLang="en-US"/>
              <a:t>Projection to bases</a:t>
            </a:r>
          </a:p>
          <a:p>
            <a:pPr eaLnBrk="1" hangingPunct="1"/>
            <a:r>
              <a:rPr lang="en-US" altLang="en-US"/>
              <a:t>Notation</a:t>
            </a:r>
          </a:p>
          <a:p>
            <a:pPr lvl="1" eaLnBrk="1" hangingPunct="1"/>
            <a:r>
              <a:rPr lang="en-US" altLang="en-US" i="1"/>
              <a:t>x[n]</a:t>
            </a:r>
            <a:r>
              <a:rPr lang="en-US" altLang="en-US"/>
              <a:t> is the unknown signal </a:t>
            </a:r>
          </a:p>
          <a:p>
            <a:pPr lvl="1" eaLnBrk="1" hangingPunct="1"/>
            <a:r>
              <a:rPr lang="en-US" altLang="en-US" i="1"/>
              <a:t>a[n]</a:t>
            </a:r>
            <a:r>
              <a:rPr lang="en-US" altLang="en-US"/>
              <a:t> is a known (generated) analysis signal </a:t>
            </a:r>
          </a:p>
          <a:p>
            <a:pPr lvl="1" eaLnBrk="1" hangingPunct="1"/>
            <a:r>
              <a:rPr lang="en-US" altLang="en-US" i="1"/>
              <a:t>c</a:t>
            </a:r>
            <a:r>
              <a:rPr lang="en-US" altLang="en-US"/>
              <a:t> is the resulting coefficient quantifying correlation / similarity / strength of projection</a:t>
            </a:r>
          </a:p>
        </p:txBody>
      </p:sp>
      <p:sp>
        <p:nvSpPr>
          <p:cNvPr id="22532" name="Zástupný symbol pro číslo snímku 3">
            <a:extLst>
              <a:ext uri="{FF2B5EF4-FFF2-40B4-BE49-F238E27FC236}">
                <a16:creationId xmlns:a16="http://schemas.microsoft.com/office/drawing/2014/main" id="{C888949F-43ED-4C00-AD22-D633DFE3C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C095604-2C08-4045-A66E-3B130833EECD}" type="slidenum">
              <a:rPr lang="cs-CZ" altLang="en-US" sz="14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cs-CZ" altLang="en-US" sz="1400">
              <a:latin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3590DEE-FAA2-42F2-A2E9-7A5F64281844}"/>
              </a:ext>
            </a:extLst>
          </p:cNvPr>
          <p:cNvSpPr txBox="1"/>
          <p:nvPr/>
        </p:nvSpPr>
        <p:spPr>
          <a:xfrm>
            <a:off x="7751763" y="2349500"/>
            <a:ext cx="23129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</a:rPr>
              <a:t>The same</a:t>
            </a:r>
            <a:r>
              <a:rPr lang="cs-CZ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!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635B550-13A1-4C7F-9D9D-7F5E64665F49}"/>
              </a:ext>
            </a:extLst>
          </p:cNvPr>
          <p:cNvSpPr txBox="1"/>
          <p:nvPr/>
        </p:nvSpPr>
        <p:spPr>
          <a:xfrm>
            <a:off x="7104063" y="1700213"/>
            <a:ext cx="2312987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0" b="1" dirty="0">
                <a:solidFill>
                  <a:srgbClr val="FF0000"/>
                </a:solidFill>
                <a:latin typeface="+mn-lt"/>
              </a:rPr>
              <a:t>}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0BC31F6-0172-4B11-ABB7-E59B1D652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5281613"/>
            <a:ext cx="31400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72724E33-2702-4A23-A83F-E593EC140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Implementation of this simple equation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4EFEA7-0E1E-4841-979A-7B8BB32CB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i="1" dirty="0"/>
              <a:t>x[n]</a:t>
            </a:r>
            <a:r>
              <a:rPr lang="en-US" altLang="en-US" dirty="0"/>
              <a:t> and </a:t>
            </a:r>
            <a:r>
              <a:rPr lang="en-US" altLang="en-US" i="1" dirty="0"/>
              <a:t>a[n] </a:t>
            </a:r>
            <a:r>
              <a:rPr lang="en-US" altLang="en-US" dirty="0"/>
              <a:t>are stored in row vectors.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np.sum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 * x)</a:t>
            </a:r>
            <a:r>
              <a:rPr lang="en-US" dirty="0"/>
              <a:t> – straightforward implementation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np.dot(a,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– dot product of 2 vectors (the 2</a:t>
            </a:r>
            <a:r>
              <a:rPr lang="en-US" baseline="30000" dirty="0"/>
              <a:t>nd</a:t>
            </a:r>
            <a:r>
              <a:rPr lang="en-US" dirty="0"/>
              <a:t> one must be column)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np.matmul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– the same using a function for matrix multiplication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np.matmul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more bases stored in the rows of matrix </a:t>
            </a:r>
            <a:r>
              <a:rPr lang="en-US" b="1" dirty="0"/>
              <a:t>A</a:t>
            </a:r>
            <a:r>
              <a:rPr lang="en-US" dirty="0"/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we’ll get whole vector of coefficients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we’ll see this all the time !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A4DDF21-90AA-49D7-B54D-4808DFC96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fld id="{BC0E4544-9695-447C-A866-4BB613C36E14}" type="slidenum">
              <a:rPr lang="cs-CZ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13</a:t>
            </a:fld>
            <a:endParaRPr lang="cs-CZ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3557" name="Obrázek 5">
            <a:extLst>
              <a:ext uri="{FF2B5EF4-FFF2-40B4-BE49-F238E27FC236}">
                <a16:creationId xmlns:a16="http://schemas.microsoft.com/office/drawing/2014/main" id="{9975D651-25A2-43C5-867D-DA56DB121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734" y="5485032"/>
            <a:ext cx="12954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518BC118-90FB-40A6-8A0B-BAB0975C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Let’s try to build a </a:t>
            </a:r>
            <a:r>
              <a:rPr lang="en-US" altLang="en-US" b="1" dirty="0"/>
              <a:t>detector of cosine </a:t>
            </a:r>
          </a:p>
        </p:txBody>
      </p: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DE0E5C1A-706E-4024-863F-354C169FF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“Unknown” signal has </a:t>
            </a:r>
            <a:r>
              <a:rPr lang="cs-CZ" altLang="en-US" i="1" dirty="0"/>
              <a:t>N=1</a:t>
            </a:r>
            <a:r>
              <a:rPr lang="en-US" altLang="en-US" i="1" dirty="0"/>
              <a:t>28 </a:t>
            </a:r>
            <a:r>
              <a:rPr lang="en-US" altLang="en-US" dirty="0"/>
              <a:t>samples and it is </a:t>
            </a:r>
            <a:r>
              <a:rPr lang="en-US" altLang="en-US" dirty="0" err="1"/>
              <a:t>is</a:t>
            </a:r>
            <a:r>
              <a:rPr lang="en-US" altLang="en-US" dirty="0"/>
              <a:t> </a:t>
            </a:r>
            <a:r>
              <a:rPr lang="en-US" altLang="en-US" b="1" dirty="0"/>
              <a:t>1 period of cosine </a:t>
            </a:r>
            <a:endParaRPr lang="en-US" alt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We’ll always </a:t>
            </a:r>
            <a:r>
              <a:rPr lang="en-US" altLang="en-US" b="1" dirty="0"/>
              <a:t>show the product</a:t>
            </a:r>
            <a:r>
              <a:rPr lang="en-US" altLang="en-US" dirty="0"/>
              <a:t> </a:t>
            </a:r>
            <a:r>
              <a:rPr lang="en-US" altLang="en-US" i="1" dirty="0"/>
              <a:t>x[n]</a:t>
            </a:r>
            <a:r>
              <a:rPr lang="en-US" altLang="en-US" dirty="0"/>
              <a:t> </a:t>
            </a:r>
            <a:r>
              <a:rPr lang="en-US" altLang="en-US" i="1" dirty="0"/>
              <a:t>a[n]</a:t>
            </a:r>
            <a:endParaRPr lang="en-US" alt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Analysis signals will be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another DC signal 			no similarity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Cosine – 1 period in </a:t>
            </a:r>
            <a:r>
              <a:rPr lang="en-US" altLang="en-US" i="1" dirty="0"/>
              <a:t>N</a:t>
            </a:r>
            <a:r>
              <a:rPr lang="en-US" altLang="en-US" dirty="0"/>
              <a:t> samples		big similarity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Cosine – 2 periods in </a:t>
            </a:r>
            <a:r>
              <a:rPr lang="en-US" altLang="en-US" i="1" dirty="0"/>
              <a:t>N</a:t>
            </a:r>
            <a:r>
              <a:rPr lang="en-US" altLang="en-US" dirty="0"/>
              <a:t> samples	no similarity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#1cos_analysis</a:t>
            </a:r>
          </a:p>
        </p:txBody>
      </p:sp>
      <p:sp>
        <p:nvSpPr>
          <p:cNvPr id="24580" name="Zástupný symbol pro číslo snímku 3">
            <a:extLst>
              <a:ext uri="{FF2B5EF4-FFF2-40B4-BE49-F238E27FC236}">
                <a16:creationId xmlns:a16="http://schemas.microsoft.com/office/drawing/2014/main" id="{26360C79-69EE-4289-913F-027BC9F48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DE56F14-8AC3-40DE-A053-60483D3B478A}" type="slidenum">
              <a:rPr lang="cs-CZ" altLang="en-US" sz="14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cs-CZ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5E6A4232-CF45-4165-837B-2EAEB0890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C1D8FF-B76F-4F08-A42D-D3E0449AA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“Unknown” signal are </a:t>
            </a:r>
            <a:r>
              <a:rPr lang="en-US" altLang="en-US" b="1" dirty="0"/>
              <a:t>2 periods of inverted cosine  + some noise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Analysis signals will be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another DC signal 			not showing - no similarity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Cosine – 1 period in </a:t>
            </a:r>
            <a:r>
              <a:rPr lang="en-US" altLang="en-US" i="1" dirty="0"/>
              <a:t>N</a:t>
            </a:r>
            <a:r>
              <a:rPr lang="en-US" altLang="en-US" dirty="0"/>
              <a:t> samples		not showing - no similarity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Cosine – 2 periods in </a:t>
            </a:r>
            <a:r>
              <a:rPr lang="en-US" altLang="en-US" i="1" dirty="0"/>
              <a:t>N</a:t>
            </a:r>
            <a:r>
              <a:rPr lang="en-US" altLang="en-US" dirty="0"/>
              <a:t> samples	some similarity – same as for clean one !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/>
              <a:t>Wow, analysis by cosines seems to be robust !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#2cos_noise_analysis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71230A6-B78C-44E0-BE58-A05B7FE91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fld id="{1939FE03-801E-43D9-B429-D98D4947E4FB}" type="slidenum">
              <a:rPr lang="cs-CZ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15</a:t>
            </a:fld>
            <a:endParaRPr lang="cs-CZ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2F5A1466-F1D7-423A-806A-6EAA60499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Cosines seem to work ! </a:t>
            </a:r>
          </a:p>
        </p:txBody>
      </p:sp>
      <p:sp>
        <p:nvSpPr>
          <p:cNvPr id="29699" name="Zástupný symbol pro obsah 2">
            <a:extLst>
              <a:ext uri="{FF2B5EF4-FFF2-40B4-BE49-F238E27FC236}">
                <a16:creationId xmlns:a16="http://schemas.microsoft.com/office/drawing/2014/main" id="{94832A7D-AA1D-403A-A216-0105ADD1D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Big positive </a:t>
            </a:r>
            <a:r>
              <a:rPr lang="cs-CZ" altLang="en-US"/>
              <a:t>– </a:t>
            </a:r>
            <a:r>
              <a:rPr lang="en-US" altLang="en-US"/>
              <a:t>correlation, similarity, this frequency IS in the analyzed signal. </a:t>
            </a:r>
            <a:endParaRPr lang="cs-CZ" altLang="en-US"/>
          </a:p>
          <a:p>
            <a:pPr eaLnBrk="1" hangingPunct="1"/>
            <a:r>
              <a:rPr lang="en-US" altLang="en-US" b="1">
                <a:solidFill>
                  <a:srgbClr val="1436CA"/>
                </a:solidFill>
              </a:rPr>
              <a:t>Big negative</a:t>
            </a:r>
            <a:r>
              <a:rPr lang="cs-CZ" altLang="en-US"/>
              <a:t> – anti-</a:t>
            </a:r>
            <a:r>
              <a:rPr lang="en-US" altLang="en-US"/>
              <a:t>correlation</a:t>
            </a:r>
            <a:r>
              <a:rPr lang="cs-CZ" altLang="en-US"/>
              <a:t>, </a:t>
            </a:r>
            <a:r>
              <a:rPr lang="en-US" altLang="en-US"/>
              <a:t>similar, but in the inverse sense, the frequency IS in the analyzed signal with minus sign. </a:t>
            </a:r>
            <a:endParaRPr lang="cs-CZ" altLang="en-US"/>
          </a:p>
          <a:p>
            <a:pPr eaLnBrk="1" hangingPunct="1"/>
            <a:r>
              <a:rPr lang="en-US" altLang="en-US" b="1"/>
              <a:t>Small / zero </a:t>
            </a:r>
            <a:r>
              <a:rPr lang="cs-CZ" altLang="en-US"/>
              <a:t>– </a:t>
            </a:r>
            <a:r>
              <a:rPr lang="en-US" altLang="en-US"/>
              <a:t>no correlation, no similarity, the frequency is not there or just a little</a:t>
            </a:r>
            <a:r>
              <a:rPr lang="cs-CZ" altLang="en-US"/>
              <a:t>. </a:t>
            </a:r>
            <a:endParaRPr lang="en-US" alt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321BA6-3C83-4FCF-B316-B18F3176A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fld id="{538A61EB-5BA3-4DB0-AA67-5AF9120E9A3E}" type="slidenum">
              <a:rPr lang="cs-CZ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16</a:t>
            </a:fld>
            <a:endParaRPr lang="cs-CZ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EB275-1A7F-46F2-A179-7FD65C04F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strikes 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2FE52-4EB1-4E9D-8871-70E04CCFD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about if we just shift the cosine (or use sine instead) …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#DISASTER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Looks like </a:t>
            </a:r>
            <a:r>
              <a:rPr lang="en-US" b="1" dirty="0"/>
              <a:t>phase </a:t>
            </a:r>
            <a:r>
              <a:rPr lang="en-US" dirty="0"/>
              <a:t>is the problem …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to do ? </a:t>
            </a:r>
          </a:p>
          <a:p>
            <a:r>
              <a:rPr lang="en-US" dirty="0"/>
              <a:t>Tune the phase shift until we find some match ? </a:t>
            </a:r>
          </a:p>
          <a:p>
            <a:r>
              <a:rPr lang="en-US" dirty="0"/>
              <a:t>Or better us </a:t>
            </a:r>
            <a:r>
              <a:rPr lang="en-US" b="1" dirty="0"/>
              <a:t>two shifted </a:t>
            </a:r>
            <a:r>
              <a:rPr lang="en-US" dirty="0"/>
              <a:t>functions for analysis !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#cos_sin_analysis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7D03D-A359-4C02-9CAC-CB6765083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AAF4A-F12D-40F0-8571-4C68980D6F1E}" type="slidenum">
              <a:rPr lang="cs-CZ" altLang="en-US" smtClean="0"/>
              <a:pPr>
                <a:defRPr/>
              </a:pPr>
              <a:t>17</a:t>
            </a:fld>
            <a:r>
              <a:rPr lang="en-US" altLang="en-US"/>
              <a:t> / 50 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56561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>
            <a:extLst>
              <a:ext uri="{FF2B5EF4-FFF2-40B4-BE49-F238E27FC236}">
                <a16:creationId xmlns:a16="http://schemas.microsoft.com/office/drawing/2014/main" id="{C2DCABE7-5707-4228-BF29-2EA85AA28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ultimate basis for spectral analysis – a complex exponential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76EA54-C192-420C-846E-D9F0D2AF4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7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Complex exponential contains </a:t>
            </a:r>
            <a:r>
              <a:rPr lang="en-US" b="1" dirty="0"/>
              <a:t>both cosine and sine in one function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Complex exponentials are also harmonically related: the first has normalized frequency </a:t>
            </a:r>
            <a:r>
              <a:rPr lang="en-US" i="1" dirty="0"/>
              <a:t>1/N</a:t>
            </a:r>
            <a:r>
              <a:rPr lang="en-US" dirty="0"/>
              <a:t>, the next </a:t>
            </a:r>
            <a:r>
              <a:rPr lang="en-US" i="1" dirty="0"/>
              <a:t>2/N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 …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complex_exp</a:t>
            </a:r>
            <a:endParaRPr lang="en-US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07D32E0-9807-4A19-B96A-E5A97360E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fld id="{B36B343A-E409-4CEB-AA4D-FA4BE4F9605B}" type="slidenum">
              <a:rPr lang="cs-CZ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18</a:t>
            </a:fld>
            <a:endParaRPr lang="cs-CZ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40965" name="Obrázek 4">
            <a:extLst>
              <a:ext uri="{FF2B5EF4-FFF2-40B4-BE49-F238E27FC236}">
                <a16:creationId xmlns:a16="http://schemas.microsoft.com/office/drawing/2014/main" id="{C92FBFE2-B04C-4B1D-BBDB-8D0A37FB5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2276475"/>
            <a:ext cx="62642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5DD52-6986-4DAC-B0A3-42DE06B9E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cosine detected by a complex exponential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A494E-0136-42CC-A412-FA4142A64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the same shifted cosine as in the previous exercise </a:t>
            </a:r>
          </a:p>
          <a:p>
            <a:r>
              <a:rPr lang="en-US" dirty="0"/>
              <a:t>Analyze it by complex exponential and of the </a:t>
            </a:r>
            <a:r>
              <a:rPr lang="en-US" dirty="0" err="1"/>
              <a:t>reculsing</a:t>
            </a:r>
            <a:r>
              <a:rPr lang="en-US" dirty="0"/>
              <a:t> coefficient take </a:t>
            </a:r>
          </a:p>
          <a:p>
            <a:pPr lvl="1"/>
            <a:r>
              <a:rPr lang="en-US" dirty="0"/>
              <a:t>Magnitude </a:t>
            </a:r>
          </a:p>
          <a:p>
            <a:pPr lvl="1"/>
            <a:r>
              <a:rPr lang="en-US" dirty="0"/>
              <a:t>Angle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EEB7A-6D99-415F-8084-37175BE56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AAF4A-F12D-40F0-8571-4C68980D6F1E}" type="slidenum">
              <a:rPr lang="cs-CZ" altLang="en-US" smtClean="0"/>
              <a:pPr>
                <a:defRPr/>
              </a:pPr>
              <a:t>19</a:t>
            </a:fld>
            <a:r>
              <a:rPr lang="en-US" altLang="en-US"/>
              <a:t> / 50 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854277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012D-EB14-441E-8695-66DF65568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this morning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BE80D-20C4-4567-869A-2CD1B8A66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basics </a:t>
            </a:r>
          </a:p>
          <a:p>
            <a:r>
              <a:rPr lang="en-US" dirty="0"/>
              <a:t>Spectral analysis </a:t>
            </a:r>
          </a:p>
          <a:p>
            <a:r>
              <a:rPr lang="en-US" dirty="0"/>
              <a:t>Digital filtering </a:t>
            </a:r>
          </a:p>
          <a:p>
            <a:r>
              <a:rPr lang="en-US" dirty="0"/>
              <a:t>AI remarks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Please copy and run  Python notebook on Google </a:t>
            </a:r>
            <a:r>
              <a:rPr lang="en-US" dirty="0" err="1"/>
              <a:t>Colab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https://colab.research.google.com/drive/14YwhZOcI0QXLla3ru8KkYVlfe9ThjIwu?usp=sharing</a:t>
            </a:r>
            <a:r>
              <a:rPr lang="en-US" dirty="0"/>
              <a:t> – watch and/or play with it yourself!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49245-4701-4BAE-9694-1414CABC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2</a:t>
            </a:fld>
            <a:r>
              <a:rPr lang="en-US"/>
              <a:t> / 35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058CFB-3299-4A42-9EA7-9AE63D111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89021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31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Agenda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/>
              <a:t>Basics</a:t>
            </a:r>
          </a:p>
          <a:p>
            <a:pPr eaLnBrk="1" hangingPunct="1"/>
            <a:r>
              <a:rPr lang="en-US" altLang="en-US" dirty="0"/>
              <a:t>Spectral analysis </a:t>
            </a:r>
          </a:p>
          <a:p>
            <a:pPr lvl="1"/>
            <a:r>
              <a:rPr lang="en-US" altLang="en-US" b="1" dirty="0"/>
              <a:t>Discrete Fourier Transform (DFT) </a:t>
            </a:r>
          </a:p>
          <a:p>
            <a:pPr lvl="1"/>
            <a:r>
              <a:rPr lang="en-US" altLang="en-US" dirty="0"/>
              <a:t>Spectrogram</a:t>
            </a:r>
          </a:p>
          <a:p>
            <a:pPr eaLnBrk="1" hangingPunct="1"/>
            <a:r>
              <a:rPr lang="en-US" altLang="en-US" dirty="0"/>
              <a:t>Filters</a:t>
            </a:r>
          </a:p>
          <a:p>
            <a:pPr lvl="1"/>
            <a:r>
              <a:rPr lang="en-US" altLang="en-US" dirty="0"/>
              <a:t>Filters with feedback - IIR </a:t>
            </a:r>
          </a:p>
          <a:p>
            <a:pPr lvl="1"/>
            <a:r>
              <a:rPr lang="en-US" altLang="en-US" dirty="0"/>
              <a:t>Analyzing a filter</a:t>
            </a:r>
          </a:p>
          <a:p>
            <a:pPr lvl="1"/>
            <a:r>
              <a:rPr lang="en-US" altLang="en-US" dirty="0"/>
              <a:t>Frequency response    </a:t>
            </a:r>
          </a:p>
          <a:p>
            <a:pPr lvl="1"/>
            <a:r>
              <a:rPr lang="en-US" altLang="en-US" dirty="0"/>
              <a:t>Factorizing the transfer function </a:t>
            </a:r>
          </a:p>
          <a:p>
            <a:pPr lvl="1"/>
            <a:r>
              <a:rPr lang="en-US" altLang="en-US" dirty="0"/>
              <a:t>Stability</a:t>
            </a:r>
          </a:p>
          <a:p>
            <a:pPr eaLnBrk="1" hangingPunct="1"/>
            <a:r>
              <a:rPr lang="en-US" altLang="en-US" dirty="0"/>
              <a:t>Signal processing and AI   </a:t>
            </a:r>
            <a:endParaRPr lang="cs-CZ" alt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C20A7B-BDFF-4190-B3A2-4486DEA0B10B}" type="slidenum">
              <a:rPr kumimoji="0" lang="cs-CZ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81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E60E7-6D2D-44F0-B9E2-90D6E9590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Fourier transform (DFT)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28A9E-C192-4F11-9306-C29CC260E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Not only for </a:t>
            </a:r>
            <a:r>
              <a:rPr lang="en-US" b="1" dirty="0"/>
              <a:t>one </a:t>
            </a:r>
            <a:r>
              <a:rPr lang="en-US" dirty="0"/>
              <a:t>frequency but for </a:t>
            </a:r>
            <a:r>
              <a:rPr lang="en-US" b="1" dirty="0"/>
              <a:t>all </a:t>
            </a:r>
            <a:r>
              <a:rPr lang="en-US" dirty="0"/>
              <a:t>frequencies </a:t>
            </a:r>
          </a:p>
          <a:p>
            <a:pPr lvl="1">
              <a:defRPr/>
            </a:pPr>
            <a:r>
              <a:rPr lang="en-US" dirty="0"/>
              <a:t>start with k=0 (constant, D.C.), </a:t>
            </a:r>
            <a:r>
              <a:rPr lang="en-US" i="1" dirty="0"/>
              <a:t>a[n] = 1</a:t>
            </a:r>
          </a:p>
          <a:p>
            <a:pPr lvl="1">
              <a:defRPr/>
            </a:pPr>
            <a:r>
              <a:rPr lang="en-US" dirty="0"/>
              <a:t>one turn of complex exponential per </a:t>
            </a:r>
            <a:r>
              <a:rPr lang="en-US" i="1" dirty="0"/>
              <a:t>N</a:t>
            </a:r>
            <a:r>
              <a:rPr lang="en-US" dirty="0"/>
              <a:t> samples  (k=1), </a:t>
            </a:r>
          </a:p>
          <a:p>
            <a:pPr lvl="1">
              <a:defRPr/>
            </a:pPr>
            <a:r>
              <a:rPr lang="en-US" dirty="0"/>
              <a:t>increase the number of turns and </a:t>
            </a:r>
            <a:r>
              <a:rPr lang="en-US" i="1" dirty="0"/>
              <a:t>k=2, 3, </a:t>
            </a:r>
            <a:r>
              <a:rPr lang="en-US" dirty="0" err="1"/>
              <a:t>etc</a:t>
            </a:r>
            <a:r>
              <a:rPr lang="en-US" dirty="0"/>
              <a:t> …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End at </a:t>
            </a:r>
            <a:r>
              <a:rPr lang="en-US" i="1" dirty="0"/>
              <a:t>k = N/2</a:t>
            </a:r>
            <a:r>
              <a:rPr lang="en-US" dirty="0"/>
              <a:t> – analysis of the fastest function – each sample changes polarity </a:t>
            </a:r>
          </a:p>
          <a:p>
            <a:pPr>
              <a:defRPr/>
            </a:pPr>
            <a:r>
              <a:rPr lang="en-US" dirty="0"/>
              <a:t>Both </a:t>
            </a:r>
            <a:r>
              <a:rPr lang="en-US" i="1" dirty="0"/>
              <a:t>k = 0  </a:t>
            </a:r>
            <a:r>
              <a:rPr lang="en-US" dirty="0"/>
              <a:t>and </a:t>
            </a:r>
            <a:r>
              <a:rPr lang="en-US" i="1" dirty="0"/>
              <a:t>k = N/2 </a:t>
            </a:r>
            <a:r>
              <a:rPr lang="en-US" dirty="0"/>
              <a:t>are </a:t>
            </a:r>
            <a:r>
              <a:rPr lang="en-US" b="1" dirty="0"/>
              <a:t>real</a:t>
            </a:r>
            <a:r>
              <a:rPr lang="en-US" dirty="0"/>
              <a:t> ! </a:t>
            </a:r>
          </a:p>
          <a:p>
            <a:pPr>
              <a:defRPr/>
            </a:pPr>
            <a:r>
              <a:rPr lang="en-US" dirty="0"/>
              <a:t>We obtain coefficients </a:t>
            </a:r>
            <a:r>
              <a:rPr lang="en-US" i="1" dirty="0"/>
              <a:t>X[k]</a:t>
            </a:r>
            <a:r>
              <a:rPr lang="en-US" dirty="0"/>
              <a:t> that are called a </a:t>
            </a:r>
            <a:r>
              <a:rPr lang="en-US" b="1" dirty="0"/>
              <a:t>spectrum</a:t>
            </a:r>
            <a:r>
              <a:rPr lang="en-US" dirty="0"/>
              <a:t> </a:t>
            </a:r>
          </a:p>
          <a:p>
            <a:pPr lvl="1">
              <a:defRPr/>
            </a:pPr>
            <a:r>
              <a:rPr lang="en-US" dirty="0"/>
              <a:t>magnitude spectrum </a:t>
            </a:r>
          </a:p>
          <a:p>
            <a:pPr lvl="1">
              <a:defRPr/>
            </a:pPr>
            <a:r>
              <a:rPr lang="en-US" dirty="0"/>
              <a:t>Phase spectrum </a:t>
            </a:r>
          </a:p>
          <a:p>
            <a:pPr lvl="1">
              <a:defRPr/>
            </a:pPr>
            <a:r>
              <a:rPr lang="en-US" dirty="0"/>
              <a:t>Plotting against k is nice, but even better is to convert to normal frequency !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B122A-B888-43F1-B924-6B6E752A2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AAF4A-F12D-40F0-8571-4C68980D6F1E}" type="slidenum">
              <a:rPr lang="cs-CZ" altLang="en-US" smtClean="0"/>
              <a:pPr>
                <a:defRPr/>
              </a:pPr>
              <a:t>21</a:t>
            </a:fld>
            <a:r>
              <a:rPr lang="en-US" altLang="en-US"/>
              <a:t> / 50 </a:t>
            </a:r>
            <a:endParaRPr lang="cs-CZ" altLang="en-US" dirty="0"/>
          </a:p>
        </p:txBody>
      </p:sp>
      <p:pic>
        <p:nvPicPr>
          <p:cNvPr id="5" name="Obrázek 7">
            <a:extLst>
              <a:ext uri="{FF2B5EF4-FFF2-40B4-BE49-F238E27FC236}">
                <a16:creationId xmlns:a16="http://schemas.microsoft.com/office/drawing/2014/main" id="{140A55FF-CA6C-4002-B5BE-47898C15C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923" y="848519"/>
            <a:ext cx="3271838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484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0E196-7FE6-4BF7-876D-62299205F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whole spectrum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CAC7D-D5B8-4151-922D-2A4134256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 a cosine that fits integer amount of periods in </a:t>
            </a:r>
            <a:r>
              <a:rPr lang="en-US" i="1" dirty="0"/>
              <a:t>N</a:t>
            </a:r>
            <a:r>
              <a:rPr lang="en-US" dirty="0"/>
              <a:t> samples </a:t>
            </a:r>
          </a:p>
          <a:p>
            <a:r>
              <a:rPr lang="en-US" dirty="0"/>
              <a:t>Of a cosine that does not</a:t>
            </a:r>
          </a:p>
          <a:p>
            <a:r>
              <a:rPr lang="en-US" dirty="0"/>
              <a:t>Of music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#whole spectrum 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CBDC64-AD8E-4163-9B49-4EDC072B0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AAF4A-F12D-40F0-8571-4C68980D6F1E}" type="slidenum">
              <a:rPr lang="cs-CZ" altLang="en-US" smtClean="0"/>
              <a:pPr>
                <a:defRPr/>
              </a:pPr>
              <a:t>22</a:t>
            </a:fld>
            <a:r>
              <a:rPr lang="en-US" altLang="en-US"/>
              <a:t> / 50 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451658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64EF1-1DAA-4FBC-8C7C-49ED75D28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Reconstructing it back to signal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529D-DC63-4DBA-A038-111F2F739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By multiplying the coefficients by the bases, we should get back the original thing – let’s try it only from </a:t>
            </a:r>
            <a:r>
              <a:rPr lang="en-US" i="1" dirty="0"/>
              <a:t>k=0 </a:t>
            </a:r>
            <a:r>
              <a:rPr lang="en-US" dirty="0"/>
              <a:t>till </a:t>
            </a:r>
            <a:r>
              <a:rPr lang="en-US" i="1" dirty="0"/>
              <a:t>k = N/2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# synthesis - bad </a:t>
            </a:r>
          </a:p>
          <a:p>
            <a:pPr marL="0" indent="0">
              <a:buNone/>
            </a:pPr>
            <a:r>
              <a:rPr lang="en-US" dirty="0"/>
              <a:t>… hm it is complex ! </a:t>
            </a:r>
          </a:p>
          <a:p>
            <a:pPr marL="0" indent="0">
              <a:buNone/>
            </a:pPr>
            <a:r>
              <a:rPr lang="en-US" dirty="0"/>
              <a:t>We need to work for the </a:t>
            </a:r>
            <a:r>
              <a:rPr lang="en-US" b="1" dirty="0"/>
              <a:t>whole range of coefficients </a:t>
            </a:r>
            <a:r>
              <a:rPr lang="en-US" b="1" i="1" dirty="0"/>
              <a:t>k = 0</a:t>
            </a:r>
            <a:r>
              <a:rPr lang="en-US" b="1" dirty="0"/>
              <a:t> till </a:t>
            </a:r>
            <a:r>
              <a:rPr lang="en-US" b="1" i="1" dirty="0"/>
              <a:t>k = N-1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# DFT analysis and synthesis – good</a:t>
            </a:r>
          </a:p>
          <a:p>
            <a:pPr marL="0" indent="0">
              <a:buNone/>
            </a:pPr>
            <a:r>
              <a:rPr lang="en-US" dirty="0"/>
              <a:t>Good, the result is only N times bigger than the original</a:t>
            </a:r>
            <a:endParaRPr lang="en-US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5F640-9D24-43B0-9B6E-8EEAFAB4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AAF4A-F12D-40F0-8571-4C68980D6F1E}" type="slidenum">
              <a:rPr lang="cs-CZ" altLang="en-US" smtClean="0"/>
              <a:pPr>
                <a:defRPr/>
              </a:pPr>
              <a:t>23</a:t>
            </a:fld>
            <a:r>
              <a:rPr lang="en-US" altLang="en-US"/>
              <a:t> / 50 </a:t>
            </a:r>
            <a:endParaRPr lang="cs-CZ" alt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38FB168-A358-401B-A613-6E430F0B1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383" y="4418778"/>
            <a:ext cx="3562496" cy="96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624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E1A5F-77DC-4A41-B3F3-8D155B349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function and looking at the coefficients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E4418-9DC3-4932-9F20-E1B3EBA61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fft</a:t>
            </a:r>
            <a:r>
              <a:rPr lang="en-US" dirty="0"/>
              <a:t> to convert from signal to spectrum 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ifft</a:t>
            </a:r>
            <a:r>
              <a:rPr lang="en-US" dirty="0"/>
              <a:t> to </a:t>
            </a:r>
            <a:r>
              <a:rPr lang="en-US" dirty="0" err="1"/>
              <a:t>to</a:t>
            </a:r>
            <a:r>
              <a:rPr lang="en-US" dirty="0"/>
              <a:t> revert it back, including the 1/N correction</a:t>
            </a:r>
          </a:p>
          <a:p>
            <a:pPr lvl="1"/>
            <a:r>
              <a:rPr lang="en-US" dirty="0"/>
              <a:t>The results should be real, but better 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np.real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to enforce it </a:t>
            </a:r>
            <a:r>
              <a:rPr lang="en-US" dirty="0">
                <a:sym typeface="Wingdings" panose="05000000000000000000" pitchFamily="2" charset="2"/>
              </a:rPr>
              <a:t> 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# DFT analysis and synthesis with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fft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function 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4C63F-6280-412F-81BE-4DB55BA6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AAF4A-F12D-40F0-8571-4C68980D6F1E}" type="slidenum">
              <a:rPr lang="cs-CZ" altLang="en-US" smtClean="0"/>
              <a:pPr>
                <a:defRPr/>
              </a:pPr>
              <a:t>24</a:t>
            </a:fld>
            <a:r>
              <a:rPr lang="en-US" altLang="en-US"/>
              <a:t> / 50 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800144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Agenda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/>
              <a:t>Basics</a:t>
            </a:r>
          </a:p>
          <a:p>
            <a:pPr eaLnBrk="1" hangingPunct="1"/>
            <a:r>
              <a:rPr lang="en-US" altLang="en-US" dirty="0"/>
              <a:t>Spectral analysis </a:t>
            </a:r>
          </a:p>
          <a:p>
            <a:pPr lvl="1"/>
            <a:r>
              <a:rPr lang="en-US" altLang="en-US" dirty="0"/>
              <a:t>Discrete Fourier Transform (DFT) </a:t>
            </a:r>
          </a:p>
          <a:p>
            <a:pPr lvl="1"/>
            <a:r>
              <a:rPr lang="en-US" altLang="en-US" b="1" dirty="0"/>
              <a:t>Spectrogram</a:t>
            </a:r>
          </a:p>
          <a:p>
            <a:pPr eaLnBrk="1" hangingPunct="1"/>
            <a:r>
              <a:rPr lang="en-US" altLang="en-US" dirty="0"/>
              <a:t>Filters</a:t>
            </a:r>
          </a:p>
          <a:p>
            <a:pPr lvl="1"/>
            <a:r>
              <a:rPr lang="en-US" altLang="en-US" dirty="0"/>
              <a:t>Filters with feedback - IIR </a:t>
            </a:r>
          </a:p>
          <a:p>
            <a:pPr lvl="1"/>
            <a:r>
              <a:rPr lang="en-US" altLang="en-US" dirty="0"/>
              <a:t>Analyzing a filter</a:t>
            </a:r>
          </a:p>
          <a:p>
            <a:pPr lvl="1"/>
            <a:r>
              <a:rPr lang="en-US" altLang="en-US" dirty="0"/>
              <a:t>Frequency response    </a:t>
            </a:r>
          </a:p>
          <a:p>
            <a:pPr lvl="1"/>
            <a:r>
              <a:rPr lang="en-US" altLang="en-US" dirty="0"/>
              <a:t>Factorizing the transfer function </a:t>
            </a:r>
          </a:p>
          <a:p>
            <a:pPr lvl="1"/>
            <a:r>
              <a:rPr lang="en-US" altLang="en-US" dirty="0"/>
              <a:t>Stability</a:t>
            </a:r>
          </a:p>
          <a:p>
            <a:pPr eaLnBrk="1" hangingPunct="1"/>
            <a:r>
              <a:rPr lang="en-US" altLang="en-US" dirty="0"/>
              <a:t>Signal processing and AI   </a:t>
            </a:r>
            <a:endParaRPr lang="cs-CZ" alt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C20A7B-BDFF-4190-B3A2-4486DEA0B10B}" type="slidenum">
              <a:rPr kumimoji="0" lang="cs-CZ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839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Obrázek 5">
            <a:extLst>
              <a:ext uri="{FF2B5EF4-FFF2-40B4-BE49-F238E27FC236}">
                <a16:creationId xmlns:a16="http://schemas.microsoft.com/office/drawing/2014/main" id="{34BA5127-6CD1-4765-9CCF-E0407C79C1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4579938"/>
            <a:ext cx="6697662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Nadpis 1">
            <a:extLst>
              <a:ext uri="{FF2B5EF4-FFF2-40B4-BE49-F238E27FC236}">
                <a16:creationId xmlns:a16="http://schemas.microsoft.com/office/drawing/2014/main" id="{AD9907D7-3634-4C8E-BDCF-5C19CA4EA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Evalution</a:t>
            </a:r>
            <a:r>
              <a:rPr lang="en-US" altLang="en-US" dirty="0"/>
              <a:t> of spectrum over time</a:t>
            </a:r>
          </a:p>
        </p:txBody>
      </p:sp>
      <p:sp>
        <p:nvSpPr>
          <p:cNvPr id="52228" name="Zástupný symbol pro obsah 2">
            <a:extLst>
              <a:ext uri="{FF2B5EF4-FFF2-40B4-BE49-F238E27FC236}">
                <a16:creationId xmlns:a16="http://schemas.microsoft.com/office/drawing/2014/main" id="{3C254862-2146-42F4-9FFC-6C288B6A7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altLang="en-US" dirty="0"/>
              <a:t>Division of a long signal into short segments – frames </a:t>
            </a:r>
          </a:p>
          <a:p>
            <a:r>
              <a:rPr lang="cs-CZ" altLang="en-US" dirty="0" err="1"/>
              <a:t>Segmentation</a:t>
            </a:r>
            <a:r>
              <a:rPr lang="cs-CZ" altLang="en-US" dirty="0"/>
              <a:t> </a:t>
            </a:r>
            <a:r>
              <a:rPr lang="cs-CZ" altLang="en-US" dirty="0" err="1"/>
              <a:t>without</a:t>
            </a:r>
            <a:r>
              <a:rPr lang="cs-CZ" altLang="en-US" dirty="0"/>
              <a:t> </a:t>
            </a:r>
            <a:r>
              <a:rPr lang="cs-CZ" altLang="en-US" dirty="0" err="1"/>
              <a:t>overlap</a:t>
            </a:r>
            <a:r>
              <a:rPr lang="cs-CZ" altLang="en-US" dirty="0"/>
              <a:t> 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Segmentation with overlap (more usual)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5E6ADB0-7539-425B-B07B-13D68FAC8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fld id="{B1690D94-1953-4B54-B5AF-ACF7927E392C}" type="slidenum">
              <a:rPr lang="cs-CZ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26</a:t>
            </a:fld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 / 43</a:t>
            </a:r>
            <a:endParaRPr lang="cs-CZ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2230" name="Obrázek 4">
            <a:extLst>
              <a:ext uri="{FF2B5EF4-FFF2-40B4-BE49-F238E27FC236}">
                <a16:creationId xmlns:a16="http://schemas.microsoft.com/office/drawing/2014/main" id="{C0B878CE-40B7-4221-A628-6A84DF36CB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2781300"/>
            <a:ext cx="64801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>
            <a:extLst>
              <a:ext uri="{FF2B5EF4-FFF2-40B4-BE49-F238E27FC236}">
                <a16:creationId xmlns:a16="http://schemas.microsoft.com/office/drawing/2014/main" id="{A4D04FAA-FE1C-43B1-A2A2-05289F49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Windowing the frames and running DFT for all …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4B7AAE-5958-41F0-AADC-7799B0FA5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Window each frame by a selected window</a:t>
            </a:r>
          </a:p>
          <a:p>
            <a:pPr lvl="1">
              <a:defRPr/>
            </a:pPr>
            <a:r>
              <a:rPr lang="en-US" dirty="0"/>
              <a:t>Rectangular – good frequency selectivity, more mess at higher frequencies. </a:t>
            </a:r>
          </a:p>
          <a:p>
            <a:pPr lvl="1">
              <a:defRPr/>
            </a:pPr>
            <a:r>
              <a:rPr lang="en-US" dirty="0"/>
              <a:t>Hamming – worse frequency selectivity, less mess at higher frequencies. </a:t>
            </a:r>
          </a:p>
          <a:p>
            <a:pPr lvl="1">
              <a:defRPr/>
            </a:pPr>
            <a:r>
              <a:rPr lang="en-US" dirty="0" err="1"/>
              <a:t>Hanning</a:t>
            </a:r>
            <a:r>
              <a:rPr lang="en-US" dirty="0"/>
              <a:t> (or Hann) window – a sequence overlapping by N/2 sums up to 1 ! Beware of confusion ‘mm’ vs ‘</a:t>
            </a:r>
            <a:r>
              <a:rPr lang="en-US" dirty="0" err="1"/>
              <a:t>nn</a:t>
            </a:r>
            <a:r>
              <a:rPr lang="en-US" dirty="0"/>
              <a:t>’ …</a:t>
            </a:r>
          </a:p>
          <a:p>
            <a:pPr>
              <a:defRPr/>
            </a:pPr>
            <a:r>
              <a:rPr lang="en-US" dirty="0"/>
              <a:t>If needed, zero-pad to reach the desired number of point </a:t>
            </a:r>
            <a:r>
              <a:rPr lang="en-US" i="1" dirty="0" err="1"/>
              <a:t>N</a:t>
            </a:r>
            <a:r>
              <a:rPr lang="en-US" i="1" baseline="-25000" dirty="0" err="1"/>
              <a:t>fft</a:t>
            </a:r>
            <a:r>
              <a:rPr lang="en-US" dirty="0"/>
              <a:t>. </a:t>
            </a:r>
          </a:p>
          <a:p>
            <a:pPr>
              <a:defRPr/>
            </a:pPr>
            <a:r>
              <a:rPr lang="en-US" dirty="0"/>
              <a:t>As usual, select only </a:t>
            </a:r>
            <a:r>
              <a:rPr lang="en-US" i="1" dirty="0"/>
              <a:t>0… N/2</a:t>
            </a:r>
            <a:r>
              <a:rPr lang="en-US" dirty="0"/>
              <a:t>, </a:t>
            </a:r>
            <a:r>
              <a:rPr lang="en-US" dirty="0" err="1"/>
              <a:t>resp</a:t>
            </a:r>
            <a:r>
              <a:rPr lang="en-US" dirty="0"/>
              <a:t> </a:t>
            </a:r>
            <a:r>
              <a:rPr lang="en-US" i="1" dirty="0"/>
              <a:t>0… </a:t>
            </a:r>
            <a:r>
              <a:rPr lang="en-US" i="1" dirty="0" err="1"/>
              <a:t>N</a:t>
            </a:r>
            <a:r>
              <a:rPr lang="en-US" i="1" baseline="-25000" dirty="0" err="1"/>
              <a:t>fft</a:t>
            </a:r>
            <a:r>
              <a:rPr lang="en-US" i="1" dirty="0"/>
              <a:t>/2</a:t>
            </a:r>
            <a:r>
              <a:rPr lang="en-US" dirty="0"/>
              <a:t> points. </a:t>
            </a:r>
          </a:p>
          <a:p>
            <a:pPr>
              <a:defRPr/>
            </a:pPr>
            <a:r>
              <a:rPr lang="en-US" dirty="0"/>
              <a:t>Visualize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#spectrogram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EBFB09D-8566-41C2-A465-5C1E30859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fld id="{89391B29-172D-4679-94E1-7D32459D12BC}" type="slidenum">
              <a:rPr lang="cs-CZ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27</a:t>
            </a:fld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 / 43</a:t>
            </a:r>
            <a:endParaRPr lang="cs-CZ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>
            <a:extLst>
              <a:ext uri="{FF2B5EF4-FFF2-40B4-BE49-F238E27FC236}">
                <a16:creationId xmlns:a16="http://schemas.microsoft.com/office/drawing/2014/main" id="{A9DA99B6-CCB6-4B9B-A1C8-5D5B3BAE3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on spectrogram visualization </a:t>
            </a:r>
          </a:p>
        </p:txBody>
      </p:sp>
      <p:sp>
        <p:nvSpPr>
          <p:cNvPr id="54275" name="Zástupný symbol pro obsah 2">
            <a:extLst>
              <a:ext uri="{FF2B5EF4-FFF2-40B4-BE49-F238E27FC236}">
                <a16:creationId xmlns:a16="http://schemas.microsoft.com/office/drawing/2014/main" id="{30289043-FC82-4E0D-ADAA-63A3EA69B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We usually take the log of so called power spectral density – square of spectrum </a:t>
            </a:r>
            <a:r>
              <a:rPr lang="en-US" altLang="en-US" i="1"/>
              <a:t>10 </a:t>
            </a:r>
            <a:r>
              <a:rPr lang="en-US" altLang="en-US"/>
              <a:t>log</a:t>
            </a:r>
            <a:r>
              <a:rPr lang="en-US" altLang="en-US" i="1" baseline="-25000"/>
              <a:t>10</a:t>
            </a:r>
            <a:r>
              <a:rPr lang="en-US" altLang="en-US" i="1"/>
              <a:t> </a:t>
            </a:r>
            <a:r>
              <a:rPr lang="en-US" altLang="en-US"/>
              <a:t>|</a:t>
            </a:r>
            <a:r>
              <a:rPr lang="en-US" altLang="en-US" i="1"/>
              <a:t>X[k]</a:t>
            </a:r>
            <a:r>
              <a:rPr lang="en-US" altLang="en-US"/>
              <a:t>|</a:t>
            </a:r>
            <a:r>
              <a:rPr lang="en-US" altLang="en-US" i="1" baseline="30000"/>
              <a:t>2</a:t>
            </a:r>
            <a:r>
              <a:rPr lang="en-US" altLang="en-US" baseline="30000"/>
              <a:t> </a:t>
            </a:r>
            <a:r>
              <a:rPr lang="en-US" altLang="en-US"/>
              <a:t>and claim it is in decibel [dB]</a:t>
            </a:r>
          </a:p>
          <a:p>
            <a:r>
              <a:rPr lang="en-US" altLang="en-US"/>
              <a:t>Selection of colormap …</a:t>
            </a:r>
          </a:p>
          <a:p>
            <a:r>
              <a:rPr lang="en-US" altLang="en-US"/>
              <a:t>Playing with brightness, </a:t>
            </a:r>
            <a:br>
              <a:rPr lang="en-US" altLang="en-US"/>
            </a:br>
            <a:r>
              <a:rPr lang="en-US" altLang="en-US"/>
              <a:t>contrast, etc …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A18065A-3680-4B67-B491-6E51D036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fld id="{7E2E9377-F2AA-409C-B22F-0F56D3A7E177}" type="slidenum">
              <a:rPr lang="cs-CZ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28</a:t>
            </a:fld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 / 43</a:t>
            </a:r>
            <a:endParaRPr lang="cs-CZ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4277" name="Obrázek 5">
            <a:extLst>
              <a:ext uri="{FF2B5EF4-FFF2-40B4-BE49-F238E27FC236}">
                <a16:creationId xmlns:a16="http://schemas.microsoft.com/office/drawing/2014/main" id="{25CB3A02-363F-4D0C-BE73-1EB6D494A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8" y="4879975"/>
            <a:ext cx="472757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Obrázek 6">
            <a:extLst>
              <a:ext uri="{FF2B5EF4-FFF2-40B4-BE49-F238E27FC236}">
                <a16:creationId xmlns:a16="http://schemas.microsoft.com/office/drawing/2014/main" id="{369E22B1-3930-4AFC-AFB2-96020516B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4876800"/>
            <a:ext cx="47355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Obrázek 8">
            <a:extLst>
              <a:ext uri="{FF2B5EF4-FFF2-40B4-BE49-F238E27FC236}">
                <a16:creationId xmlns:a16="http://schemas.microsoft.com/office/drawing/2014/main" id="{88CFD790-203E-4BCE-A46C-FACC12C42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2755900"/>
            <a:ext cx="46450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>
            <a:extLst>
              <a:ext uri="{FF2B5EF4-FFF2-40B4-BE49-F238E27FC236}">
                <a16:creationId xmlns:a16="http://schemas.microsoft.com/office/drawing/2014/main" id="{BF47CB3F-4270-4BC8-B059-224DCB7A2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Synthesizing signal from spectrogram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AB9FA7D-5AFC-46AC-9EB9-182725474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/>
              <a:t>Need to be careful with the analysis – define frames with ½ frame overlap and use </a:t>
            </a:r>
            <a:r>
              <a:rPr lang="en-US" dirty="0" err="1"/>
              <a:t>Hanning</a:t>
            </a:r>
            <a:r>
              <a:rPr lang="en-US" dirty="0"/>
              <a:t> (Hann) window – their sequence sums exactly to 1. </a:t>
            </a:r>
          </a:p>
          <a:p>
            <a:pPr>
              <a:defRPr/>
            </a:pPr>
            <a:r>
              <a:rPr lang="en-US" dirty="0"/>
              <a:t>When synthesizing, initialize a buffer with the length of the resulting signal by zeros, then run a cycle:</a:t>
            </a:r>
          </a:p>
          <a:p>
            <a:pPr lvl="1">
              <a:defRPr/>
            </a:pPr>
            <a:r>
              <a:rPr lang="en-US" dirty="0"/>
              <a:t>For each frame, take spectrum and complete the upper (from </a:t>
            </a:r>
            <a:r>
              <a:rPr lang="en-US" i="1" dirty="0"/>
              <a:t>N/2+1 … N-1</a:t>
            </a:r>
            <a:r>
              <a:rPr lang="en-US" dirty="0"/>
              <a:t>) by the symmetry </a:t>
            </a:r>
            <a:r>
              <a:rPr lang="en-US" i="1" dirty="0"/>
              <a:t>X[k] = X</a:t>
            </a:r>
            <a:r>
              <a:rPr lang="en-US" i="1" baseline="30000" dirty="0"/>
              <a:t>*</a:t>
            </a:r>
            <a:r>
              <a:rPr lang="en-US" i="1" dirty="0"/>
              <a:t>[N-k]</a:t>
            </a:r>
          </a:p>
          <a:p>
            <a:pPr lvl="1">
              <a:defRPr/>
            </a:pPr>
            <a:r>
              <a:rPr lang="en-US" dirty="0"/>
              <a:t>Perform IDFT that generates the current frame. </a:t>
            </a:r>
          </a:p>
          <a:p>
            <a:pPr lvl="1">
              <a:defRPr/>
            </a:pPr>
            <a:r>
              <a:rPr lang="en-US" dirty="0"/>
              <a:t>Add it to the buffer </a:t>
            </a:r>
          </a:p>
          <a:p>
            <a:pPr lvl="1">
              <a:defRPr/>
            </a:pPr>
            <a:r>
              <a:rPr lang="en-US" dirty="0"/>
              <a:t>Move to the next frame, shift the position where signal will be added to the buffer by frame overlap.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dft_synt</a:t>
            </a: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i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B8E5853-148B-4924-ABC4-AF584F5A9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fld id="{AA2C4088-4448-4213-80A3-1F8D265DF6E8}" type="slidenum">
              <a:rPr lang="cs-CZ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29</a:t>
            </a:fld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 / 43</a:t>
            </a:r>
            <a:endParaRPr lang="cs-CZ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Agenda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b="1" dirty="0"/>
              <a:t>Basics</a:t>
            </a:r>
          </a:p>
          <a:p>
            <a:pPr eaLnBrk="1" hangingPunct="1"/>
            <a:r>
              <a:rPr lang="en-US" altLang="en-US" dirty="0"/>
              <a:t>Spectral analysis </a:t>
            </a:r>
          </a:p>
          <a:p>
            <a:pPr lvl="1"/>
            <a:r>
              <a:rPr lang="en-US" altLang="en-US" dirty="0"/>
              <a:t>Discrete Fourier Transform (DFT) </a:t>
            </a:r>
          </a:p>
          <a:p>
            <a:pPr lvl="1"/>
            <a:r>
              <a:rPr lang="en-US" altLang="en-US" dirty="0"/>
              <a:t>Spectrogram</a:t>
            </a:r>
          </a:p>
          <a:p>
            <a:pPr eaLnBrk="1" hangingPunct="1"/>
            <a:r>
              <a:rPr lang="en-US" altLang="en-US" dirty="0"/>
              <a:t>Filters</a:t>
            </a:r>
          </a:p>
          <a:p>
            <a:pPr lvl="1"/>
            <a:r>
              <a:rPr lang="en-US" altLang="en-US" dirty="0"/>
              <a:t>Filters with feedback - IIR </a:t>
            </a:r>
          </a:p>
          <a:p>
            <a:pPr lvl="1"/>
            <a:r>
              <a:rPr lang="en-US" altLang="en-US" dirty="0"/>
              <a:t>Analyzing a filter</a:t>
            </a:r>
          </a:p>
          <a:p>
            <a:pPr lvl="1"/>
            <a:r>
              <a:rPr lang="en-US" altLang="en-US" dirty="0"/>
              <a:t>Frequency response    </a:t>
            </a:r>
          </a:p>
          <a:p>
            <a:pPr lvl="1"/>
            <a:r>
              <a:rPr lang="en-US" altLang="en-US" dirty="0"/>
              <a:t>Factorizing the transfer function </a:t>
            </a:r>
          </a:p>
          <a:p>
            <a:pPr lvl="1"/>
            <a:r>
              <a:rPr lang="en-US" altLang="en-US" dirty="0"/>
              <a:t>Stability</a:t>
            </a:r>
          </a:p>
          <a:p>
            <a:pPr eaLnBrk="1" hangingPunct="1"/>
            <a:r>
              <a:rPr lang="en-US" altLang="en-US" dirty="0"/>
              <a:t>Signal processing and AI     </a:t>
            </a:r>
            <a:endParaRPr lang="cs-CZ" alt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C20A7B-BDFF-4190-B3A2-4486DEA0B10B}" type="slidenum">
              <a:rPr kumimoji="0" lang="cs-CZ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149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>
            <a:extLst>
              <a:ext uri="{FF2B5EF4-FFF2-40B4-BE49-F238E27FC236}">
                <a16:creationId xmlns:a16="http://schemas.microsoft.com/office/drawing/2014/main" id="{790CBC15-6412-4139-8311-B189FC26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Playing with spectrogram – duration modification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A7F89A-C359-4837-AA05-FA1792E8F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Taking every 2</a:t>
            </a:r>
            <a:r>
              <a:rPr lang="en-US" baseline="30000" dirty="0"/>
              <a:t>nd</a:t>
            </a:r>
            <a:r>
              <a:rPr lang="en-US" dirty="0"/>
              <a:t> frame from the spectrum – shortening 2x</a:t>
            </a:r>
          </a:p>
          <a:p>
            <a:pPr>
              <a:defRPr/>
            </a:pPr>
            <a:r>
              <a:rPr lang="en-US" dirty="0"/>
              <a:t>Repeating every frame – lengthening 2x”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#playing with spectrogram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The quality of audio is not perfect – the phases would need better processing (continuity of phase across frames).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0BB7579-C43D-47ED-AD2A-1A38B4F4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fld id="{781A9E0B-6FBE-490A-8497-3A24C5444E2A}" type="slidenum">
              <a:rPr lang="cs-CZ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30</a:t>
            </a:fld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 / 43</a:t>
            </a:r>
            <a:endParaRPr lang="cs-CZ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Agenda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/>
              <a:t>Basics</a:t>
            </a:r>
          </a:p>
          <a:p>
            <a:pPr eaLnBrk="1" hangingPunct="1"/>
            <a:r>
              <a:rPr lang="en-US" altLang="en-US" dirty="0"/>
              <a:t>Spectral analysis </a:t>
            </a:r>
          </a:p>
          <a:p>
            <a:pPr lvl="1"/>
            <a:r>
              <a:rPr lang="en-US" altLang="en-US" dirty="0"/>
              <a:t>Discrete Fourier Transform (DFT) </a:t>
            </a:r>
          </a:p>
          <a:p>
            <a:pPr lvl="1"/>
            <a:r>
              <a:rPr lang="en-US" altLang="en-US" dirty="0"/>
              <a:t>Spectrogram</a:t>
            </a:r>
          </a:p>
          <a:p>
            <a:pPr eaLnBrk="1" hangingPunct="1"/>
            <a:r>
              <a:rPr lang="en-US" altLang="en-US" b="1" dirty="0"/>
              <a:t>Filters</a:t>
            </a:r>
          </a:p>
          <a:p>
            <a:pPr lvl="1"/>
            <a:r>
              <a:rPr lang="en-US" altLang="en-US" dirty="0"/>
              <a:t>Filters with feedback - IIR </a:t>
            </a:r>
          </a:p>
          <a:p>
            <a:pPr lvl="1"/>
            <a:r>
              <a:rPr lang="en-US" altLang="en-US" dirty="0"/>
              <a:t>Analyzing a filter</a:t>
            </a:r>
          </a:p>
          <a:p>
            <a:pPr lvl="1"/>
            <a:r>
              <a:rPr lang="en-US" altLang="en-US" dirty="0"/>
              <a:t>Frequency response    </a:t>
            </a:r>
          </a:p>
          <a:p>
            <a:pPr lvl="1"/>
            <a:r>
              <a:rPr lang="en-US" altLang="en-US" dirty="0"/>
              <a:t>Factorizing the transfer function </a:t>
            </a:r>
          </a:p>
          <a:p>
            <a:pPr lvl="1"/>
            <a:r>
              <a:rPr lang="en-US" altLang="en-US" dirty="0"/>
              <a:t>Stability</a:t>
            </a:r>
          </a:p>
          <a:p>
            <a:pPr eaLnBrk="1" hangingPunct="1"/>
            <a:r>
              <a:rPr lang="en-US" altLang="en-US" dirty="0"/>
              <a:t>Signal processing and AI   </a:t>
            </a:r>
            <a:endParaRPr lang="cs-CZ" alt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C20A7B-BDFF-4190-B3A2-4486DEA0B10B}" type="slidenum">
              <a:rPr kumimoji="0" lang="cs-CZ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cs-CZ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016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0A700877-F55F-4F3C-990A-2B0D1138F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Filtering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B5EAA123-4703-4552-815D-8DEF8AB9D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The goal is to </a:t>
            </a:r>
            <a:r>
              <a:rPr lang="en-US" altLang="en-US" b="1" dirty="0"/>
              <a:t>change the signal </a:t>
            </a:r>
          </a:p>
          <a:p>
            <a:pPr marL="0" indent="0" eaLnBrk="1" hangingPunct="1">
              <a:buNone/>
            </a:pPr>
            <a:endParaRPr lang="en-US" altLang="en-US" b="1" dirty="0"/>
          </a:p>
          <a:p>
            <a:pPr marL="0" indent="0" eaLnBrk="1" hangingPunct="1">
              <a:buNone/>
            </a:pPr>
            <a:r>
              <a:rPr lang="en-US" altLang="en-US" b="1" dirty="0"/>
              <a:t>Some terminology … </a:t>
            </a:r>
          </a:p>
          <a:p>
            <a:pPr eaLnBrk="1" hangingPunct="1"/>
            <a:r>
              <a:rPr lang="en-US" altLang="en-US" dirty="0"/>
              <a:t>Numerical</a:t>
            </a:r>
            <a:r>
              <a:rPr lang="cs-CZ" altLang="en-US" dirty="0"/>
              <a:t> </a:t>
            </a:r>
            <a:r>
              <a:rPr lang="cs-CZ" altLang="en-US" dirty="0" err="1"/>
              <a:t>filt</a:t>
            </a:r>
            <a:r>
              <a:rPr lang="en-US" altLang="en-US" dirty="0" err="1"/>
              <a:t>ers</a:t>
            </a:r>
            <a:r>
              <a:rPr lang="cs-CZ" altLang="en-US" dirty="0"/>
              <a:t> </a:t>
            </a:r>
            <a:endParaRPr lang="en-US" altLang="en-US" dirty="0"/>
          </a:p>
          <a:p>
            <a:pPr eaLnBrk="1" hangingPunct="1"/>
            <a:r>
              <a:rPr lang="en-US" altLang="en-US" dirty="0"/>
              <a:t>Discrete systems</a:t>
            </a:r>
            <a:endParaRPr lang="cs-CZ" altLang="en-US" dirty="0"/>
          </a:p>
          <a:p>
            <a:pPr eaLnBrk="1" hangingPunct="1"/>
            <a:r>
              <a:rPr lang="en-US" altLang="en-US" dirty="0"/>
              <a:t>Discrete-time systems</a:t>
            </a:r>
            <a:r>
              <a:rPr lang="cs-CZ" altLang="en-US" dirty="0"/>
              <a:t> </a:t>
            </a:r>
            <a:r>
              <a:rPr lang="en-US" altLang="en-US" dirty="0" err="1"/>
              <a:t>etc</a:t>
            </a:r>
            <a:r>
              <a:rPr lang="cs-CZ" altLang="en-US" dirty="0"/>
              <a:t>. </a:t>
            </a:r>
          </a:p>
        </p:txBody>
      </p:sp>
      <p:sp>
        <p:nvSpPr>
          <p:cNvPr id="17412" name="Zástupný symbol pro číslo snímku 3">
            <a:extLst>
              <a:ext uri="{FF2B5EF4-FFF2-40B4-BE49-F238E27FC236}">
                <a16:creationId xmlns:a16="http://schemas.microsoft.com/office/drawing/2014/main" id="{626E590B-5B5E-4E38-BC28-8000BDB06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771E1C2-444C-4E82-987F-213849CE945B}" type="slidenum">
              <a:rPr lang="cs-CZ" altLang="en-US" sz="14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cs-CZ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09BFEDE4-3A4F-4169-903D-2B581C78B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3</a:t>
            </a:r>
            <a:r>
              <a:rPr lang="en-US" altLang="en-US"/>
              <a:t> simple operations needed for filtering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0C14090C-5732-4503-AF5A-07A6C504F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Multiplication with a constant</a:t>
            </a:r>
            <a:r>
              <a:rPr lang="cs-CZ" altLang="en-US" dirty="0"/>
              <a:t> </a:t>
            </a:r>
            <a:r>
              <a:rPr lang="cs-CZ" altLang="en-US" sz="5200" b="1" dirty="0"/>
              <a:t>*</a:t>
            </a:r>
          </a:p>
          <a:p>
            <a:pPr>
              <a:defRPr/>
            </a:pPr>
            <a:r>
              <a:rPr lang="en-US" altLang="en-US" dirty="0"/>
              <a:t>Summation </a:t>
            </a:r>
            <a:r>
              <a:rPr lang="cs-CZ" altLang="en-US" dirty="0"/>
              <a:t>/ </a:t>
            </a:r>
            <a:r>
              <a:rPr lang="en-US" altLang="en-US" dirty="0"/>
              <a:t>addition</a:t>
            </a:r>
            <a:r>
              <a:rPr lang="cs-CZ" altLang="en-US" dirty="0"/>
              <a:t> </a:t>
            </a:r>
            <a:r>
              <a:rPr lang="cs-CZ" altLang="en-US" sz="5200" b="1" dirty="0"/>
              <a:t>+</a:t>
            </a:r>
            <a:endParaRPr lang="cs-CZ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Shift</a:t>
            </a:r>
            <a:r>
              <a:rPr lang="cs-CZ" altLang="en-US" dirty="0"/>
              <a:t> – </a:t>
            </a:r>
            <a:r>
              <a:rPr lang="cs-CZ" altLang="en-US" dirty="0" err="1"/>
              <a:t>implemented</a:t>
            </a:r>
            <a:r>
              <a:rPr lang="cs-CZ" altLang="en-US" dirty="0"/>
              <a:t> by a </a:t>
            </a:r>
            <a:r>
              <a:rPr lang="cs-CZ" altLang="en-US" dirty="0" err="1"/>
              <a:t>memory</a:t>
            </a:r>
            <a:r>
              <a:rPr lang="cs-CZ" altLang="en-US" dirty="0"/>
              <a:t>. </a:t>
            </a:r>
          </a:p>
          <a:p>
            <a:pPr>
              <a:defRPr/>
            </a:pPr>
            <a:endParaRPr lang="cs-CZ" alt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/>
              <a:t>Special s</a:t>
            </a:r>
            <a:r>
              <a:rPr lang="cs-CZ" altLang="en-US" dirty="0" err="1"/>
              <a:t>ignal</a:t>
            </a:r>
            <a:r>
              <a:rPr lang="cs-CZ" altLang="en-US" dirty="0"/>
              <a:t> </a:t>
            </a:r>
            <a:r>
              <a:rPr lang="cs-CZ" altLang="en-US" dirty="0" err="1"/>
              <a:t>processors</a:t>
            </a:r>
            <a:r>
              <a:rPr lang="cs-CZ" altLang="en-US" dirty="0"/>
              <a:t> </a:t>
            </a:r>
            <a:r>
              <a:rPr lang="cs-CZ" altLang="en-US" dirty="0" err="1"/>
              <a:t>even</a:t>
            </a:r>
            <a:r>
              <a:rPr lang="cs-CZ" altLang="en-US" dirty="0"/>
              <a:t> </a:t>
            </a:r>
            <a:r>
              <a:rPr lang="cs-CZ" altLang="en-US" dirty="0" err="1"/>
              <a:t>have</a:t>
            </a:r>
            <a:r>
              <a:rPr lang="cs-CZ" altLang="en-US" dirty="0"/>
              <a:t> </a:t>
            </a:r>
            <a:r>
              <a:rPr lang="cs-CZ" altLang="en-US" dirty="0" err="1"/>
              <a:t>instructions</a:t>
            </a:r>
            <a:r>
              <a:rPr lang="cs-CZ" altLang="en-US" dirty="0"/>
              <a:t> </a:t>
            </a:r>
            <a:r>
              <a:rPr lang="cs-CZ" altLang="en-US" dirty="0" err="1"/>
              <a:t>called</a:t>
            </a:r>
            <a:r>
              <a:rPr lang="cs-CZ" altLang="en-US" dirty="0"/>
              <a:t> MACD </a:t>
            </a:r>
            <a:r>
              <a:rPr lang="en-US" altLang="en-US" dirty="0"/>
              <a:t>(multiply-accumulate-delay). </a:t>
            </a:r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81BD266D-D54E-41E3-A1EE-8AC623BB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2226D49-7CC6-4354-BFA8-B3DF654A2E57}" type="slidenum">
              <a:rPr lang="cs-CZ" altLang="en-US" sz="14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cs-CZ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177E2E6A-4ED2-4B3D-8AC5-F22B808CF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Shift</a:t>
            </a:r>
            <a:r>
              <a:rPr lang="cs-CZ" altLang="en-US"/>
              <a:t> ? </a:t>
            </a:r>
            <a:r>
              <a:rPr lang="en-US" altLang="en-US"/>
              <a:t>Look only to the past !</a:t>
            </a:r>
          </a:p>
        </p:txBody>
      </p:sp>
      <p:sp>
        <p:nvSpPr>
          <p:cNvPr id="27651" name="Zástupný symbol pro číslo snímku 3">
            <a:extLst>
              <a:ext uri="{FF2B5EF4-FFF2-40B4-BE49-F238E27FC236}">
                <a16:creationId xmlns:a16="http://schemas.microsoft.com/office/drawing/2014/main" id="{0AEE98B8-B426-4C39-A447-6C8684C2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F092CB6-FB90-486C-AE84-114884C42FF2}" type="slidenum">
              <a:rPr lang="cs-CZ" altLang="en-US" sz="14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cs-CZ" altLang="en-US" sz="1400">
              <a:latin typeface="Arial" panose="020B0604020202020204" pitchFamily="34" charset="0"/>
            </a:endParaRP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73860EE8-EC55-440F-A6FA-993948AB38F0}"/>
              </a:ext>
            </a:extLst>
          </p:cNvPr>
          <p:cNvCxnSpPr/>
          <p:nvPr/>
        </p:nvCxnSpPr>
        <p:spPr>
          <a:xfrm>
            <a:off x="1774825" y="3284538"/>
            <a:ext cx="8424863" cy="0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6A90A06-AD18-45C3-BE86-C22F24490295}"/>
              </a:ext>
            </a:extLst>
          </p:cNvPr>
          <p:cNvCxnSpPr/>
          <p:nvPr/>
        </p:nvCxnSpPr>
        <p:spPr>
          <a:xfrm>
            <a:off x="5880100" y="3068638"/>
            <a:ext cx="0" cy="504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FF2F0D8-24DF-4A2E-928B-9F3B9485C2E4}"/>
              </a:ext>
            </a:extLst>
          </p:cNvPr>
          <p:cNvSpPr txBox="1"/>
          <p:nvPr/>
        </p:nvSpPr>
        <p:spPr>
          <a:xfrm>
            <a:off x="3346450" y="5343525"/>
            <a:ext cx="20891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past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8691DCB-2817-481C-BADC-BD6021F70EC2}"/>
              </a:ext>
            </a:extLst>
          </p:cNvPr>
          <p:cNvSpPr txBox="1"/>
          <p:nvPr/>
        </p:nvSpPr>
        <p:spPr>
          <a:xfrm>
            <a:off x="5646738" y="3533775"/>
            <a:ext cx="4667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</a:rPr>
              <a:t>n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2EA96DC-07B8-4834-812D-C23BCFC303A2}"/>
              </a:ext>
            </a:extLst>
          </p:cNvPr>
          <p:cNvSpPr txBox="1"/>
          <p:nvPr/>
        </p:nvSpPr>
        <p:spPr>
          <a:xfrm>
            <a:off x="5016500" y="4068763"/>
            <a:ext cx="2519363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dirty="0">
                <a:latin typeface="+mn-lt"/>
              </a:rPr>
              <a:t>„</a:t>
            </a:r>
            <a:r>
              <a:rPr lang="en-US" sz="3200" dirty="0">
                <a:latin typeface="+mn-lt"/>
              </a:rPr>
              <a:t>now</a:t>
            </a:r>
            <a:r>
              <a:rPr lang="cs-CZ" sz="3200" dirty="0">
                <a:latin typeface="+mn-lt"/>
              </a:rPr>
              <a:t>“, „</a:t>
            </a:r>
            <a:r>
              <a:rPr lang="en-US" sz="3200" dirty="0">
                <a:latin typeface="+mn-lt"/>
              </a:rPr>
              <a:t>presence</a:t>
            </a:r>
            <a:r>
              <a:rPr lang="cs-CZ" sz="3200" dirty="0">
                <a:latin typeface="+mn-lt"/>
              </a:rPr>
              <a:t>“</a:t>
            </a:r>
            <a:endParaRPr lang="en-US" sz="3200" dirty="0">
              <a:latin typeface="+mn-lt"/>
            </a:endParaRP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4F7B9368-B93E-4052-9549-3BD37A8648FF}"/>
              </a:ext>
            </a:extLst>
          </p:cNvPr>
          <p:cNvCxnSpPr/>
          <p:nvPr/>
        </p:nvCxnSpPr>
        <p:spPr>
          <a:xfrm flipH="1">
            <a:off x="2351088" y="6092825"/>
            <a:ext cx="3097212" cy="0"/>
          </a:xfrm>
          <a:prstGeom prst="straightConnector1">
            <a:avLst/>
          </a:prstGeom>
          <a:ln w="254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F7F28D2-213E-49EA-AEA5-50363324770A}"/>
              </a:ext>
            </a:extLst>
          </p:cNvPr>
          <p:cNvSpPr txBox="1"/>
          <p:nvPr/>
        </p:nvSpPr>
        <p:spPr>
          <a:xfrm>
            <a:off x="5600700" y="2563813"/>
            <a:ext cx="10795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</a:rPr>
              <a:t>x[n]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EE64DE6-C1E2-48B1-BA54-01C9EAF08777}"/>
              </a:ext>
            </a:extLst>
          </p:cNvPr>
          <p:cNvSpPr txBox="1"/>
          <p:nvPr/>
        </p:nvSpPr>
        <p:spPr>
          <a:xfrm>
            <a:off x="6008688" y="5368925"/>
            <a:ext cx="232251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future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ACFCF10F-7824-45FD-A417-F8AE61F6B229}"/>
              </a:ext>
            </a:extLst>
          </p:cNvPr>
          <p:cNvCxnSpPr/>
          <p:nvPr/>
        </p:nvCxnSpPr>
        <p:spPr>
          <a:xfrm>
            <a:off x="6091238" y="6076950"/>
            <a:ext cx="2957512" cy="15875"/>
          </a:xfrm>
          <a:prstGeom prst="straightConnector1">
            <a:avLst/>
          </a:prstGeom>
          <a:ln w="254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http://www.michalkrajicek.cz/wp-content/uploads/2013/08/Kostnice-Sedlec-u-Kutn%C3%A9-Hory-15.jpg">
            <a:extLst>
              <a:ext uri="{FF2B5EF4-FFF2-40B4-BE49-F238E27FC236}">
                <a16:creationId xmlns:a16="http://schemas.microsoft.com/office/drawing/2014/main" id="{47D28963-0A54-4218-A1A5-62E1058DB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3548063"/>
            <a:ext cx="4479925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7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1DC1F969-9C0F-41AE-ABFF-243FA8572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simple filter</a:t>
            </a:r>
          </a:p>
        </p:txBody>
      </p:sp>
      <p:sp>
        <p:nvSpPr>
          <p:cNvPr id="33795" name="Zástupný symbol pro obsah 2">
            <a:extLst>
              <a:ext uri="{FF2B5EF4-FFF2-40B4-BE49-F238E27FC236}">
                <a16:creationId xmlns:a16="http://schemas.microsoft.com/office/drawing/2014/main" id="{91803816-21EE-4D5C-BA56-F920FF493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i="1" dirty="0"/>
              <a:t>y[n] = b</a:t>
            </a:r>
            <a:r>
              <a:rPr lang="en-US" altLang="en-US" i="1" baseline="-25000" dirty="0"/>
              <a:t>0</a:t>
            </a:r>
            <a:r>
              <a:rPr lang="en-US" altLang="en-US" i="1" dirty="0"/>
              <a:t>x[n] + b</a:t>
            </a:r>
            <a:r>
              <a:rPr lang="en-US" altLang="en-US" i="1" baseline="-25000" dirty="0"/>
              <a:t>1</a:t>
            </a:r>
            <a:r>
              <a:rPr lang="en-US" altLang="en-US" i="1" dirty="0"/>
              <a:t>x[n-1] + b</a:t>
            </a:r>
            <a:r>
              <a:rPr lang="en-US" altLang="en-US" i="1" baseline="-25000" dirty="0"/>
              <a:t>2</a:t>
            </a:r>
            <a:r>
              <a:rPr lang="en-US" altLang="en-US" i="1" dirty="0"/>
              <a:t>x[n-2] + b</a:t>
            </a:r>
            <a:r>
              <a:rPr lang="en-US" altLang="en-US" i="1" baseline="-25000" dirty="0"/>
              <a:t>3</a:t>
            </a:r>
            <a:r>
              <a:rPr lang="en-US" altLang="en-US" i="1" dirty="0"/>
              <a:t>x[n-3]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altLang="en-US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i="1" dirty="0"/>
              <a:t>… </a:t>
            </a:r>
            <a:r>
              <a:rPr lang="en-US" altLang="en-US" dirty="0"/>
              <a:t>this is called </a:t>
            </a:r>
            <a:r>
              <a:rPr lang="en-US" altLang="en-US" b="1" dirty="0">
                <a:solidFill>
                  <a:srgbClr val="FF0000"/>
                </a:solidFill>
              </a:rPr>
              <a:t>difference equation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altLang="en-US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altLang="en-US" dirty="0" err="1"/>
              <a:t>Attention</a:t>
            </a:r>
            <a:r>
              <a:rPr lang="cs-CZ" altLang="en-US" dirty="0"/>
              <a:t> </a:t>
            </a:r>
            <a:r>
              <a:rPr lang="en-US" altLang="en-US" dirty="0"/>
              <a:t>!!! This is </a:t>
            </a:r>
            <a:r>
              <a:rPr lang="en-US" altLang="en-US" b="1" dirty="0"/>
              <a:t>NOT </a:t>
            </a:r>
            <a:r>
              <a:rPr lang="en-US" altLang="en-US" dirty="0"/>
              <a:t>a differential equation </a:t>
            </a:r>
            <a:r>
              <a:rPr lang="cs-CZ" altLang="en-US" dirty="0"/>
              <a:t>– </a:t>
            </a:r>
            <a:r>
              <a:rPr lang="en-US" altLang="en-US" dirty="0"/>
              <a:t>you may</a:t>
            </a:r>
            <a:r>
              <a:rPr lang="cs-CZ" altLang="en-US" dirty="0"/>
              <a:t> </a:t>
            </a:r>
            <a:r>
              <a:rPr lang="cs-CZ" altLang="en-US" dirty="0" err="1"/>
              <a:t>see</a:t>
            </a:r>
            <a:r>
              <a:rPr lang="cs-CZ" altLang="en-US" dirty="0"/>
              <a:t> </a:t>
            </a:r>
            <a:r>
              <a:rPr lang="cs-CZ" altLang="en-US" dirty="0" err="1"/>
              <a:t>the</a:t>
            </a:r>
            <a:r>
              <a:rPr lang="en-US" altLang="en-US" dirty="0"/>
              <a:t>se for continuous-time systems  </a:t>
            </a:r>
            <a:r>
              <a:rPr lang="en-US" altLang="en-US" dirty="0">
                <a:sym typeface="Wingdings" panose="05000000000000000000" pitchFamily="2" charset="2"/>
              </a:rPr>
              <a:t> </a:t>
            </a:r>
            <a:endParaRPr lang="en-US" altLang="en-US" i="1" dirty="0"/>
          </a:p>
        </p:txBody>
      </p:sp>
      <p:sp>
        <p:nvSpPr>
          <p:cNvPr id="33796" name="Zástupný symbol pro číslo snímku 3">
            <a:extLst>
              <a:ext uri="{FF2B5EF4-FFF2-40B4-BE49-F238E27FC236}">
                <a16:creationId xmlns:a16="http://schemas.microsoft.com/office/drawing/2014/main" id="{7305712A-58AE-4FA2-A83F-880D2725B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4B6334F-C46E-49CE-80DD-AF7641CC198A}" type="slidenum">
              <a:rPr lang="cs-CZ" altLang="en-US" sz="14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cs-CZ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30B72BB6-E436-4D11-8C8D-8433D1EB6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does it work </a:t>
            </a:r>
            <a:r>
              <a:rPr lang="cs-CZ" altLang="en-US"/>
              <a:t>for sample </a:t>
            </a:r>
            <a:r>
              <a:rPr lang="cs-CZ" altLang="en-US" i="1"/>
              <a:t>n</a:t>
            </a:r>
            <a:r>
              <a:rPr lang="en-US" altLang="en-US" i="1"/>
              <a:t>=45</a:t>
            </a:r>
            <a:r>
              <a:rPr lang="en-US" altLang="en-US"/>
              <a:t> ?</a:t>
            </a:r>
          </a:p>
        </p:txBody>
      </p:sp>
      <p:sp>
        <p:nvSpPr>
          <p:cNvPr id="34819" name="Zástupný symbol pro číslo snímku 3">
            <a:extLst>
              <a:ext uri="{FF2B5EF4-FFF2-40B4-BE49-F238E27FC236}">
                <a16:creationId xmlns:a16="http://schemas.microsoft.com/office/drawing/2014/main" id="{504A0FF1-8496-408B-A188-6B8CF6C12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B690D12-8440-4C6C-9AAB-212B5BC7DD24}" type="slidenum">
              <a:rPr lang="cs-CZ" altLang="en-US" sz="14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cs-CZ" altLang="en-US" sz="1400">
              <a:latin typeface="Arial" panose="020B0604020202020204" pitchFamily="34" charset="0"/>
            </a:endParaRPr>
          </a:p>
        </p:txBody>
      </p:sp>
      <p:pic>
        <p:nvPicPr>
          <p:cNvPr id="34820" name="Obrázek 7">
            <a:extLst>
              <a:ext uri="{FF2B5EF4-FFF2-40B4-BE49-F238E27FC236}">
                <a16:creationId xmlns:a16="http://schemas.microsoft.com/office/drawing/2014/main" id="{06F6B892-D523-4DB1-BEFB-1E8A9526F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2133600"/>
            <a:ext cx="12185651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Obdélníkový bublinový popisek 28">
            <a:extLst>
              <a:ext uri="{FF2B5EF4-FFF2-40B4-BE49-F238E27FC236}">
                <a16:creationId xmlns:a16="http://schemas.microsoft.com/office/drawing/2014/main" id="{E5BA3602-FA2A-4B46-BE15-0952C83DC1D5}"/>
              </a:ext>
            </a:extLst>
          </p:cNvPr>
          <p:cNvSpPr/>
          <p:nvPr/>
        </p:nvSpPr>
        <p:spPr>
          <a:xfrm>
            <a:off x="3000375" y="3284538"/>
            <a:ext cx="4032250" cy="431800"/>
          </a:xfrm>
          <a:prstGeom prst="wedgeRectCallout">
            <a:avLst>
              <a:gd name="adj1" fmla="val 42436"/>
              <a:gd name="adj2" fmla="val 115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/>
              <a:t>Σ</a:t>
            </a:r>
            <a:endParaRPr lang="en-US" sz="2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>
            <a:extLst>
              <a:ext uri="{FF2B5EF4-FFF2-40B4-BE49-F238E27FC236}">
                <a16:creationId xmlns:a16="http://schemas.microsoft.com/office/drawing/2014/main" id="{15BBEBA9-0D06-44D7-A8CC-8EE86F9E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does it work </a:t>
            </a:r>
            <a:r>
              <a:rPr lang="cs-CZ" altLang="en-US"/>
              <a:t>for sample </a:t>
            </a:r>
            <a:r>
              <a:rPr lang="cs-CZ" altLang="en-US" i="1"/>
              <a:t>n</a:t>
            </a:r>
            <a:r>
              <a:rPr lang="en-US" altLang="en-US" i="1"/>
              <a:t>=50 </a:t>
            </a:r>
            <a:r>
              <a:rPr lang="en-US" altLang="en-US"/>
              <a:t>?</a:t>
            </a:r>
          </a:p>
        </p:txBody>
      </p:sp>
      <p:sp>
        <p:nvSpPr>
          <p:cNvPr id="36867" name="Zástupný symbol pro obsah 2">
            <a:extLst>
              <a:ext uri="{FF2B5EF4-FFF2-40B4-BE49-F238E27FC236}">
                <a16:creationId xmlns:a16="http://schemas.microsoft.com/office/drawing/2014/main" id="{2252C0EC-032E-409D-AF22-2CBB8D6BF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5400FD-5A9C-42E5-9C34-25B010E1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fld id="{829074EA-D25E-4F50-B124-1D525D3132D5}" type="slidenum">
              <a:rPr lang="cs-CZ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37</a:t>
            </a:fld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 / 57</a:t>
            </a:r>
            <a:endParaRPr lang="cs-CZ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6869" name="Obrázek 5">
            <a:extLst>
              <a:ext uri="{FF2B5EF4-FFF2-40B4-BE49-F238E27FC236}">
                <a16:creationId xmlns:a16="http://schemas.microsoft.com/office/drawing/2014/main" id="{5C8CCD91-F923-4A74-B4DD-392E650E6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916113"/>
            <a:ext cx="121856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ový bublinový popisek 6">
            <a:extLst>
              <a:ext uri="{FF2B5EF4-FFF2-40B4-BE49-F238E27FC236}">
                <a16:creationId xmlns:a16="http://schemas.microsoft.com/office/drawing/2014/main" id="{E32BDFE7-D5B1-43D5-89A7-F299C799F147}"/>
              </a:ext>
            </a:extLst>
          </p:cNvPr>
          <p:cNvSpPr/>
          <p:nvPr/>
        </p:nvSpPr>
        <p:spPr>
          <a:xfrm>
            <a:off x="8123238" y="3068638"/>
            <a:ext cx="4033837" cy="431800"/>
          </a:xfrm>
          <a:prstGeom prst="wedgeRectCallout">
            <a:avLst>
              <a:gd name="adj1" fmla="val 42436"/>
              <a:gd name="adj2" fmla="val 115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/>
              <a:t>Σ</a:t>
            </a:r>
            <a:endParaRPr lang="en-US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732E2513-43CA-4C9D-854D-C56A08CD5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Trying our intuition – what will this filter do for: 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E131A210-9ED7-4B8B-ABD3-DF66F666BC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916113"/>
          <a:ext cx="8229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b3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Filter1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.25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.25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Filter2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Filter3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Filter4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Filter5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9983" name="Zástupný symbol pro číslo snímku 3">
            <a:extLst>
              <a:ext uri="{FF2B5EF4-FFF2-40B4-BE49-F238E27FC236}">
                <a16:creationId xmlns:a16="http://schemas.microsoft.com/office/drawing/2014/main" id="{8DF74C3F-7C37-46DE-924B-A8E362DE4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9EAFC82-724D-4DC8-9CEC-AAA0C206AFEE}" type="slidenum">
              <a:rPr lang="cs-CZ" altLang="en-US" sz="14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38</a:t>
            </a:fld>
            <a:endParaRPr lang="cs-CZ" altLang="en-US" sz="1400">
              <a:latin typeface="Arial" panose="020B0604020202020204" pitchFamily="34" charset="0"/>
            </a:endParaRPr>
          </a:p>
        </p:txBody>
      </p:sp>
      <p:sp>
        <p:nvSpPr>
          <p:cNvPr id="39984" name="Zástupný symbol pro obsah 2">
            <a:extLst>
              <a:ext uri="{FF2B5EF4-FFF2-40B4-BE49-F238E27FC236}">
                <a16:creationId xmlns:a16="http://schemas.microsoft.com/office/drawing/2014/main" id="{448A30A2-B208-475B-B490-30641EDFB7D7}"/>
              </a:ext>
            </a:extLst>
          </p:cNvPr>
          <p:cNvSpPr txBox="1">
            <a:spLocks/>
          </p:cNvSpPr>
          <p:nvPr/>
        </p:nvSpPr>
        <p:spPr bwMode="auto">
          <a:xfrm>
            <a:off x="838200" y="5300663"/>
            <a:ext cx="720248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/>
              <a:t>Showing on a segment of noisy cosine …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0000"/>
                </a:solidFill>
              </a:rPr>
              <a:t>#filter1 … #filter5</a:t>
            </a:r>
            <a:endParaRPr lang="cs-CZ" altLang="en-US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>
            <a:extLst>
              <a:ext uri="{FF2B5EF4-FFF2-40B4-BE49-F238E27FC236}">
                <a16:creationId xmlns:a16="http://schemas.microsoft.com/office/drawing/2014/main" id="{31DD98FD-06A4-4503-B497-EED2F6D9A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represent a filter</a:t>
            </a:r>
            <a:r>
              <a:rPr lang="cs-CZ" altLang="en-US"/>
              <a:t> ? </a:t>
            </a:r>
            <a:endParaRPr lang="en-US" altLang="en-US"/>
          </a:p>
        </p:txBody>
      </p:sp>
      <p:sp>
        <p:nvSpPr>
          <p:cNvPr id="30723" name="Zástupný symbol pro obsah 2">
            <a:extLst>
              <a:ext uri="{FF2B5EF4-FFF2-40B4-BE49-F238E27FC236}">
                <a16:creationId xmlns:a16="http://schemas.microsoft.com/office/drawing/2014/main" id="{749C2F6E-050A-4361-83EC-B73AA58C2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9238"/>
            <a:ext cx="10515600" cy="47752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i="1" dirty="0"/>
              <a:t>y[n] = b</a:t>
            </a:r>
            <a:r>
              <a:rPr lang="en-US" altLang="en-US" i="1" baseline="-25000" dirty="0"/>
              <a:t>0</a:t>
            </a:r>
            <a:r>
              <a:rPr lang="en-US" altLang="en-US" i="1" dirty="0"/>
              <a:t>x[n] + b</a:t>
            </a:r>
            <a:r>
              <a:rPr lang="en-US" altLang="en-US" i="1" baseline="-25000" dirty="0"/>
              <a:t>1</a:t>
            </a:r>
            <a:r>
              <a:rPr lang="en-US" altLang="en-US" i="1" dirty="0"/>
              <a:t>x[n-1] + b</a:t>
            </a:r>
            <a:r>
              <a:rPr lang="en-US" altLang="en-US" i="1" baseline="-25000" dirty="0"/>
              <a:t>2</a:t>
            </a:r>
            <a:r>
              <a:rPr lang="en-US" altLang="en-US" i="1" dirty="0"/>
              <a:t>x[n-2] + b</a:t>
            </a:r>
            <a:r>
              <a:rPr lang="en-US" altLang="en-US" i="1" baseline="-25000" dirty="0"/>
              <a:t>3</a:t>
            </a:r>
            <a:r>
              <a:rPr lang="en-US" altLang="en-US" i="1" dirty="0"/>
              <a:t>x[n-3]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i="1" dirty="0"/>
              <a:t>… </a:t>
            </a:r>
            <a:r>
              <a:rPr lang="en-US" altLang="en-US" b="1" dirty="0"/>
              <a:t>difference equation</a:t>
            </a:r>
            <a:endParaRPr lang="en-US" altLang="en-US" i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i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b="1" dirty="0"/>
              <a:t>scheme</a:t>
            </a:r>
            <a:endParaRPr lang="cs-CZ" altLang="en-US" dirty="0"/>
          </a:p>
          <a:p>
            <a:pPr>
              <a:defRPr/>
            </a:pPr>
            <a:r>
              <a:rPr lang="en-US" dirty="0"/>
              <a:t>z</a:t>
            </a:r>
            <a:r>
              <a:rPr lang="en-US" baseline="30000" dirty="0"/>
              <a:t>-1</a:t>
            </a:r>
            <a:r>
              <a:rPr lang="cs-CZ" baseline="30000" dirty="0"/>
              <a:t> </a:t>
            </a:r>
            <a:r>
              <a:rPr lang="cs-CZ" dirty="0" err="1"/>
              <a:t>blocks</a:t>
            </a:r>
            <a:r>
              <a:rPr lang="cs-CZ" dirty="0"/>
              <a:t> are </a:t>
            </a:r>
            <a:r>
              <a:rPr lang="cs-CZ" dirty="0" err="1"/>
              <a:t>delays</a:t>
            </a:r>
            <a:r>
              <a:rPr lang="cs-CZ" dirty="0"/>
              <a:t> by 1 sample</a:t>
            </a:r>
            <a:br>
              <a:rPr lang="cs-CZ" dirty="0"/>
            </a:br>
            <a:r>
              <a:rPr lang="en-US" dirty="0"/>
              <a:t>(</a:t>
            </a:r>
            <a:r>
              <a:rPr lang="cs-CZ" dirty="0" err="1"/>
              <a:t>explanation</a:t>
            </a:r>
            <a:r>
              <a:rPr lang="cs-CZ" dirty="0"/>
              <a:t> </a:t>
            </a:r>
            <a:r>
              <a:rPr lang="en-US" dirty="0"/>
              <a:t>to  come later)</a:t>
            </a:r>
            <a:endParaRPr lang="cs-CZ" dirty="0"/>
          </a:p>
          <a:p>
            <a:pPr>
              <a:defRPr/>
            </a:pPr>
            <a:r>
              <a:rPr lang="cs-CZ" dirty="0" err="1"/>
              <a:t>Triangles</a:t>
            </a:r>
            <a:r>
              <a:rPr lang="cs-CZ" dirty="0"/>
              <a:t> are </a:t>
            </a:r>
            <a:r>
              <a:rPr lang="cs-CZ" dirty="0" err="1"/>
              <a:t>mutliplicaitons</a:t>
            </a:r>
            <a:endParaRPr lang="cs-CZ" dirty="0"/>
          </a:p>
          <a:p>
            <a:pPr>
              <a:defRPr/>
            </a:pPr>
            <a:r>
              <a:rPr lang="cs-CZ" dirty="0"/>
              <a:t>Big </a:t>
            </a:r>
            <a:r>
              <a:rPr lang="cs-CZ" dirty="0" err="1"/>
              <a:t>circle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summation</a:t>
            </a:r>
            <a:r>
              <a:rPr lang="cs-CZ" dirty="0"/>
              <a:t>. </a:t>
            </a:r>
            <a:endParaRPr lang="en-US" baseline="30000" dirty="0"/>
          </a:p>
          <a:p>
            <a:pPr>
              <a:defRPr/>
            </a:pPr>
            <a:endParaRPr lang="cs-CZ" alt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/>
          </a:p>
        </p:txBody>
      </p:sp>
      <p:sp>
        <p:nvSpPr>
          <p:cNvPr id="40964" name="Zástupný symbol pro číslo snímku 3">
            <a:extLst>
              <a:ext uri="{FF2B5EF4-FFF2-40B4-BE49-F238E27FC236}">
                <a16:creationId xmlns:a16="http://schemas.microsoft.com/office/drawing/2014/main" id="{2373309C-328F-4227-9EA0-18C23B3DE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9364C49-AE9C-4D4B-9623-E39EB711B699}" type="slidenum">
              <a:rPr lang="cs-CZ" altLang="en-US" sz="14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39</a:t>
            </a:fld>
            <a:endParaRPr lang="cs-CZ" altLang="en-US" sz="1400">
              <a:latin typeface="Arial" panose="020B0604020202020204" pitchFamily="34" charset="0"/>
            </a:endParaRP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973E5731-4001-4302-BB6D-496CD5F1A824}"/>
              </a:ext>
            </a:extLst>
          </p:cNvPr>
          <p:cNvCxnSpPr/>
          <p:nvPr/>
        </p:nvCxnSpPr>
        <p:spPr>
          <a:xfrm>
            <a:off x="5870575" y="3405188"/>
            <a:ext cx="18716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Vývojový diagram: vyjmutí 9">
            <a:extLst>
              <a:ext uri="{FF2B5EF4-FFF2-40B4-BE49-F238E27FC236}">
                <a16:creationId xmlns:a16="http://schemas.microsoft.com/office/drawing/2014/main" id="{B689CD17-4282-40BA-AFD8-9D1676850340}"/>
              </a:ext>
            </a:extLst>
          </p:cNvPr>
          <p:cNvSpPr/>
          <p:nvPr/>
        </p:nvSpPr>
        <p:spPr>
          <a:xfrm rot="5400000">
            <a:off x="7705726" y="3222625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7981738E-B9EC-4116-8478-07FD7A4B5798}"/>
              </a:ext>
            </a:extLst>
          </p:cNvPr>
          <p:cNvCxnSpPr/>
          <p:nvPr/>
        </p:nvCxnSpPr>
        <p:spPr>
          <a:xfrm>
            <a:off x="8123238" y="3405188"/>
            <a:ext cx="8429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B2400F8E-AC08-4DBE-BDCB-B755A6495923}"/>
              </a:ext>
            </a:extLst>
          </p:cNvPr>
          <p:cNvCxnSpPr>
            <a:endCxn id="16" idx="0"/>
          </p:cNvCxnSpPr>
          <p:nvPr/>
        </p:nvCxnSpPr>
        <p:spPr>
          <a:xfrm>
            <a:off x="6770688" y="3386138"/>
            <a:ext cx="9525" cy="133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>
            <a:extLst>
              <a:ext uri="{FF2B5EF4-FFF2-40B4-BE49-F238E27FC236}">
                <a16:creationId xmlns:a16="http://schemas.microsoft.com/office/drawing/2014/main" id="{C687A5FC-31FE-45EC-A8AE-18E6C16BF2A8}"/>
              </a:ext>
            </a:extLst>
          </p:cNvPr>
          <p:cNvSpPr/>
          <p:nvPr/>
        </p:nvSpPr>
        <p:spPr>
          <a:xfrm>
            <a:off x="6383338" y="3519488"/>
            <a:ext cx="792162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42025B8B-4CBF-48E4-A9BC-88455136B752}"/>
              </a:ext>
            </a:extLst>
          </p:cNvPr>
          <p:cNvSpPr/>
          <p:nvPr/>
        </p:nvSpPr>
        <p:spPr>
          <a:xfrm>
            <a:off x="6383338" y="4456113"/>
            <a:ext cx="792162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  <a:endParaRPr lang="en-US" dirty="0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B66BE584-02F3-4708-8062-EA1A3EEE6519}"/>
              </a:ext>
            </a:extLst>
          </p:cNvPr>
          <p:cNvSpPr/>
          <p:nvPr/>
        </p:nvSpPr>
        <p:spPr>
          <a:xfrm>
            <a:off x="6383338" y="5391150"/>
            <a:ext cx="792162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  <a:endParaRPr lang="en-US" dirty="0"/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348FFC0B-D994-4A96-A0B5-FC87F54CB868}"/>
              </a:ext>
            </a:extLst>
          </p:cNvPr>
          <p:cNvCxnSpPr/>
          <p:nvPr/>
        </p:nvCxnSpPr>
        <p:spPr>
          <a:xfrm>
            <a:off x="6778625" y="4022725"/>
            <a:ext cx="0" cy="450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B87EDF65-14AC-416C-9C94-6BBE436CDC8B}"/>
              </a:ext>
            </a:extLst>
          </p:cNvPr>
          <p:cNvCxnSpPr/>
          <p:nvPr/>
        </p:nvCxnSpPr>
        <p:spPr>
          <a:xfrm>
            <a:off x="6765925" y="4959350"/>
            <a:ext cx="0" cy="449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75A7224F-46E1-4010-8B9C-53F8E36CD266}"/>
              </a:ext>
            </a:extLst>
          </p:cNvPr>
          <p:cNvCxnSpPr/>
          <p:nvPr/>
        </p:nvCxnSpPr>
        <p:spPr>
          <a:xfrm>
            <a:off x="6800850" y="6103938"/>
            <a:ext cx="903288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6AE3CE00-D88B-47EC-A13D-FFD9ED5BEDC4}"/>
              </a:ext>
            </a:extLst>
          </p:cNvPr>
          <p:cNvSpPr txBox="1"/>
          <p:nvPr/>
        </p:nvSpPr>
        <p:spPr>
          <a:xfrm>
            <a:off x="7710488" y="2828925"/>
            <a:ext cx="4127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b</a:t>
            </a:r>
            <a:r>
              <a:rPr lang="cs-CZ" baseline="-25000" dirty="0">
                <a:latin typeface="+mj-lt"/>
              </a:rPr>
              <a:t>0</a:t>
            </a:r>
            <a:endParaRPr lang="en-US" baseline="-25000" dirty="0">
              <a:latin typeface="+mj-lt"/>
            </a:endParaRPr>
          </a:p>
        </p:txBody>
      </p:sp>
      <p:sp>
        <p:nvSpPr>
          <p:cNvPr id="30" name="Vývojový diagram: vyjmutí 29">
            <a:extLst>
              <a:ext uri="{FF2B5EF4-FFF2-40B4-BE49-F238E27FC236}">
                <a16:creationId xmlns:a16="http://schemas.microsoft.com/office/drawing/2014/main" id="{4717FA44-74ED-4ABF-B55F-C5BCDD82CFA9}"/>
              </a:ext>
            </a:extLst>
          </p:cNvPr>
          <p:cNvSpPr/>
          <p:nvPr/>
        </p:nvSpPr>
        <p:spPr>
          <a:xfrm rot="5400000">
            <a:off x="7699376" y="4040187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A0F2BE4A-8F57-4D77-B85D-4D7B1A3DBAC1}"/>
              </a:ext>
            </a:extLst>
          </p:cNvPr>
          <p:cNvSpPr txBox="1"/>
          <p:nvPr/>
        </p:nvSpPr>
        <p:spPr>
          <a:xfrm>
            <a:off x="7710488" y="3505200"/>
            <a:ext cx="4127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b</a:t>
            </a:r>
            <a:r>
              <a:rPr lang="cs-CZ" baseline="-25000" dirty="0">
                <a:latin typeface="+mj-lt"/>
              </a:rPr>
              <a:t>1</a:t>
            </a:r>
            <a:endParaRPr lang="en-US" baseline="-25000" dirty="0">
              <a:latin typeface="+mj-lt"/>
            </a:endParaRPr>
          </a:p>
        </p:txBody>
      </p:sp>
      <p:sp>
        <p:nvSpPr>
          <p:cNvPr id="32" name="Vývojový diagram: vyjmutí 31">
            <a:extLst>
              <a:ext uri="{FF2B5EF4-FFF2-40B4-BE49-F238E27FC236}">
                <a16:creationId xmlns:a16="http://schemas.microsoft.com/office/drawing/2014/main" id="{3C2729CC-FBCC-4FE4-97B0-35B1757AA669}"/>
              </a:ext>
            </a:extLst>
          </p:cNvPr>
          <p:cNvSpPr/>
          <p:nvPr/>
        </p:nvSpPr>
        <p:spPr>
          <a:xfrm rot="5400000">
            <a:off x="7699376" y="4984750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4186DEA5-0766-4120-B396-ECD330A9E136}"/>
              </a:ext>
            </a:extLst>
          </p:cNvPr>
          <p:cNvSpPr txBox="1"/>
          <p:nvPr/>
        </p:nvSpPr>
        <p:spPr>
          <a:xfrm>
            <a:off x="7704138" y="4591050"/>
            <a:ext cx="4127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b</a:t>
            </a:r>
            <a:r>
              <a:rPr lang="cs-CZ" baseline="-25000" dirty="0">
                <a:latin typeface="+mj-lt"/>
              </a:rPr>
              <a:t>2</a:t>
            </a:r>
            <a:endParaRPr lang="en-US" baseline="-25000" dirty="0">
              <a:latin typeface="+mj-lt"/>
            </a:endParaRPr>
          </a:p>
        </p:txBody>
      </p:sp>
      <p:sp>
        <p:nvSpPr>
          <p:cNvPr id="34" name="Vývojový diagram: vyjmutí 33">
            <a:extLst>
              <a:ext uri="{FF2B5EF4-FFF2-40B4-BE49-F238E27FC236}">
                <a16:creationId xmlns:a16="http://schemas.microsoft.com/office/drawing/2014/main" id="{929759D5-3750-4C04-8D26-B574D0172C2D}"/>
              </a:ext>
            </a:extLst>
          </p:cNvPr>
          <p:cNvSpPr/>
          <p:nvPr/>
        </p:nvSpPr>
        <p:spPr>
          <a:xfrm rot="5400000">
            <a:off x="7651751" y="5930900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13A73F8A-1215-4B14-890A-5F39DE76EBF9}"/>
              </a:ext>
            </a:extLst>
          </p:cNvPr>
          <p:cNvSpPr txBox="1"/>
          <p:nvPr/>
        </p:nvSpPr>
        <p:spPr>
          <a:xfrm>
            <a:off x="7656513" y="5538788"/>
            <a:ext cx="4127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b</a:t>
            </a:r>
            <a:r>
              <a:rPr lang="cs-CZ" baseline="-25000" dirty="0">
                <a:latin typeface="+mj-lt"/>
              </a:rPr>
              <a:t>3</a:t>
            </a:r>
            <a:endParaRPr lang="en-US" baseline="-25000" dirty="0">
              <a:latin typeface="+mj-lt"/>
            </a:endParaRPr>
          </a:p>
        </p:txBody>
      </p:sp>
      <p:sp>
        <p:nvSpPr>
          <p:cNvPr id="36" name="Ovál 35">
            <a:extLst>
              <a:ext uri="{FF2B5EF4-FFF2-40B4-BE49-F238E27FC236}">
                <a16:creationId xmlns:a16="http://schemas.microsoft.com/office/drawing/2014/main" id="{30F2634D-4144-40F6-B58F-6ED19D33C98C}"/>
              </a:ext>
            </a:extLst>
          </p:cNvPr>
          <p:cNvSpPr/>
          <p:nvPr/>
        </p:nvSpPr>
        <p:spPr>
          <a:xfrm>
            <a:off x="8966200" y="2967038"/>
            <a:ext cx="1012825" cy="919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endParaRPr lang="en-US" sz="4000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136D7239-A097-4AEA-9F8D-87A043ABD561}"/>
              </a:ext>
            </a:extLst>
          </p:cNvPr>
          <p:cNvCxnSpPr/>
          <p:nvPr/>
        </p:nvCxnSpPr>
        <p:spPr>
          <a:xfrm>
            <a:off x="6789738" y="4227513"/>
            <a:ext cx="957262" cy="79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3E83426F-0A6B-48EA-B42E-071EDAB653A1}"/>
              </a:ext>
            </a:extLst>
          </p:cNvPr>
          <p:cNvCxnSpPr/>
          <p:nvPr/>
        </p:nvCxnSpPr>
        <p:spPr>
          <a:xfrm>
            <a:off x="6778625" y="5178425"/>
            <a:ext cx="963613" cy="3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91732CCC-FCDC-435C-AB85-E08A760D7CAE}"/>
              </a:ext>
            </a:extLst>
          </p:cNvPr>
          <p:cNvCxnSpPr>
            <a:stCxn id="30" idx="0"/>
            <a:endCxn id="36" idx="3"/>
          </p:cNvCxnSpPr>
          <p:nvPr/>
        </p:nvCxnSpPr>
        <p:spPr>
          <a:xfrm flipV="1">
            <a:off x="8116888" y="3751263"/>
            <a:ext cx="996950" cy="4714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>
            <a:extLst>
              <a:ext uri="{FF2B5EF4-FFF2-40B4-BE49-F238E27FC236}">
                <a16:creationId xmlns:a16="http://schemas.microsoft.com/office/drawing/2014/main" id="{BD44007D-A3DB-4F31-B5B2-386B494410F8}"/>
              </a:ext>
            </a:extLst>
          </p:cNvPr>
          <p:cNvCxnSpPr>
            <a:stCxn id="32" idx="0"/>
          </p:cNvCxnSpPr>
          <p:nvPr/>
        </p:nvCxnSpPr>
        <p:spPr>
          <a:xfrm flipV="1">
            <a:off x="8116888" y="3875088"/>
            <a:ext cx="1138237" cy="12922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>
            <a:extLst>
              <a:ext uri="{FF2B5EF4-FFF2-40B4-BE49-F238E27FC236}">
                <a16:creationId xmlns:a16="http://schemas.microsoft.com/office/drawing/2014/main" id="{DDFBA177-33A1-42BA-A3C5-5C74D2555A40}"/>
              </a:ext>
            </a:extLst>
          </p:cNvPr>
          <p:cNvCxnSpPr>
            <a:stCxn id="34" idx="0"/>
            <a:endCxn id="36" idx="4"/>
          </p:cNvCxnSpPr>
          <p:nvPr/>
        </p:nvCxnSpPr>
        <p:spPr>
          <a:xfrm flipV="1">
            <a:off x="8069263" y="3886200"/>
            <a:ext cx="1403350" cy="2227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se šipkou 48">
            <a:extLst>
              <a:ext uri="{FF2B5EF4-FFF2-40B4-BE49-F238E27FC236}">
                <a16:creationId xmlns:a16="http://schemas.microsoft.com/office/drawing/2014/main" id="{51A72B92-AC12-4B4E-8D55-B8E23DD240FB}"/>
              </a:ext>
            </a:extLst>
          </p:cNvPr>
          <p:cNvCxnSpPr/>
          <p:nvPr/>
        </p:nvCxnSpPr>
        <p:spPr>
          <a:xfrm>
            <a:off x="9979025" y="3425825"/>
            <a:ext cx="18732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4A9FEF23-DE91-4585-8C1D-B554E36F002D}"/>
              </a:ext>
            </a:extLst>
          </p:cNvPr>
          <p:cNvSpPr txBox="1"/>
          <p:nvPr/>
        </p:nvSpPr>
        <p:spPr>
          <a:xfrm>
            <a:off x="5961063" y="2965450"/>
            <a:ext cx="8397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x[n]</a:t>
            </a:r>
            <a:endParaRPr lang="en-US" baseline="-25000" dirty="0">
              <a:latin typeface="+mj-lt"/>
            </a:endParaRP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E095B024-31EF-4A23-A9FD-4AE1D42B9B89}"/>
              </a:ext>
            </a:extLst>
          </p:cNvPr>
          <p:cNvSpPr txBox="1"/>
          <p:nvPr/>
        </p:nvSpPr>
        <p:spPr>
          <a:xfrm>
            <a:off x="11010900" y="3013075"/>
            <a:ext cx="8413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y[n]</a:t>
            </a:r>
            <a:endParaRPr lang="en-US" baseline="-25000" dirty="0">
              <a:latin typeface="+mj-lt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D3F5697F-D41E-4BCC-A9C6-8F94A0A9AEB5}"/>
              </a:ext>
            </a:extLst>
          </p:cNvPr>
          <p:cNvCxnSpPr>
            <a:stCxn id="18" idx="2"/>
          </p:cNvCxnSpPr>
          <p:nvPr/>
        </p:nvCxnSpPr>
        <p:spPr>
          <a:xfrm flipH="1">
            <a:off x="6778625" y="5895975"/>
            <a:ext cx="1588" cy="217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and sequences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Signals with </a:t>
            </a:r>
            <a:r>
              <a:rPr lang="en-US" b="1" dirty="0"/>
              <a:t>continuous time</a:t>
            </a:r>
            <a:r>
              <a:rPr lang="en-US" dirty="0"/>
              <a:t> (analog, real world) are defined for all times </a:t>
            </a:r>
            <a:r>
              <a:rPr lang="en-US" i="1" dirty="0"/>
              <a:t>t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From math point of view, they are </a:t>
            </a:r>
            <a:r>
              <a:rPr lang="en-US" b="1" dirty="0"/>
              <a:t>functions </a:t>
            </a:r>
            <a:r>
              <a:rPr lang="en-US" i="1" dirty="0"/>
              <a:t>x(t)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 round brackets </a:t>
            </a:r>
            <a:endParaRPr lang="en-US" dirty="0"/>
          </a:p>
          <a:p>
            <a:r>
              <a:rPr lang="en-US" dirty="0"/>
              <a:t>Signals with </a:t>
            </a:r>
            <a:r>
              <a:rPr lang="en-US" b="1" dirty="0"/>
              <a:t>discrete time </a:t>
            </a:r>
            <a:r>
              <a:rPr lang="en-US" dirty="0"/>
              <a:t>(computer, digital world)</a:t>
            </a:r>
            <a:r>
              <a:rPr lang="cs-CZ" dirty="0"/>
              <a:t>, </a:t>
            </a:r>
            <a:r>
              <a:rPr lang="cs-CZ" dirty="0" err="1"/>
              <a:t>sampled</a:t>
            </a:r>
            <a:r>
              <a:rPr lang="cs-CZ" dirty="0"/>
              <a:t> </a:t>
            </a:r>
            <a:r>
              <a:rPr lang="cs-CZ" dirty="0" err="1"/>
              <a:t>signals</a:t>
            </a:r>
            <a:r>
              <a:rPr lang="en-US" dirty="0"/>
              <a:t> are defined only for integer times (sample numbers) </a:t>
            </a:r>
            <a:r>
              <a:rPr lang="en-US" i="1" dirty="0"/>
              <a:t>n</a:t>
            </a:r>
            <a:r>
              <a:rPr lang="en-US" dirty="0"/>
              <a:t>. 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math</a:t>
            </a:r>
            <a:r>
              <a:rPr lang="cs-CZ" dirty="0"/>
              <a:t> point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view</a:t>
            </a:r>
            <a:r>
              <a:rPr lang="cs-CZ" dirty="0"/>
              <a:t>, </a:t>
            </a:r>
            <a:r>
              <a:rPr lang="cs-CZ" dirty="0" err="1"/>
              <a:t>they</a:t>
            </a:r>
            <a:r>
              <a:rPr lang="cs-CZ" dirty="0"/>
              <a:t> are </a:t>
            </a:r>
            <a:r>
              <a:rPr lang="cs-CZ" b="1" dirty="0" err="1"/>
              <a:t>sequences</a:t>
            </a:r>
            <a:r>
              <a:rPr lang="cs-CZ" dirty="0"/>
              <a:t> </a:t>
            </a:r>
            <a:r>
              <a:rPr lang="en-US" i="1" dirty="0"/>
              <a:t>x[n]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 square brackets. </a:t>
            </a:r>
          </a:p>
          <a:p>
            <a:r>
              <a:rPr lang="en-US" dirty="0">
                <a:sym typeface="Wingdings" panose="05000000000000000000" pitchFamily="2" charset="2"/>
              </a:rPr>
              <a:t>Converting one to another ? Take samples with sampling frequency </a:t>
            </a:r>
            <a:r>
              <a:rPr lang="en-US" i="1" dirty="0">
                <a:sym typeface="Wingdings" panose="05000000000000000000" pitchFamily="2" charset="2"/>
              </a:rPr>
              <a:t>F</a:t>
            </a:r>
            <a:r>
              <a:rPr lang="en-US" i="1" baseline="-25000" dirty="0">
                <a:sym typeface="Wingdings" panose="05000000000000000000" pitchFamily="2" charset="2"/>
              </a:rPr>
              <a:t>s</a:t>
            </a:r>
            <a:r>
              <a:rPr lang="en-US" dirty="0">
                <a:sym typeface="Wingdings" panose="05000000000000000000" pitchFamily="2" charset="2"/>
              </a:rPr>
              <a:t>, (inverse of sampling period </a:t>
            </a:r>
            <a:r>
              <a:rPr lang="en-US" i="1" dirty="0">
                <a:sym typeface="Wingdings" panose="05000000000000000000" pitchFamily="2" charset="2"/>
              </a:rPr>
              <a:t>T</a:t>
            </a:r>
            <a:r>
              <a:rPr lang="en-US" i="1" baseline="-25000" dirty="0">
                <a:sym typeface="Wingdings" panose="05000000000000000000" pitchFamily="2" charset="2"/>
              </a:rPr>
              <a:t>s</a:t>
            </a:r>
            <a:r>
              <a:rPr lang="en-US" dirty="0">
                <a:sym typeface="Wingdings" panose="05000000000000000000" pitchFamily="2" charset="2"/>
              </a:rPr>
              <a:t> in seconds or milliseconds)</a:t>
            </a:r>
          </a:p>
          <a:p>
            <a:r>
              <a:rPr lang="en-US" dirty="0">
                <a:sym typeface="Wingdings" panose="05000000000000000000" pitchFamily="2" charset="2"/>
              </a:rPr>
              <a:t>Visualization: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Continuous ones should be visualized with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plot</a:t>
            </a:r>
            <a:r>
              <a:rPr lang="en-US" dirty="0">
                <a:sym typeface="Wingdings" panose="05000000000000000000" pitchFamily="2" charset="2"/>
              </a:rPr>
              <a:t> (but we can’t really work with continuous ones …)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Discrete ones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stem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But seeing figures with lots of samples is not practical, so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plot</a:t>
            </a:r>
            <a:r>
              <a:rPr lang="en-US" dirty="0">
                <a:sym typeface="Wingdings" panose="05000000000000000000" pitchFamily="2" charset="2"/>
              </a:rPr>
              <a:t> anyway …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4</a:t>
            </a:fld>
            <a:r>
              <a:rPr lang="en-US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138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>
            <a:extLst>
              <a:ext uri="{FF2B5EF4-FFF2-40B4-BE49-F238E27FC236}">
                <a16:creationId xmlns:a16="http://schemas.microsoft.com/office/drawing/2014/main" id="{F34D2305-ACCF-4262-8C4D-25CB236BC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Impulse response – reaction to unit pulse</a:t>
            </a:r>
          </a:p>
        </p:txBody>
      </p:sp>
      <p:sp>
        <p:nvSpPr>
          <p:cNvPr id="41987" name="Zástupný symbol pro číslo snímku 3">
            <a:extLst>
              <a:ext uri="{FF2B5EF4-FFF2-40B4-BE49-F238E27FC236}">
                <a16:creationId xmlns:a16="http://schemas.microsoft.com/office/drawing/2014/main" id="{5392EF24-7ED0-4EFB-86E3-5AE220874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B683E2C-553D-4839-B45B-A461DB4252D9}" type="slidenum">
              <a:rPr lang="cs-CZ" altLang="en-US" sz="14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40</a:t>
            </a:fld>
            <a:endParaRPr lang="cs-CZ" altLang="en-US" sz="1400">
              <a:latin typeface="Arial" panose="020B0604020202020204" pitchFamily="34" charset="0"/>
            </a:endParaRPr>
          </a:p>
        </p:txBody>
      </p:sp>
      <p:sp>
        <p:nvSpPr>
          <p:cNvPr id="41988" name="Zástupný symbol pro obsah 1">
            <a:extLst>
              <a:ext uri="{FF2B5EF4-FFF2-40B4-BE49-F238E27FC236}">
                <a16:creationId xmlns:a16="http://schemas.microsoft.com/office/drawing/2014/main" id="{8B61E40E-BCD4-4074-9A8C-9851A1E43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3"/>
            <a:ext cx="10515600" cy="4351337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41989" name="Obrázek 2">
            <a:extLst>
              <a:ext uri="{FF2B5EF4-FFF2-40B4-BE49-F238E27FC236}">
                <a16:creationId xmlns:a16="http://schemas.microsoft.com/office/drawing/2014/main" id="{E74053F4-ED17-4253-9FFC-1428A25F2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7713"/>
            <a:ext cx="12106275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délníkový bublinový popisek 18">
            <a:extLst>
              <a:ext uri="{FF2B5EF4-FFF2-40B4-BE49-F238E27FC236}">
                <a16:creationId xmlns:a16="http://schemas.microsoft.com/office/drawing/2014/main" id="{FFAA3E9E-D887-4DED-901A-8BA0CEFF0F1B}"/>
              </a:ext>
            </a:extLst>
          </p:cNvPr>
          <p:cNvSpPr/>
          <p:nvPr/>
        </p:nvSpPr>
        <p:spPr>
          <a:xfrm>
            <a:off x="1919288" y="3127375"/>
            <a:ext cx="4032250" cy="433388"/>
          </a:xfrm>
          <a:prstGeom prst="wedgeRectCallout">
            <a:avLst>
              <a:gd name="adj1" fmla="val 42436"/>
              <a:gd name="adj2" fmla="val 115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/>
              <a:t>Σ</a:t>
            </a:r>
            <a:endParaRPr lang="en-US" sz="2800" dirty="0"/>
          </a:p>
        </p:txBody>
      </p:sp>
      <p:sp>
        <p:nvSpPr>
          <p:cNvPr id="20" name="Obdélníkový bublinový popisek 19">
            <a:extLst>
              <a:ext uri="{FF2B5EF4-FFF2-40B4-BE49-F238E27FC236}">
                <a16:creationId xmlns:a16="http://schemas.microsoft.com/office/drawing/2014/main" id="{B78339B2-61CC-4220-83A9-E618C815E4B2}"/>
              </a:ext>
            </a:extLst>
          </p:cNvPr>
          <p:cNvSpPr/>
          <p:nvPr/>
        </p:nvSpPr>
        <p:spPr>
          <a:xfrm>
            <a:off x="4872038" y="5838825"/>
            <a:ext cx="4032250" cy="431800"/>
          </a:xfrm>
          <a:prstGeom prst="wedgeRectCallout">
            <a:avLst>
              <a:gd name="adj1" fmla="val 42436"/>
              <a:gd name="adj2" fmla="val 115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/>
              <a:t>Σ</a:t>
            </a:r>
            <a:endParaRPr lang="en-US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D5E4E949-7B78-4025-8EA8-3DAEF416A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272" y="3943435"/>
            <a:ext cx="3951287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Nadpis 1">
            <a:extLst>
              <a:ext uri="{FF2B5EF4-FFF2-40B4-BE49-F238E27FC236}">
                <a16:creationId xmlns:a16="http://schemas.microsoft.com/office/drawing/2014/main" id="{BFAB0463-1AD8-4722-81F7-B2917F84A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Impulse response</a:t>
            </a:r>
            <a:endParaRPr lang="en-US" altLang="cs-CZ"/>
          </a:p>
        </p:txBody>
      </p:sp>
      <p:sp>
        <p:nvSpPr>
          <p:cNvPr id="32771" name="Zástupný symbol pro obsah 2">
            <a:extLst>
              <a:ext uri="{FF2B5EF4-FFF2-40B4-BE49-F238E27FC236}">
                <a16:creationId xmlns:a16="http://schemas.microsoft.com/office/drawing/2014/main" id="{2CB0549C-782F-4DD5-A89E-F29747CEB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64281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cs-CZ" dirty="0"/>
              <a:t> the impulse response is exactly equivalent to  the coefficients: </a:t>
            </a:r>
          </a:p>
          <a:p>
            <a:pPr lvl="1">
              <a:defRPr/>
            </a:pPr>
            <a:r>
              <a:rPr lang="en-US" altLang="cs-CZ" i="1" dirty="0"/>
              <a:t>h[k] = </a:t>
            </a:r>
            <a:r>
              <a:rPr lang="en-US" altLang="cs-CZ" i="1" dirty="0" err="1"/>
              <a:t>b</a:t>
            </a:r>
            <a:r>
              <a:rPr lang="en-US" altLang="cs-CZ" i="1" baseline="-25000" dirty="0" err="1"/>
              <a:t>k</a:t>
            </a:r>
            <a:r>
              <a:rPr lang="en-US" altLang="cs-CZ" i="1" dirty="0"/>
              <a:t> </a:t>
            </a:r>
            <a:r>
              <a:rPr lang="en-US" altLang="cs-CZ" dirty="0"/>
              <a:t>for </a:t>
            </a:r>
            <a:r>
              <a:rPr lang="en-US" altLang="cs-CZ" i="1" dirty="0"/>
              <a:t>k = 0,1,2,3</a:t>
            </a:r>
          </a:p>
          <a:p>
            <a:pPr lvl="1">
              <a:defRPr/>
            </a:pPr>
            <a:r>
              <a:rPr lang="en-US" altLang="cs-CZ" i="1" dirty="0"/>
              <a:t>h[k] = 0</a:t>
            </a:r>
            <a:r>
              <a:rPr lang="en-US" altLang="cs-CZ" dirty="0"/>
              <a:t>   otherwise</a:t>
            </a:r>
          </a:p>
          <a:p>
            <a:pPr>
              <a:defRPr/>
            </a:pPr>
            <a:r>
              <a:rPr lang="en-US" altLang="cs-CZ" dirty="0"/>
              <a:t>The length of this impulse response is 4, so it is finite – </a:t>
            </a:r>
            <a:r>
              <a:rPr lang="en-US" altLang="cs-CZ" b="1" dirty="0"/>
              <a:t>FIR – finite impulse response filter</a:t>
            </a:r>
          </a:p>
          <a:p>
            <a:pPr>
              <a:defRPr/>
            </a:pPr>
            <a:r>
              <a:rPr lang="en-US" altLang="cs-CZ" dirty="0"/>
              <a:t>The interaction of impulse response with a signal is called </a:t>
            </a:r>
            <a:r>
              <a:rPr lang="en-US" altLang="cs-CZ" b="1" dirty="0"/>
              <a:t>convolution</a:t>
            </a:r>
          </a:p>
          <a:p>
            <a:pPr marL="0" indent="0">
              <a:buNone/>
              <a:defRPr/>
            </a:pPr>
            <a:endParaRPr lang="cs-CZ" altLang="cs-CZ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altLang="cs-CZ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cs-CZ" b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cs-CZ" b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solidFill>
                  <a:srgbClr val="FF0000"/>
                </a:solidFill>
              </a:rPr>
              <a:t>… </a:t>
            </a:r>
            <a:r>
              <a:rPr lang="cs-CZ" altLang="cs-CZ" b="1" dirty="0" err="1">
                <a:solidFill>
                  <a:srgbClr val="FF0000"/>
                </a:solidFill>
              </a:rPr>
              <a:t>What</a:t>
            </a:r>
            <a:r>
              <a:rPr lang="cs-CZ" altLang="cs-CZ" b="1" dirty="0">
                <a:solidFill>
                  <a:srgbClr val="FF0000"/>
                </a:solidFill>
              </a:rPr>
              <a:t> </a:t>
            </a:r>
            <a:r>
              <a:rPr lang="cs-CZ" altLang="cs-CZ" b="1" dirty="0" err="1">
                <a:solidFill>
                  <a:srgbClr val="FF0000"/>
                </a:solidFill>
              </a:rPr>
              <a:t>should</a:t>
            </a:r>
            <a:r>
              <a:rPr lang="cs-CZ" altLang="cs-CZ" b="1" dirty="0">
                <a:solidFill>
                  <a:srgbClr val="FF0000"/>
                </a:solidFill>
              </a:rPr>
              <a:t> </a:t>
            </a:r>
            <a:r>
              <a:rPr lang="cs-CZ" altLang="cs-CZ" b="1" dirty="0" err="1">
                <a:solidFill>
                  <a:srgbClr val="FF0000"/>
                </a:solidFill>
              </a:rPr>
              <a:t>we</a:t>
            </a:r>
            <a:r>
              <a:rPr lang="cs-CZ" altLang="cs-CZ" b="1" dirty="0">
                <a:solidFill>
                  <a:srgbClr val="FF0000"/>
                </a:solidFill>
              </a:rPr>
              <a:t> do to </a:t>
            </a:r>
            <a:r>
              <a:rPr lang="cs-CZ" altLang="cs-CZ" b="1" dirty="0" err="1">
                <a:solidFill>
                  <a:srgbClr val="FF0000"/>
                </a:solidFill>
              </a:rPr>
              <a:t>implement</a:t>
            </a:r>
            <a:r>
              <a:rPr lang="cs-CZ" altLang="cs-CZ" b="1" dirty="0">
                <a:solidFill>
                  <a:srgbClr val="FF0000"/>
                </a:solidFill>
              </a:rPr>
              <a:t> a </a:t>
            </a:r>
            <a:r>
              <a:rPr lang="cs-CZ" altLang="cs-CZ" b="1" dirty="0" err="1">
                <a:solidFill>
                  <a:srgbClr val="FF0000"/>
                </a:solidFill>
              </a:rPr>
              <a:t>filter</a:t>
            </a:r>
            <a:r>
              <a:rPr lang="cs-CZ" altLang="cs-CZ" b="1" dirty="0">
                <a:solidFill>
                  <a:srgbClr val="FF0000"/>
                </a:solidFill>
              </a:rPr>
              <a:t> </a:t>
            </a:r>
            <a:r>
              <a:rPr lang="cs-CZ" altLang="cs-CZ" b="1" dirty="0" err="1">
                <a:solidFill>
                  <a:srgbClr val="FF0000"/>
                </a:solidFill>
              </a:rPr>
              <a:t>with</a:t>
            </a:r>
            <a:r>
              <a:rPr lang="cs-CZ" altLang="cs-CZ" b="1" dirty="0">
                <a:solidFill>
                  <a:srgbClr val="FF0000"/>
                </a:solidFill>
              </a:rPr>
              <a:t> </a:t>
            </a:r>
            <a:r>
              <a:rPr lang="cs-CZ" altLang="cs-CZ" b="1" dirty="0" err="1">
                <a:solidFill>
                  <a:srgbClr val="FF0000"/>
                </a:solidFill>
              </a:rPr>
              <a:t>an</a:t>
            </a:r>
            <a:r>
              <a:rPr lang="cs-CZ" altLang="cs-CZ" b="1" dirty="0">
                <a:solidFill>
                  <a:srgbClr val="FF0000"/>
                </a:solidFill>
              </a:rPr>
              <a:t> </a:t>
            </a:r>
            <a:r>
              <a:rPr lang="cs-CZ" altLang="cs-CZ" b="1" dirty="0" err="1">
                <a:solidFill>
                  <a:srgbClr val="FF0000"/>
                </a:solidFill>
              </a:rPr>
              <a:t>infinite</a:t>
            </a:r>
            <a:r>
              <a:rPr lang="cs-CZ" altLang="cs-CZ" b="1" dirty="0">
                <a:solidFill>
                  <a:srgbClr val="FF0000"/>
                </a:solidFill>
              </a:rPr>
              <a:t> impulse </a:t>
            </a:r>
            <a:r>
              <a:rPr lang="cs-CZ" altLang="cs-CZ" b="1" dirty="0" err="1">
                <a:solidFill>
                  <a:srgbClr val="FF0000"/>
                </a:solidFill>
              </a:rPr>
              <a:t>reponse</a:t>
            </a:r>
            <a:r>
              <a:rPr lang="cs-CZ" altLang="cs-CZ" b="1" dirty="0">
                <a:solidFill>
                  <a:srgbClr val="FF0000"/>
                </a:solidFill>
              </a:rPr>
              <a:t> ?</a:t>
            </a:r>
            <a:endParaRPr lang="en-US" altLang="cs-CZ" b="1" dirty="0">
              <a:solidFill>
                <a:srgbClr val="FF0000"/>
              </a:solidFill>
            </a:endParaRPr>
          </a:p>
        </p:txBody>
      </p:sp>
      <p:sp>
        <p:nvSpPr>
          <p:cNvPr id="43012" name="Zástupný symbol pro číslo snímku 3">
            <a:extLst>
              <a:ext uri="{FF2B5EF4-FFF2-40B4-BE49-F238E27FC236}">
                <a16:creationId xmlns:a16="http://schemas.microsoft.com/office/drawing/2014/main" id="{BA0E9970-8C29-4A98-B1FA-EE8B59864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D7242F1-6BA7-42D7-813F-4375D38A1D82}" type="slidenum">
              <a:rPr lang="cs-CZ" altLang="en-US" sz="14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41</a:t>
            </a:fld>
            <a:endParaRPr lang="cs-CZ" altLang="en-US" sz="1400">
              <a:latin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7A6BDCF-2EF2-4CF6-9718-8195A2FF8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47" y="4689560"/>
            <a:ext cx="35274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17835D3-1A0F-4F30-8E3D-02680D65F2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684" y="4608597"/>
            <a:ext cx="25415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>
            <a:extLst>
              <a:ext uri="{FF2B5EF4-FFF2-40B4-BE49-F238E27FC236}">
                <a16:creationId xmlns:a16="http://schemas.microsoft.com/office/drawing/2014/main" id="{AFD492F2-06AE-477A-9B0D-C5186EAA7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Agenda</a:t>
            </a:r>
          </a:p>
        </p:txBody>
      </p:sp>
      <p:sp>
        <p:nvSpPr>
          <p:cNvPr id="56323" name="Zástupný symbol pro obsah 2">
            <a:extLst>
              <a:ext uri="{FF2B5EF4-FFF2-40B4-BE49-F238E27FC236}">
                <a16:creationId xmlns:a16="http://schemas.microsoft.com/office/drawing/2014/main" id="{700EC85E-F834-4D24-BC39-77C9A970C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/>
              <a:t>Basics</a:t>
            </a:r>
          </a:p>
          <a:p>
            <a:pPr eaLnBrk="1" hangingPunct="1"/>
            <a:r>
              <a:rPr lang="en-US" altLang="en-US" dirty="0"/>
              <a:t>Spectral analysis </a:t>
            </a:r>
          </a:p>
          <a:p>
            <a:pPr lvl="1"/>
            <a:r>
              <a:rPr lang="en-US" altLang="en-US" dirty="0"/>
              <a:t>Discrete Fourier Transform (DFT) </a:t>
            </a:r>
          </a:p>
          <a:p>
            <a:pPr lvl="1"/>
            <a:r>
              <a:rPr lang="en-US" altLang="en-US" dirty="0"/>
              <a:t>Spectrogram</a:t>
            </a:r>
          </a:p>
          <a:p>
            <a:pPr eaLnBrk="1" hangingPunct="1"/>
            <a:r>
              <a:rPr lang="en-US" altLang="en-US" dirty="0"/>
              <a:t>Filters</a:t>
            </a:r>
          </a:p>
          <a:p>
            <a:pPr lvl="1"/>
            <a:r>
              <a:rPr lang="en-US" altLang="en-US" b="1" dirty="0"/>
              <a:t>Filters with feedback - IIR </a:t>
            </a:r>
          </a:p>
          <a:p>
            <a:pPr lvl="1"/>
            <a:r>
              <a:rPr lang="en-US" altLang="en-US" dirty="0"/>
              <a:t>Analyzing a filter</a:t>
            </a:r>
          </a:p>
          <a:p>
            <a:pPr lvl="1"/>
            <a:r>
              <a:rPr lang="en-US" altLang="en-US" dirty="0"/>
              <a:t>Frequency response    </a:t>
            </a:r>
          </a:p>
          <a:p>
            <a:pPr lvl="1"/>
            <a:r>
              <a:rPr lang="en-US" altLang="en-US" dirty="0"/>
              <a:t>Factorizing the transfer function </a:t>
            </a:r>
          </a:p>
          <a:p>
            <a:pPr lvl="1"/>
            <a:r>
              <a:rPr lang="en-US" altLang="en-US" dirty="0"/>
              <a:t>Stability</a:t>
            </a:r>
          </a:p>
          <a:p>
            <a:pPr eaLnBrk="1" hangingPunct="1"/>
            <a:r>
              <a:rPr lang="en-US" altLang="en-US" dirty="0"/>
              <a:t>Signal processing and AI  </a:t>
            </a:r>
            <a:endParaRPr lang="cs-CZ" alt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6870835-0593-43D7-AAC0-D4F4BBBCB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BE5081-5CAA-4A18-A771-A43727C8017E}" type="slidenum">
              <a:rPr kumimoji="0" lang="cs-CZ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/ 57</a:t>
            </a:r>
            <a:endParaRPr kumimoji="0" lang="cs-CZ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>
            <a:extLst>
              <a:ext uri="{FF2B5EF4-FFF2-40B4-BE49-F238E27FC236}">
                <a16:creationId xmlns:a16="http://schemas.microsoft.com/office/drawing/2014/main" id="{7DD76A78-BEC3-4065-AFC4-6FE0CC948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Recursive / IIR – infinite impulse response filters</a:t>
            </a:r>
          </a:p>
        </p:txBody>
      </p:sp>
      <p:sp>
        <p:nvSpPr>
          <p:cNvPr id="57347" name="Zástupný symbol pro obsah 2">
            <a:extLst>
              <a:ext uri="{FF2B5EF4-FFF2-40B4-BE49-F238E27FC236}">
                <a16:creationId xmlns:a16="http://schemas.microsoft.com/office/drawing/2014/main" id="{C65E2DCE-CD0E-4FD0-BC29-7FD5559D7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altLang="cs-CZ" b="1"/>
              <a:t>Diferen</a:t>
            </a:r>
            <a:r>
              <a:rPr lang="en-US" altLang="cs-CZ" b="1"/>
              <a:t>ce equation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i="1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i="1"/>
              <a:t>y[n] = b</a:t>
            </a:r>
            <a:r>
              <a:rPr lang="en-US" altLang="en-US" i="1" baseline="-25000"/>
              <a:t>0</a:t>
            </a:r>
            <a:r>
              <a:rPr lang="en-US" altLang="en-US" i="1"/>
              <a:t>x[n] + b</a:t>
            </a:r>
            <a:r>
              <a:rPr lang="en-US" altLang="en-US" i="1" baseline="-25000"/>
              <a:t>1</a:t>
            </a:r>
            <a:r>
              <a:rPr lang="en-US" altLang="en-US" i="1"/>
              <a:t>x[n-1] + b</a:t>
            </a:r>
            <a:r>
              <a:rPr lang="en-US" altLang="en-US" i="1" baseline="-25000"/>
              <a:t>2</a:t>
            </a:r>
            <a:r>
              <a:rPr lang="en-US" altLang="en-US" i="1"/>
              <a:t>x[n-2] + b</a:t>
            </a:r>
            <a:r>
              <a:rPr lang="en-US" altLang="en-US" i="1" baseline="-25000"/>
              <a:t>3</a:t>
            </a:r>
            <a:r>
              <a:rPr lang="en-US" altLang="en-US" i="1"/>
              <a:t>x[n-3]</a:t>
            </a:r>
            <a:endParaRPr lang="cs-CZ" altLang="en-US" i="1"/>
          </a:p>
          <a:p>
            <a:pPr marL="0" indent="0">
              <a:buFont typeface="Arial" panose="020B0604020202020204" pitchFamily="34" charset="0"/>
              <a:buNone/>
            </a:pPr>
            <a:r>
              <a:rPr lang="cs-CZ" altLang="en-US" i="1"/>
              <a:t>	             </a:t>
            </a:r>
            <a:r>
              <a:rPr lang="cs-CZ" altLang="en-US" i="1">
                <a:solidFill>
                  <a:srgbClr val="FF0000"/>
                </a:solidFill>
              </a:rPr>
              <a:t>- a</a:t>
            </a:r>
            <a:r>
              <a:rPr lang="en-US" altLang="en-US" i="1" baseline="-25000">
                <a:solidFill>
                  <a:srgbClr val="FF0000"/>
                </a:solidFill>
              </a:rPr>
              <a:t>1</a:t>
            </a:r>
            <a:r>
              <a:rPr lang="cs-CZ" altLang="en-US" i="1">
                <a:solidFill>
                  <a:srgbClr val="FF0000"/>
                </a:solidFill>
              </a:rPr>
              <a:t>y</a:t>
            </a:r>
            <a:r>
              <a:rPr lang="en-US" altLang="en-US" i="1">
                <a:solidFill>
                  <a:srgbClr val="FF0000"/>
                </a:solidFill>
              </a:rPr>
              <a:t>[n-1] </a:t>
            </a:r>
            <a:r>
              <a:rPr lang="cs-CZ" altLang="en-US" i="1">
                <a:solidFill>
                  <a:srgbClr val="FF0000"/>
                </a:solidFill>
              </a:rPr>
              <a:t>-</a:t>
            </a:r>
            <a:r>
              <a:rPr lang="en-US" altLang="en-US" i="1">
                <a:solidFill>
                  <a:srgbClr val="FF0000"/>
                </a:solidFill>
              </a:rPr>
              <a:t> </a:t>
            </a:r>
            <a:r>
              <a:rPr lang="cs-CZ" altLang="en-US" i="1">
                <a:solidFill>
                  <a:srgbClr val="FF0000"/>
                </a:solidFill>
              </a:rPr>
              <a:t>a</a:t>
            </a:r>
            <a:r>
              <a:rPr lang="en-US" altLang="en-US" i="1" baseline="-25000">
                <a:solidFill>
                  <a:srgbClr val="FF0000"/>
                </a:solidFill>
              </a:rPr>
              <a:t>2</a:t>
            </a:r>
            <a:r>
              <a:rPr lang="cs-CZ" altLang="en-US" i="1">
                <a:solidFill>
                  <a:srgbClr val="FF0000"/>
                </a:solidFill>
              </a:rPr>
              <a:t>y</a:t>
            </a:r>
            <a:r>
              <a:rPr lang="en-US" altLang="en-US" i="1">
                <a:solidFill>
                  <a:srgbClr val="FF0000"/>
                </a:solidFill>
              </a:rPr>
              <a:t>[n-2] </a:t>
            </a:r>
            <a:r>
              <a:rPr lang="cs-CZ" altLang="en-US" i="1">
                <a:solidFill>
                  <a:srgbClr val="FF0000"/>
                </a:solidFill>
              </a:rPr>
              <a:t>-</a:t>
            </a:r>
            <a:r>
              <a:rPr lang="en-US" altLang="en-US" i="1">
                <a:solidFill>
                  <a:srgbClr val="FF0000"/>
                </a:solidFill>
              </a:rPr>
              <a:t> </a:t>
            </a:r>
            <a:r>
              <a:rPr lang="cs-CZ" altLang="en-US" i="1">
                <a:solidFill>
                  <a:srgbClr val="FF0000"/>
                </a:solidFill>
              </a:rPr>
              <a:t>a</a:t>
            </a:r>
            <a:r>
              <a:rPr lang="en-US" altLang="en-US" i="1" baseline="-25000">
                <a:solidFill>
                  <a:srgbClr val="FF0000"/>
                </a:solidFill>
              </a:rPr>
              <a:t>3</a:t>
            </a:r>
            <a:r>
              <a:rPr lang="cs-CZ" altLang="en-US" i="1">
                <a:solidFill>
                  <a:srgbClr val="FF0000"/>
                </a:solidFill>
              </a:rPr>
              <a:t>y</a:t>
            </a:r>
            <a:r>
              <a:rPr lang="en-US" altLang="en-US" i="1">
                <a:solidFill>
                  <a:srgbClr val="FF0000"/>
                </a:solidFill>
              </a:rPr>
              <a:t>[n-3]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altLang="cs-CZ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cs-CZ"/>
              <a:t>Why not</a:t>
            </a:r>
            <a:r>
              <a:rPr lang="cs-CZ" altLang="cs-CZ"/>
              <a:t> </a:t>
            </a:r>
            <a:r>
              <a:rPr lang="cs-CZ" altLang="en-US" i="1">
                <a:solidFill>
                  <a:srgbClr val="FF0000"/>
                </a:solidFill>
              </a:rPr>
              <a:t>a</a:t>
            </a:r>
            <a:r>
              <a:rPr lang="cs-CZ" altLang="en-US" i="1" baseline="-25000">
                <a:solidFill>
                  <a:srgbClr val="FF0000"/>
                </a:solidFill>
              </a:rPr>
              <a:t>0</a:t>
            </a:r>
            <a:r>
              <a:rPr lang="cs-CZ" altLang="en-US" i="1">
                <a:solidFill>
                  <a:srgbClr val="FF0000"/>
                </a:solidFill>
              </a:rPr>
              <a:t> </a:t>
            </a:r>
            <a:r>
              <a:rPr lang="cs-CZ" altLang="en-US" i="1"/>
              <a:t>?</a:t>
            </a:r>
            <a:r>
              <a:rPr lang="en-US" altLang="en-US" i="1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i="1"/>
              <a:t>	</a:t>
            </a:r>
            <a:r>
              <a:rPr lang="en-US" altLang="en-US"/>
              <a:t>Can’t use sample </a:t>
            </a:r>
            <a:r>
              <a:rPr lang="en-US" altLang="en-US" i="1"/>
              <a:t>y[n]</a:t>
            </a:r>
            <a:r>
              <a:rPr lang="en-US" altLang="en-US"/>
              <a:t> as it is being made. </a:t>
            </a:r>
            <a:endParaRPr lang="cs-CZ" alt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cs-CZ"/>
              <a:t>Why do the feed-back coefficients have negative sign 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cs-CZ"/>
              <a:t>	Will complicate things now, but make them easier later … </a:t>
            </a:r>
          </a:p>
        </p:txBody>
      </p:sp>
      <p:sp>
        <p:nvSpPr>
          <p:cNvPr id="57348" name="Zástupný symbol pro číslo snímku 3">
            <a:extLst>
              <a:ext uri="{FF2B5EF4-FFF2-40B4-BE49-F238E27FC236}">
                <a16:creationId xmlns:a16="http://schemas.microsoft.com/office/drawing/2014/main" id="{FF421B0E-E372-4773-A1D1-137CE8744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F305F-8EF3-4F8D-8685-3815CD972FCE}" type="slidenum">
              <a:rPr kumimoji="0" lang="cs-CZ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cs-CZ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>
            <a:extLst>
              <a:ext uri="{FF2B5EF4-FFF2-40B4-BE49-F238E27FC236}">
                <a16:creationId xmlns:a16="http://schemas.microsoft.com/office/drawing/2014/main" id="{2188D18E-8159-481A-9389-4FBD17562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Schem</a:t>
            </a:r>
            <a:r>
              <a:rPr lang="en-US" altLang="cs-CZ"/>
              <a:t>e</a:t>
            </a:r>
          </a:p>
        </p:txBody>
      </p:sp>
      <p:sp>
        <p:nvSpPr>
          <p:cNvPr id="58371" name="Zástupný symbol pro číslo snímku 3">
            <a:extLst>
              <a:ext uri="{FF2B5EF4-FFF2-40B4-BE49-F238E27FC236}">
                <a16:creationId xmlns:a16="http://schemas.microsoft.com/office/drawing/2014/main" id="{DA5C9793-446B-43A2-B915-F80376B2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A1B2BB-C081-4540-ABDB-FF49A706AE6B}" type="slidenum">
              <a:rPr kumimoji="0" lang="cs-CZ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cs-CZ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61954024-2154-4A03-91CD-751231677D92}"/>
              </a:ext>
            </a:extLst>
          </p:cNvPr>
          <p:cNvCxnSpPr/>
          <p:nvPr/>
        </p:nvCxnSpPr>
        <p:spPr>
          <a:xfrm>
            <a:off x="1992313" y="2492375"/>
            <a:ext cx="18716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ývojový diagram: vyjmutí 5">
            <a:extLst>
              <a:ext uri="{FF2B5EF4-FFF2-40B4-BE49-F238E27FC236}">
                <a16:creationId xmlns:a16="http://schemas.microsoft.com/office/drawing/2014/main" id="{E0EB668F-CE93-4C59-9982-7670E61EBF7D}"/>
              </a:ext>
            </a:extLst>
          </p:cNvPr>
          <p:cNvSpPr/>
          <p:nvPr/>
        </p:nvSpPr>
        <p:spPr>
          <a:xfrm rot="5400000">
            <a:off x="3827463" y="2309812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61B813B0-7AED-47A5-92A8-A5AE22FC03A4}"/>
              </a:ext>
            </a:extLst>
          </p:cNvPr>
          <p:cNvCxnSpPr/>
          <p:nvPr/>
        </p:nvCxnSpPr>
        <p:spPr>
          <a:xfrm>
            <a:off x="4244975" y="2492375"/>
            <a:ext cx="8429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BEBFDABB-69E3-4702-8FB0-14C8D58EC09D}"/>
              </a:ext>
            </a:extLst>
          </p:cNvPr>
          <p:cNvCxnSpPr/>
          <p:nvPr/>
        </p:nvCxnSpPr>
        <p:spPr>
          <a:xfrm>
            <a:off x="2892425" y="2473325"/>
            <a:ext cx="0" cy="450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>
            <a:extLst>
              <a:ext uri="{FF2B5EF4-FFF2-40B4-BE49-F238E27FC236}">
                <a16:creationId xmlns:a16="http://schemas.microsoft.com/office/drawing/2014/main" id="{3C5A8521-1593-49D4-8DEC-BFEA127318BC}"/>
              </a:ext>
            </a:extLst>
          </p:cNvPr>
          <p:cNvSpPr/>
          <p:nvPr/>
        </p:nvSpPr>
        <p:spPr>
          <a:xfrm>
            <a:off x="2495550" y="2924175"/>
            <a:ext cx="792163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F277882-857F-48F6-BDE0-ACD889ED7556}"/>
              </a:ext>
            </a:extLst>
          </p:cNvPr>
          <p:cNvSpPr/>
          <p:nvPr/>
        </p:nvSpPr>
        <p:spPr>
          <a:xfrm>
            <a:off x="2495550" y="3860800"/>
            <a:ext cx="792163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35693E99-1971-4804-975B-8BC3FC08466D}"/>
              </a:ext>
            </a:extLst>
          </p:cNvPr>
          <p:cNvSpPr/>
          <p:nvPr/>
        </p:nvSpPr>
        <p:spPr>
          <a:xfrm>
            <a:off x="2495550" y="4795838"/>
            <a:ext cx="792163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1F12A5C3-D008-4C5B-8AF6-3D0EFA07D483}"/>
              </a:ext>
            </a:extLst>
          </p:cNvPr>
          <p:cNvCxnSpPr/>
          <p:nvPr/>
        </p:nvCxnSpPr>
        <p:spPr>
          <a:xfrm>
            <a:off x="2890838" y="3427413"/>
            <a:ext cx="0" cy="450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ADDD6234-8C69-4783-90B7-6A9667D068CB}"/>
              </a:ext>
            </a:extLst>
          </p:cNvPr>
          <p:cNvCxnSpPr/>
          <p:nvPr/>
        </p:nvCxnSpPr>
        <p:spPr>
          <a:xfrm>
            <a:off x="2878138" y="4364038"/>
            <a:ext cx="0" cy="4492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8E017FDD-ED54-4BB5-B710-C82EC363ABD2}"/>
              </a:ext>
            </a:extLst>
          </p:cNvPr>
          <p:cNvCxnSpPr/>
          <p:nvPr/>
        </p:nvCxnSpPr>
        <p:spPr>
          <a:xfrm flipV="1">
            <a:off x="2859088" y="5484813"/>
            <a:ext cx="965200" cy="33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1D8E961-BEB2-462C-A39E-67A27F8E5807}"/>
              </a:ext>
            </a:extLst>
          </p:cNvPr>
          <p:cNvSpPr txBox="1"/>
          <p:nvPr/>
        </p:nvSpPr>
        <p:spPr>
          <a:xfrm>
            <a:off x="3832225" y="1916113"/>
            <a:ext cx="4127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</a:t>
            </a:r>
            <a:r>
              <a:rPr kumimoji="0" lang="cs-CZ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0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6" name="Vývojový diagram: vyjmutí 15">
            <a:extLst>
              <a:ext uri="{FF2B5EF4-FFF2-40B4-BE49-F238E27FC236}">
                <a16:creationId xmlns:a16="http://schemas.microsoft.com/office/drawing/2014/main" id="{6F0B0E6A-74B1-4F8D-97C7-359EF284645B}"/>
              </a:ext>
            </a:extLst>
          </p:cNvPr>
          <p:cNvSpPr/>
          <p:nvPr/>
        </p:nvSpPr>
        <p:spPr>
          <a:xfrm rot="5400000">
            <a:off x="3819526" y="3419475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F140E3B-E653-42C8-A0C9-9D4601AA06DA}"/>
              </a:ext>
            </a:extLst>
          </p:cNvPr>
          <p:cNvSpPr txBox="1"/>
          <p:nvPr/>
        </p:nvSpPr>
        <p:spPr>
          <a:xfrm>
            <a:off x="3763963" y="2917825"/>
            <a:ext cx="4127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</a:t>
            </a:r>
            <a:r>
              <a:rPr kumimoji="0" lang="cs-CZ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8" name="Vývojový diagram: vyjmutí 17">
            <a:extLst>
              <a:ext uri="{FF2B5EF4-FFF2-40B4-BE49-F238E27FC236}">
                <a16:creationId xmlns:a16="http://schemas.microsoft.com/office/drawing/2014/main" id="{D97866A4-3FF9-46E1-8BA9-F1F6E60328EA}"/>
              </a:ext>
            </a:extLst>
          </p:cNvPr>
          <p:cNvSpPr/>
          <p:nvPr/>
        </p:nvSpPr>
        <p:spPr>
          <a:xfrm rot="5400000">
            <a:off x="3819526" y="4364037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5DAC4EE-DC6C-43BC-8E65-ACB38BA4F0D9}"/>
              </a:ext>
            </a:extLst>
          </p:cNvPr>
          <p:cNvSpPr txBox="1"/>
          <p:nvPr/>
        </p:nvSpPr>
        <p:spPr>
          <a:xfrm>
            <a:off x="3824288" y="3970338"/>
            <a:ext cx="4127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</a:t>
            </a:r>
            <a:r>
              <a:rPr kumimoji="0" lang="cs-CZ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0" name="Vývojový diagram: vyjmutí 19">
            <a:extLst>
              <a:ext uri="{FF2B5EF4-FFF2-40B4-BE49-F238E27FC236}">
                <a16:creationId xmlns:a16="http://schemas.microsoft.com/office/drawing/2014/main" id="{72BC84BA-A842-47B9-9BB7-BD6BF274763C}"/>
              </a:ext>
            </a:extLst>
          </p:cNvPr>
          <p:cNvSpPr/>
          <p:nvPr/>
        </p:nvSpPr>
        <p:spPr>
          <a:xfrm rot="5400000">
            <a:off x="3771901" y="5310187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59BA65FF-5FB8-4C64-AFB2-6AFEFE2BB6F7}"/>
              </a:ext>
            </a:extLst>
          </p:cNvPr>
          <p:cNvSpPr txBox="1"/>
          <p:nvPr/>
        </p:nvSpPr>
        <p:spPr>
          <a:xfrm>
            <a:off x="3776663" y="4918075"/>
            <a:ext cx="4127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</a:t>
            </a:r>
            <a:r>
              <a:rPr kumimoji="0" lang="cs-CZ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EE405DDA-6FB6-409D-B3E9-3409D27E657D}"/>
              </a:ext>
            </a:extLst>
          </p:cNvPr>
          <p:cNvSpPr/>
          <p:nvPr/>
        </p:nvSpPr>
        <p:spPr>
          <a:xfrm>
            <a:off x="5087938" y="2054225"/>
            <a:ext cx="1012825" cy="919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37231686-87EF-44E5-8238-A5FE5D2EF78C}"/>
              </a:ext>
            </a:extLst>
          </p:cNvPr>
          <p:cNvCxnSpPr/>
          <p:nvPr/>
        </p:nvCxnSpPr>
        <p:spPr>
          <a:xfrm>
            <a:off x="2890838" y="3605213"/>
            <a:ext cx="976312" cy="9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B320E03B-87AC-42F1-AE4A-5060BBFD0F3F}"/>
              </a:ext>
            </a:extLst>
          </p:cNvPr>
          <p:cNvCxnSpPr/>
          <p:nvPr/>
        </p:nvCxnSpPr>
        <p:spPr>
          <a:xfrm>
            <a:off x="2876550" y="4538663"/>
            <a:ext cx="985838" cy="222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2A1F7757-4132-4394-873F-D5AADC29FFB5}"/>
              </a:ext>
            </a:extLst>
          </p:cNvPr>
          <p:cNvCxnSpPr>
            <a:stCxn id="16" idx="0"/>
            <a:endCxn id="22" idx="3"/>
          </p:cNvCxnSpPr>
          <p:nvPr/>
        </p:nvCxnSpPr>
        <p:spPr>
          <a:xfrm flipV="1">
            <a:off x="4237038" y="2840038"/>
            <a:ext cx="998537" cy="76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E00F002F-8AA5-45CF-B3A3-E2964C525FA6}"/>
              </a:ext>
            </a:extLst>
          </p:cNvPr>
          <p:cNvCxnSpPr>
            <a:stCxn id="18" idx="0"/>
          </p:cNvCxnSpPr>
          <p:nvPr/>
        </p:nvCxnSpPr>
        <p:spPr>
          <a:xfrm flipV="1">
            <a:off x="4237038" y="2962275"/>
            <a:ext cx="1139825" cy="1584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B1F4AA1B-A809-4A18-9F9F-C1FD6A837E2F}"/>
              </a:ext>
            </a:extLst>
          </p:cNvPr>
          <p:cNvCxnSpPr>
            <a:stCxn id="20" idx="0"/>
            <a:endCxn id="22" idx="4"/>
          </p:cNvCxnSpPr>
          <p:nvPr/>
        </p:nvCxnSpPr>
        <p:spPr>
          <a:xfrm flipV="1">
            <a:off x="4189413" y="2973388"/>
            <a:ext cx="1404937" cy="25193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9D33F415-DB37-46C4-9089-53956F8F49BC}"/>
              </a:ext>
            </a:extLst>
          </p:cNvPr>
          <p:cNvCxnSpPr/>
          <p:nvPr/>
        </p:nvCxnSpPr>
        <p:spPr>
          <a:xfrm>
            <a:off x="6100763" y="2513013"/>
            <a:ext cx="18732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9041ABC2-E270-43F0-8A14-69B1E6F8A6D3}"/>
              </a:ext>
            </a:extLst>
          </p:cNvPr>
          <p:cNvSpPr txBox="1"/>
          <p:nvPr/>
        </p:nvSpPr>
        <p:spPr>
          <a:xfrm>
            <a:off x="2082800" y="2052638"/>
            <a:ext cx="83978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x[n]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0A8FB3AF-7A5F-459E-A3AE-D0D745491494}"/>
              </a:ext>
            </a:extLst>
          </p:cNvPr>
          <p:cNvSpPr txBox="1"/>
          <p:nvPr/>
        </p:nvSpPr>
        <p:spPr>
          <a:xfrm>
            <a:off x="7132638" y="2100263"/>
            <a:ext cx="8413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y[n]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4F4EEA27-3FF7-45F1-9C8D-63612B1B5547}"/>
              </a:ext>
            </a:extLst>
          </p:cNvPr>
          <p:cNvSpPr/>
          <p:nvPr/>
        </p:nvSpPr>
        <p:spPr>
          <a:xfrm>
            <a:off x="6919913" y="2917825"/>
            <a:ext cx="792162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1CD73DE4-B7DE-402C-BBBA-230294BB8B15}"/>
              </a:ext>
            </a:extLst>
          </p:cNvPr>
          <p:cNvSpPr/>
          <p:nvPr/>
        </p:nvSpPr>
        <p:spPr>
          <a:xfrm>
            <a:off x="6919913" y="3854450"/>
            <a:ext cx="792162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95C6C44A-796A-4EEB-84AC-511B876319EA}"/>
              </a:ext>
            </a:extLst>
          </p:cNvPr>
          <p:cNvSpPr/>
          <p:nvPr/>
        </p:nvSpPr>
        <p:spPr>
          <a:xfrm>
            <a:off x="6919913" y="4789488"/>
            <a:ext cx="792162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3260E47F-F43E-40E5-A271-9011EB6C4C3C}"/>
              </a:ext>
            </a:extLst>
          </p:cNvPr>
          <p:cNvCxnSpPr/>
          <p:nvPr/>
        </p:nvCxnSpPr>
        <p:spPr>
          <a:xfrm>
            <a:off x="7315200" y="3421063"/>
            <a:ext cx="0" cy="450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311602E9-795E-4825-BA5A-17118D61C250}"/>
              </a:ext>
            </a:extLst>
          </p:cNvPr>
          <p:cNvCxnSpPr/>
          <p:nvPr/>
        </p:nvCxnSpPr>
        <p:spPr>
          <a:xfrm>
            <a:off x="7302500" y="4357688"/>
            <a:ext cx="0" cy="4492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Vývojový diagram: vyjmutí 36">
            <a:extLst>
              <a:ext uri="{FF2B5EF4-FFF2-40B4-BE49-F238E27FC236}">
                <a16:creationId xmlns:a16="http://schemas.microsoft.com/office/drawing/2014/main" id="{40897FBD-F102-4431-92CF-E8A326A39580}"/>
              </a:ext>
            </a:extLst>
          </p:cNvPr>
          <p:cNvSpPr/>
          <p:nvPr/>
        </p:nvSpPr>
        <p:spPr>
          <a:xfrm rot="16200000">
            <a:off x="6075363" y="3414712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2" name="Přímá spojnice se šipkou 41">
            <a:extLst>
              <a:ext uri="{FF2B5EF4-FFF2-40B4-BE49-F238E27FC236}">
                <a16:creationId xmlns:a16="http://schemas.microsoft.com/office/drawing/2014/main" id="{16B9B30C-4045-4B28-92FA-EB073D18D85B}"/>
              </a:ext>
            </a:extLst>
          </p:cNvPr>
          <p:cNvCxnSpPr/>
          <p:nvPr/>
        </p:nvCxnSpPr>
        <p:spPr>
          <a:xfrm flipH="1" flipV="1">
            <a:off x="6473825" y="3595688"/>
            <a:ext cx="841375" cy="19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Vývojový diagram: vyjmutí 49">
            <a:extLst>
              <a:ext uri="{FF2B5EF4-FFF2-40B4-BE49-F238E27FC236}">
                <a16:creationId xmlns:a16="http://schemas.microsoft.com/office/drawing/2014/main" id="{8079D5E8-36D0-4B21-97F5-983ADD5F9036}"/>
              </a:ext>
            </a:extLst>
          </p:cNvPr>
          <p:cNvSpPr/>
          <p:nvPr/>
        </p:nvSpPr>
        <p:spPr>
          <a:xfrm rot="16200000">
            <a:off x="6084888" y="4360862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1" name="Přímá spojnice se šipkou 50">
            <a:extLst>
              <a:ext uri="{FF2B5EF4-FFF2-40B4-BE49-F238E27FC236}">
                <a16:creationId xmlns:a16="http://schemas.microsoft.com/office/drawing/2014/main" id="{8806E4DD-78A5-400E-AD37-2877EA5C1EA9}"/>
              </a:ext>
            </a:extLst>
          </p:cNvPr>
          <p:cNvCxnSpPr/>
          <p:nvPr/>
        </p:nvCxnSpPr>
        <p:spPr>
          <a:xfrm flipH="1" flipV="1">
            <a:off x="6481763" y="4541838"/>
            <a:ext cx="828675" cy="14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Vývojový diagram: vyjmutí 51">
            <a:extLst>
              <a:ext uri="{FF2B5EF4-FFF2-40B4-BE49-F238E27FC236}">
                <a16:creationId xmlns:a16="http://schemas.microsoft.com/office/drawing/2014/main" id="{19D8258A-6042-4D7B-9659-5496EAAADA61}"/>
              </a:ext>
            </a:extLst>
          </p:cNvPr>
          <p:cNvSpPr/>
          <p:nvPr/>
        </p:nvSpPr>
        <p:spPr>
          <a:xfrm rot="16200000">
            <a:off x="6075363" y="5310187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3" name="Přímá spojnice se šipkou 52">
            <a:extLst>
              <a:ext uri="{FF2B5EF4-FFF2-40B4-BE49-F238E27FC236}">
                <a16:creationId xmlns:a16="http://schemas.microsoft.com/office/drawing/2014/main" id="{F50885FB-4EFA-4957-BD7A-860A677F3834}"/>
              </a:ext>
            </a:extLst>
          </p:cNvPr>
          <p:cNvCxnSpPr/>
          <p:nvPr/>
        </p:nvCxnSpPr>
        <p:spPr>
          <a:xfrm flipH="1" flipV="1">
            <a:off x="6473825" y="5491163"/>
            <a:ext cx="828675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C786F22C-F206-40F6-85C8-78567A0AC3C4}"/>
              </a:ext>
            </a:extLst>
          </p:cNvPr>
          <p:cNvSpPr txBox="1"/>
          <p:nvPr/>
        </p:nvSpPr>
        <p:spPr>
          <a:xfrm>
            <a:off x="6146800" y="2962275"/>
            <a:ext cx="5048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-a</a:t>
            </a:r>
            <a:r>
              <a:rPr kumimoji="0" lang="cs-CZ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7E01F2EE-C4EA-4E73-B044-D27FE296FF48}"/>
              </a:ext>
            </a:extLst>
          </p:cNvPr>
          <p:cNvSpPr txBox="1"/>
          <p:nvPr/>
        </p:nvSpPr>
        <p:spPr>
          <a:xfrm>
            <a:off x="6178550" y="3919538"/>
            <a:ext cx="5064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-a</a:t>
            </a:r>
            <a:r>
              <a:rPr kumimoji="0" lang="cs-CZ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D8AFD3BD-76DF-4397-9BF3-B2151DBEF53A}"/>
              </a:ext>
            </a:extLst>
          </p:cNvPr>
          <p:cNvSpPr txBox="1"/>
          <p:nvPr/>
        </p:nvSpPr>
        <p:spPr>
          <a:xfrm>
            <a:off x="6161088" y="4886325"/>
            <a:ext cx="5048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-a</a:t>
            </a:r>
            <a:r>
              <a:rPr kumimoji="0" lang="cs-CZ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58" name="Přímá spojnice se šipkou 57">
            <a:extLst>
              <a:ext uri="{FF2B5EF4-FFF2-40B4-BE49-F238E27FC236}">
                <a16:creationId xmlns:a16="http://schemas.microsoft.com/office/drawing/2014/main" id="{D4CE28B1-A236-49EA-9930-E8AEC08179A9}"/>
              </a:ext>
            </a:extLst>
          </p:cNvPr>
          <p:cNvCxnSpPr>
            <a:endCxn id="22" idx="5"/>
          </p:cNvCxnSpPr>
          <p:nvPr/>
        </p:nvCxnSpPr>
        <p:spPr>
          <a:xfrm flipH="1" flipV="1">
            <a:off x="5953125" y="2840038"/>
            <a:ext cx="174625" cy="7508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se šipkou 59">
            <a:extLst>
              <a:ext uri="{FF2B5EF4-FFF2-40B4-BE49-F238E27FC236}">
                <a16:creationId xmlns:a16="http://schemas.microsoft.com/office/drawing/2014/main" id="{F8845DE4-025E-45A1-954E-E1E4DEA3EE1A}"/>
              </a:ext>
            </a:extLst>
          </p:cNvPr>
          <p:cNvCxnSpPr>
            <a:stCxn id="50" idx="0"/>
          </p:cNvCxnSpPr>
          <p:nvPr/>
        </p:nvCxnSpPr>
        <p:spPr>
          <a:xfrm flipH="1" flipV="1">
            <a:off x="5803900" y="2917825"/>
            <a:ext cx="333375" cy="1625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se šipkou 62">
            <a:extLst>
              <a:ext uri="{FF2B5EF4-FFF2-40B4-BE49-F238E27FC236}">
                <a16:creationId xmlns:a16="http://schemas.microsoft.com/office/drawing/2014/main" id="{53BBD1F3-27A6-4F08-B653-56DB35958548}"/>
              </a:ext>
            </a:extLst>
          </p:cNvPr>
          <p:cNvCxnSpPr>
            <a:stCxn id="52" idx="0"/>
          </p:cNvCxnSpPr>
          <p:nvPr/>
        </p:nvCxnSpPr>
        <p:spPr>
          <a:xfrm flipH="1" flipV="1">
            <a:off x="5707063" y="2938463"/>
            <a:ext cx="420687" cy="2554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se šipkou 65">
            <a:extLst>
              <a:ext uri="{FF2B5EF4-FFF2-40B4-BE49-F238E27FC236}">
                <a16:creationId xmlns:a16="http://schemas.microsoft.com/office/drawing/2014/main" id="{7EE39080-096F-400B-A1FC-FA84CF87457F}"/>
              </a:ext>
            </a:extLst>
          </p:cNvPr>
          <p:cNvCxnSpPr/>
          <p:nvPr/>
        </p:nvCxnSpPr>
        <p:spPr>
          <a:xfrm>
            <a:off x="7315200" y="2492375"/>
            <a:ext cx="11113" cy="4286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72">
            <a:extLst>
              <a:ext uri="{FF2B5EF4-FFF2-40B4-BE49-F238E27FC236}">
                <a16:creationId xmlns:a16="http://schemas.microsoft.com/office/drawing/2014/main" id="{FBE0E82D-FF86-42B6-96D8-11E62104B386}"/>
              </a:ext>
            </a:extLst>
          </p:cNvPr>
          <p:cNvCxnSpPr>
            <a:stCxn id="33" idx="2"/>
          </p:cNvCxnSpPr>
          <p:nvPr/>
        </p:nvCxnSpPr>
        <p:spPr>
          <a:xfrm>
            <a:off x="7316788" y="5294313"/>
            <a:ext cx="4762" cy="198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73">
            <a:extLst>
              <a:ext uri="{FF2B5EF4-FFF2-40B4-BE49-F238E27FC236}">
                <a16:creationId xmlns:a16="http://schemas.microsoft.com/office/drawing/2014/main" id="{F7121E4C-69F0-433A-959A-F11D95497BE7}"/>
              </a:ext>
            </a:extLst>
          </p:cNvPr>
          <p:cNvCxnSpPr/>
          <p:nvPr/>
        </p:nvCxnSpPr>
        <p:spPr>
          <a:xfrm>
            <a:off x="2873375" y="5305425"/>
            <a:ext cx="4763" cy="198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>
            <a:extLst>
              <a:ext uri="{FF2B5EF4-FFF2-40B4-BE49-F238E27FC236}">
                <a16:creationId xmlns:a16="http://schemas.microsoft.com/office/drawing/2014/main" id="{0D766153-0F85-47D1-90BA-E331FD54A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Operation – making use of filter output ! </a:t>
            </a:r>
          </a:p>
        </p:txBody>
      </p:sp>
      <p:sp>
        <p:nvSpPr>
          <p:cNvPr id="59395" name="Zástupný symbol pro číslo snímku 3">
            <a:extLst>
              <a:ext uri="{FF2B5EF4-FFF2-40B4-BE49-F238E27FC236}">
                <a16:creationId xmlns:a16="http://schemas.microsoft.com/office/drawing/2014/main" id="{EE11E148-A5FD-42B0-BE56-A505BCDB0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9A59E6-38B1-4085-8220-98345F83BB86}" type="slidenum">
              <a:rPr kumimoji="0" lang="cs-CZ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cs-CZ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D4FD10D-3CC6-4D29-A7CD-F9A5BF823CF3}"/>
                  </a:ext>
                </a:extLst>
              </p14:cNvPr>
              <p14:cNvContentPartPr/>
              <p14:nvPr/>
            </p14:nvContentPartPr>
            <p14:xfrm>
              <a:off x="-1077557" y="2302329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D4FD10D-3CC6-4D29-A7CD-F9A5BF823C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089437" y="2290449"/>
                <a:ext cx="24120" cy="24120"/>
              </a:xfrm>
              <a:prstGeom prst="rect">
                <a:avLst/>
              </a:prstGeom>
            </p:spPr>
          </p:pic>
        </mc:Fallback>
      </mc:AlternateContent>
      <p:pic>
        <p:nvPicPr>
          <p:cNvPr id="59397" name="Obrázek 3">
            <a:extLst>
              <a:ext uri="{FF2B5EF4-FFF2-40B4-BE49-F238E27FC236}">
                <a16:creationId xmlns:a16="http://schemas.microsoft.com/office/drawing/2014/main" id="{C0C669BE-8D75-4C07-9441-59F9E2F257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120491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Obdélníkový bublinový popisek 33">
            <a:extLst>
              <a:ext uri="{FF2B5EF4-FFF2-40B4-BE49-F238E27FC236}">
                <a16:creationId xmlns:a16="http://schemas.microsoft.com/office/drawing/2014/main" id="{5AEC7D89-9936-4B36-87AD-D32FAFE7DA1B}"/>
              </a:ext>
            </a:extLst>
          </p:cNvPr>
          <p:cNvSpPr/>
          <p:nvPr/>
        </p:nvSpPr>
        <p:spPr>
          <a:xfrm>
            <a:off x="2209800" y="2565400"/>
            <a:ext cx="3525838" cy="358775"/>
          </a:xfrm>
          <a:prstGeom prst="wedgeRectCallout">
            <a:avLst>
              <a:gd name="adj1" fmla="val 44967"/>
              <a:gd name="adj2" fmla="val 13153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932D4EDB-401B-489B-A02E-F49C509BA309}"/>
              </a:ext>
            </a:extLst>
          </p:cNvPr>
          <p:cNvSpPr/>
          <p:nvPr/>
        </p:nvSpPr>
        <p:spPr>
          <a:xfrm>
            <a:off x="4222750" y="1935163"/>
            <a:ext cx="601663" cy="64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ál 35">
            <a:extLst>
              <a:ext uri="{FF2B5EF4-FFF2-40B4-BE49-F238E27FC236}">
                <a16:creationId xmlns:a16="http://schemas.microsoft.com/office/drawing/2014/main" id="{1ED4D8F6-DCBB-4FAA-A2C4-EDF7E7898B77}"/>
              </a:ext>
            </a:extLst>
          </p:cNvPr>
          <p:cNvSpPr/>
          <p:nvPr/>
        </p:nvSpPr>
        <p:spPr>
          <a:xfrm>
            <a:off x="3287713" y="1916113"/>
            <a:ext cx="601662" cy="64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ál 36">
            <a:extLst>
              <a:ext uri="{FF2B5EF4-FFF2-40B4-BE49-F238E27FC236}">
                <a16:creationId xmlns:a16="http://schemas.microsoft.com/office/drawing/2014/main" id="{F8B10220-EAD6-4663-84C9-D448AA0D5903}"/>
              </a:ext>
            </a:extLst>
          </p:cNvPr>
          <p:cNvSpPr/>
          <p:nvPr/>
        </p:nvSpPr>
        <p:spPr>
          <a:xfrm>
            <a:off x="2209800" y="1935163"/>
            <a:ext cx="603250" cy="64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ál 37">
            <a:extLst>
              <a:ext uri="{FF2B5EF4-FFF2-40B4-BE49-F238E27FC236}">
                <a16:creationId xmlns:a16="http://schemas.microsoft.com/office/drawing/2014/main" id="{7C25CD30-25EE-401F-B318-CB001B3C4FB7}"/>
              </a:ext>
            </a:extLst>
          </p:cNvPr>
          <p:cNvSpPr/>
          <p:nvPr/>
        </p:nvSpPr>
        <p:spPr>
          <a:xfrm>
            <a:off x="5168900" y="1935163"/>
            <a:ext cx="601663" cy="64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ál 38">
            <a:extLst>
              <a:ext uri="{FF2B5EF4-FFF2-40B4-BE49-F238E27FC236}">
                <a16:creationId xmlns:a16="http://schemas.microsoft.com/office/drawing/2014/main" id="{6F5F05DF-484A-4A87-A45F-2F47DBE68FFF}"/>
              </a:ext>
            </a:extLst>
          </p:cNvPr>
          <p:cNvSpPr/>
          <p:nvPr/>
        </p:nvSpPr>
        <p:spPr>
          <a:xfrm>
            <a:off x="2190750" y="3006725"/>
            <a:ext cx="601663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ál 39">
            <a:extLst>
              <a:ext uri="{FF2B5EF4-FFF2-40B4-BE49-F238E27FC236}">
                <a16:creationId xmlns:a16="http://schemas.microsoft.com/office/drawing/2014/main" id="{0AE43D68-8FBC-4C0B-9A45-CBB12EC6BD95}"/>
              </a:ext>
            </a:extLst>
          </p:cNvPr>
          <p:cNvSpPr/>
          <p:nvPr/>
        </p:nvSpPr>
        <p:spPr>
          <a:xfrm>
            <a:off x="3216275" y="3006725"/>
            <a:ext cx="601663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ál 40">
            <a:extLst>
              <a:ext uri="{FF2B5EF4-FFF2-40B4-BE49-F238E27FC236}">
                <a16:creationId xmlns:a16="http://schemas.microsoft.com/office/drawing/2014/main" id="{205D171E-4EA8-430C-A32A-382BA96BABDE}"/>
              </a:ext>
            </a:extLst>
          </p:cNvPr>
          <p:cNvSpPr/>
          <p:nvPr/>
        </p:nvSpPr>
        <p:spPr>
          <a:xfrm>
            <a:off x="4198938" y="3016250"/>
            <a:ext cx="601662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bdélníkový bublinový popisek 41">
            <a:extLst>
              <a:ext uri="{FF2B5EF4-FFF2-40B4-BE49-F238E27FC236}">
                <a16:creationId xmlns:a16="http://schemas.microsoft.com/office/drawing/2014/main" id="{4B67A813-1FB4-4274-BD4C-C84ADF6AB24D}"/>
              </a:ext>
            </a:extLst>
          </p:cNvPr>
          <p:cNvSpPr/>
          <p:nvPr/>
        </p:nvSpPr>
        <p:spPr>
          <a:xfrm>
            <a:off x="8328025" y="4913313"/>
            <a:ext cx="3525838" cy="360362"/>
          </a:xfrm>
          <a:prstGeom prst="wedgeRectCallout">
            <a:avLst>
              <a:gd name="adj1" fmla="val 44967"/>
              <a:gd name="adj2" fmla="val 13153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ál 42">
            <a:extLst>
              <a:ext uri="{FF2B5EF4-FFF2-40B4-BE49-F238E27FC236}">
                <a16:creationId xmlns:a16="http://schemas.microsoft.com/office/drawing/2014/main" id="{9270EC6F-3A6B-4029-AB3A-4E8427429FF3}"/>
              </a:ext>
            </a:extLst>
          </p:cNvPr>
          <p:cNvSpPr/>
          <p:nvPr/>
        </p:nvSpPr>
        <p:spPr>
          <a:xfrm>
            <a:off x="10340975" y="4284663"/>
            <a:ext cx="601663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ál 43">
            <a:extLst>
              <a:ext uri="{FF2B5EF4-FFF2-40B4-BE49-F238E27FC236}">
                <a16:creationId xmlns:a16="http://schemas.microsoft.com/office/drawing/2014/main" id="{E20E6DFB-4C1F-49CE-B09D-105CA62961AB}"/>
              </a:ext>
            </a:extLst>
          </p:cNvPr>
          <p:cNvSpPr/>
          <p:nvPr/>
        </p:nvSpPr>
        <p:spPr>
          <a:xfrm>
            <a:off x="9405938" y="4265613"/>
            <a:ext cx="601662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ál 44">
            <a:extLst>
              <a:ext uri="{FF2B5EF4-FFF2-40B4-BE49-F238E27FC236}">
                <a16:creationId xmlns:a16="http://schemas.microsoft.com/office/drawing/2014/main" id="{4E48392A-BE50-4F7A-B0D8-7D8D25749EA6}"/>
              </a:ext>
            </a:extLst>
          </p:cNvPr>
          <p:cNvSpPr/>
          <p:nvPr/>
        </p:nvSpPr>
        <p:spPr>
          <a:xfrm>
            <a:off x="8328025" y="4284663"/>
            <a:ext cx="601663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ál 45">
            <a:extLst>
              <a:ext uri="{FF2B5EF4-FFF2-40B4-BE49-F238E27FC236}">
                <a16:creationId xmlns:a16="http://schemas.microsoft.com/office/drawing/2014/main" id="{4397C7DD-7BAF-4BD0-8C6E-1C0C7062C9AB}"/>
              </a:ext>
            </a:extLst>
          </p:cNvPr>
          <p:cNvSpPr/>
          <p:nvPr/>
        </p:nvSpPr>
        <p:spPr>
          <a:xfrm>
            <a:off x="11285538" y="4284663"/>
            <a:ext cx="603250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ál 46">
            <a:extLst>
              <a:ext uri="{FF2B5EF4-FFF2-40B4-BE49-F238E27FC236}">
                <a16:creationId xmlns:a16="http://schemas.microsoft.com/office/drawing/2014/main" id="{D3DB87DB-6134-4F0C-8AB3-8FD3D1F3ECF5}"/>
              </a:ext>
            </a:extLst>
          </p:cNvPr>
          <p:cNvSpPr/>
          <p:nvPr/>
        </p:nvSpPr>
        <p:spPr>
          <a:xfrm>
            <a:off x="8308975" y="5356225"/>
            <a:ext cx="601663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ál 47">
            <a:extLst>
              <a:ext uri="{FF2B5EF4-FFF2-40B4-BE49-F238E27FC236}">
                <a16:creationId xmlns:a16="http://schemas.microsoft.com/office/drawing/2014/main" id="{9F092FB7-6414-4AD2-BAFB-E059D3C8880F}"/>
              </a:ext>
            </a:extLst>
          </p:cNvPr>
          <p:cNvSpPr/>
          <p:nvPr/>
        </p:nvSpPr>
        <p:spPr>
          <a:xfrm>
            <a:off x="9332913" y="5356225"/>
            <a:ext cx="603250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ál 48">
            <a:extLst>
              <a:ext uri="{FF2B5EF4-FFF2-40B4-BE49-F238E27FC236}">
                <a16:creationId xmlns:a16="http://schemas.microsoft.com/office/drawing/2014/main" id="{5479FD1F-2300-483C-8904-152E8C9AEFD7}"/>
              </a:ext>
            </a:extLst>
          </p:cNvPr>
          <p:cNvSpPr/>
          <p:nvPr/>
        </p:nvSpPr>
        <p:spPr>
          <a:xfrm>
            <a:off x="10317163" y="5365750"/>
            <a:ext cx="601662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adpis 1">
            <a:extLst>
              <a:ext uri="{FF2B5EF4-FFF2-40B4-BE49-F238E27FC236}">
                <a16:creationId xmlns:a16="http://schemas.microsoft.com/office/drawing/2014/main" id="{94507040-2924-4C61-9628-1407D2125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b="1"/>
              <a:t>Infinite </a:t>
            </a:r>
            <a:r>
              <a:rPr lang="en-US" altLang="cs-CZ"/>
              <a:t>i</a:t>
            </a:r>
            <a:r>
              <a:rPr lang="cs-CZ" altLang="cs-CZ"/>
              <a:t>mpuls</a:t>
            </a:r>
            <a:r>
              <a:rPr lang="en-US" altLang="cs-CZ"/>
              <a:t>e response</a:t>
            </a:r>
          </a:p>
        </p:txBody>
      </p:sp>
      <p:sp>
        <p:nvSpPr>
          <p:cNvPr id="44035" name="Zástupný symbol pro obsah 2">
            <a:extLst>
              <a:ext uri="{FF2B5EF4-FFF2-40B4-BE49-F238E27FC236}">
                <a16:creationId xmlns:a16="http://schemas.microsoft.com/office/drawing/2014/main" id="{DBC8AEA0-8C6C-43D2-81CE-869FF2154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cs-CZ" dirty="0"/>
              <a:t>For example for a simple, purely recursive filter (nothing done with the input)</a:t>
            </a:r>
            <a:endParaRPr lang="cs-CZ" altLang="cs-CZ" dirty="0"/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endParaRPr lang="cs-CZ" altLang="cs-CZ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cs-CZ" dirty="0">
                <a:solidFill>
                  <a:srgbClr val="FF0000"/>
                </a:solidFill>
              </a:rPr>
              <a:t>#iir_response</a:t>
            </a:r>
          </a:p>
          <a:p>
            <a:pPr marL="0" indent="0">
              <a:buNone/>
              <a:defRPr/>
            </a:pPr>
            <a:endParaRPr lang="en-US" altLang="cs-CZ" dirty="0"/>
          </a:p>
          <a:p>
            <a:pPr marL="0" indent="0">
              <a:buNone/>
              <a:defRPr/>
            </a:pPr>
            <a:r>
              <a:rPr lang="cs-CZ" altLang="cs-CZ" dirty="0" err="1"/>
              <a:t>What</a:t>
            </a:r>
            <a:r>
              <a:rPr lang="cs-CZ" altLang="cs-CZ" dirty="0"/>
              <a:t> </a:t>
            </a:r>
            <a:r>
              <a:rPr lang="cs-CZ" altLang="cs-CZ" dirty="0" err="1"/>
              <a:t>must</a:t>
            </a:r>
            <a:r>
              <a:rPr lang="cs-CZ" altLang="cs-CZ" dirty="0"/>
              <a:t> </a:t>
            </a:r>
            <a:r>
              <a:rPr lang="cs-CZ" altLang="cs-CZ" dirty="0" err="1"/>
              <a:t>be</a:t>
            </a:r>
            <a:r>
              <a:rPr lang="cs-CZ" altLang="cs-CZ" dirty="0"/>
              <a:t> </a:t>
            </a:r>
            <a:r>
              <a:rPr lang="cs-CZ" altLang="cs-CZ" dirty="0" err="1"/>
              <a:t>respected</a:t>
            </a:r>
            <a:r>
              <a:rPr lang="cs-CZ" altLang="cs-CZ" dirty="0"/>
              <a:t> </a:t>
            </a:r>
            <a:r>
              <a:rPr lang="cs-CZ" altLang="cs-CZ" dirty="0" err="1"/>
              <a:t>for</a:t>
            </a:r>
            <a:r>
              <a:rPr lang="cs-CZ" altLang="cs-CZ" dirty="0"/>
              <a:t> a</a:t>
            </a:r>
            <a:r>
              <a:rPr lang="cs-CZ" altLang="cs-CZ" baseline="-25000" dirty="0"/>
              <a:t>1</a:t>
            </a:r>
            <a:r>
              <a:rPr lang="cs-CZ" altLang="cs-CZ" dirty="0"/>
              <a:t>?</a:t>
            </a:r>
          </a:p>
        </p:txBody>
      </p:sp>
      <p:sp>
        <p:nvSpPr>
          <p:cNvPr id="62468" name="Zástupný symbol pro číslo snímku 3">
            <a:extLst>
              <a:ext uri="{FF2B5EF4-FFF2-40B4-BE49-F238E27FC236}">
                <a16:creationId xmlns:a16="http://schemas.microsoft.com/office/drawing/2014/main" id="{6AF1711E-5ABF-4A2A-9962-3E830D83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F77A0EB-4778-4DEB-B9FC-7A08C0A02108}" type="slidenum">
              <a:rPr lang="cs-CZ" altLang="en-US" sz="14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46</a:t>
            </a:fld>
            <a:endParaRPr lang="cs-CZ" altLang="en-US" sz="1400">
              <a:latin typeface="Arial" panose="020B0604020202020204" pitchFamily="34" charset="0"/>
            </a:endParaRP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B58DB914-C83D-4AC0-9556-DCD4337EB94C}"/>
              </a:ext>
            </a:extLst>
          </p:cNvPr>
          <p:cNvCxnSpPr/>
          <p:nvPr/>
        </p:nvCxnSpPr>
        <p:spPr>
          <a:xfrm>
            <a:off x="3863975" y="3598863"/>
            <a:ext cx="18716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ál 21">
            <a:extLst>
              <a:ext uri="{FF2B5EF4-FFF2-40B4-BE49-F238E27FC236}">
                <a16:creationId xmlns:a16="http://schemas.microsoft.com/office/drawing/2014/main" id="{6B4C2153-2F4E-48D5-BA18-755D4EB99653}"/>
              </a:ext>
            </a:extLst>
          </p:cNvPr>
          <p:cNvSpPr/>
          <p:nvPr/>
        </p:nvSpPr>
        <p:spPr>
          <a:xfrm>
            <a:off x="5735638" y="3132138"/>
            <a:ext cx="1012825" cy="919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endParaRPr lang="en-US" sz="4000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CFA24EC6-359D-491A-A813-D0B634AF0704}"/>
              </a:ext>
            </a:extLst>
          </p:cNvPr>
          <p:cNvCxnSpPr/>
          <p:nvPr/>
        </p:nvCxnSpPr>
        <p:spPr>
          <a:xfrm>
            <a:off x="6748463" y="3590925"/>
            <a:ext cx="18732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FA0F0131-B247-4368-ABC6-70FC0567D001}"/>
              </a:ext>
            </a:extLst>
          </p:cNvPr>
          <p:cNvSpPr txBox="1"/>
          <p:nvPr/>
        </p:nvSpPr>
        <p:spPr>
          <a:xfrm>
            <a:off x="4489450" y="3146425"/>
            <a:ext cx="83978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x[n]</a:t>
            </a:r>
            <a:endParaRPr lang="en-US" baseline="-25000" dirty="0">
              <a:latin typeface="+mj-lt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BFA1EDC9-006C-478C-A80A-ACC903E6AD13}"/>
              </a:ext>
            </a:extLst>
          </p:cNvPr>
          <p:cNvSpPr txBox="1"/>
          <p:nvPr/>
        </p:nvSpPr>
        <p:spPr>
          <a:xfrm>
            <a:off x="7780338" y="3178175"/>
            <a:ext cx="8413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y[n]</a:t>
            </a:r>
            <a:endParaRPr lang="en-US" baseline="-25000" dirty="0">
              <a:latin typeface="+mj-lt"/>
            </a:endParaRP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9BEB32EA-272C-44AF-A9AD-A04329CAC5F5}"/>
              </a:ext>
            </a:extLst>
          </p:cNvPr>
          <p:cNvSpPr/>
          <p:nvPr/>
        </p:nvSpPr>
        <p:spPr>
          <a:xfrm>
            <a:off x="7567613" y="3995738"/>
            <a:ext cx="792162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36" name="Vývojový diagram: vyjmutí 35">
            <a:extLst>
              <a:ext uri="{FF2B5EF4-FFF2-40B4-BE49-F238E27FC236}">
                <a16:creationId xmlns:a16="http://schemas.microsoft.com/office/drawing/2014/main" id="{E525D47C-A5F8-41B7-B72F-8966C66C9F28}"/>
              </a:ext>
            </a:extLst>
          </p:cNvPr>
          <p:cNvSpPr/>
          <p:nvPr/>
        </p:nvSpPr>
        <p:spPr>
          <a:xfrm rot="16200000">
            <a:off x="6740526" y="4059237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3E480980-C6D6-48D6-AE8A-F1AB15D303AF}"/>
              </a:ext>
            </a:extLst>
          </p:cNvPr>
          <p:cNvCxnSpPr/>
          <p:nvPr/>
        </p:nvCxnSpPr>
        <p:spPr>
          <a:xfrm flipH="1" flipV="1">
            <a:off x="7138988" y="4240213"/>
            <a:ext cx="423862" cy="11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23D82979-F785-4E99-8E53-3D4255C38E70}"/>
              </a:ext>
            </a:extLst>
          </p:cNvPr>
          <p:cNvSpPr txBox="1"/>
          <p:nvPr/>
        </p:nvSpPr>
        <p:spPr>
          <a:xfrm>
            <a:off x="6886575" y="3633788"/>
            <a:ext cx="5048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FF0000"/>
                </a:solidFill>
                <a:latin typeface="+mj-lt"/>
              </a:rPr>
              <a:t>-a</a:t>
            </a:r>
            <a:r>
              <a:rPr lang="cs-CZ" baseline="-25000" dirty="0">
                <a:solidFill>
                  <a:srgbClr val="FF0000"/>
                </a:solidFill>
                <a:latin typeface="+mj-lt"/>
              </a:rPr>
              <a:t>1</a:t>
            </a:r>
            <a:endParaRPr lang="en-US" baseline="-25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45" name="Přímá spojnice se šipkou 44">
            <a:extLst>
              <a:ext uri="{FF2B5EF4-FFF2-40B4-BE49-F238E27FC236}">
                <a16:creationId xmlns:a16="http://schemas.microsoft.com/office/drawing/2014/main" id="{A859FD85-1794-44F4-8119-3001875183E7}"/>
              </a:ext>
            </a:extLst>
          </p:cNvPr>
          <p:cNvCxnSpPr/>
          <p:nvPr/>
        </p:nvCxnSpPr>
        <p:spPr>
          <a:xfrm flipH="1" flipV="1">
            <a:off x="6704013" y="3824288"/>
            <a:ext cx="88900" cy="4095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>
            <a:extLst>
              <a:ext uri="{FF2B5EF4-FFF2-40B4-BE49-F238E27FC236}">
                <a16:creationId xmlns:a16="http://schemas.microsoft.com/office/drawing/2014/main" id="{51EDFE2E-8010-4AEE-9BB2-5E90F2A8A227}"/>
              </a:ext>
            </a:extLst>
          </p:cNvPr>
          <p:cNvCxnSpPr/>
          <p:nvPr/>
        </p:nvCxnSpPr>
        <p:spPr>
          <a:xfrm>
            <a:off x="7962900" y="3570288"/>
            <a:ext cx="11113" cy="4286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brázek 4">
            <a:extLst>
              <a:ext uri="{FF2B5EF4-FFF2-40B4-BE49-F238E27FC236}">
                <a16:creationId xmlns:a16="http://schemas.microsoft.com/office/drawing/2014/main" id="{0ACDF85E-52F9-4B0A-80FE-0F6AD704F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147763"/>
            <a:ext cx="8605837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Nadpis 1">
            <a:extLst>
              <a:ext uri="{FF2B5EF4-FFF2-40B4-BE49-F238E27FC236}">
                <a16:creationId xmlns:a16="http://schemas.microsoft.com/office/drawing/2014/main" id="{FAAEFBB3-F3BF-4F3F-892A-374F14EFE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General digital filter </a:t>
            </a:r>
            <a:r>
              <a:rPr lang="en-US" altLang="en-US"/>
              <a:t> - IIR </a:t>
            </a:r>
          </a:p>
        </p:txBody>
      </p:sp>
      <p:sp>
        <p:nvSpPr>
          <p:cNvPr id="18436" name="Zástupný symbol pro obsah 2">
            <a:extLst>
              <a:ext uri="{FF2B5EF4-FFF2-40B4-BE49-F238E27FC236}">
                <a16:creationId xmlns:a16="http://schemas.microsoft.com/office/drawing/2014/main" id="{B67A4A4B-FBBC-4155-97F8-BF79EF5A5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76700"/>
            <a:ext cx="10515600" cy="2520950"/>
          </a:xfrm>
        </p:spPr>
        <p:txBody>
          <a:bodyPr/>
          <a:lstStyle/>
          <a:p>
            <a:r>
              <a:rPr lang="en-US" altLang="en-US" dirty="0"/>
              <a:t>Scheme</a:t>
            </a:r>
          </a:p>
          <a:p>
            <a:r>
              <a:rPr lang="en-US" altLang="en-US" dirty="0"/>
              <a:t>Difference equation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2855BF-954B-46E9-920F-097214E9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fld id="{3427A359-AD81-4311-9E1F-234359CD723E}" type="slidenum">
              <a:rPr lang="cs-CZ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47</a:t>
            </a:fld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 / 42</a:t>
            </a:r>
            <a:endParaRPr lang="cs-CZ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8438" name="Obrázek 5">
            <a:extLst>
              <a:ext uri="{FF2B5EF4-FFF2-40B4-BE49-F238E27FC236}">
                <a16:creationId xmlns:a16="http://schemas.microsoft.com/office/drawing/2014/main" id="{4D7F1152-C94D-4E9E-B374-FE7ABAED2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5167313"/>
            <a:ext cx="90392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BD94A511-EA7C-479B-BD07-A88DA76A651C}"/>
              </a:ext>
            </a:extLst>
          </p:cNvPr>
          <p:cNvSpPr/>
          <p:nvPr/>
        </p:nvSpPr>
        <p:spPr>
          <a:xfrm>
            <a:off x="2855913" y="1581150"/>
            <a:ext cx="4392612" cy="2832100"/>
          </a:xfrm>
          <a:prstGeom prst="rect">
            <a:avLst/>
          </a:prstGeom>
          <a:noFill/>
          <a:ln w="57150">
            <a:solidFill>
              <a:srgbClr val="143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99275BA-1EFB-4374-B0D8-ED54C4CE1B6F}"/>
              </a:ext>
            </a:extLst>
          </p:cNvPr>
          <p:cNvSpPr/>
          <p:nvPr/>
        </p:nvSpPr>
        <p:spPr>
          <a:xfrm>
            <a:off x="7391400" y="1581150"/>
            <a:ext cx="3781425" cy="28321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>
            <a:extLst>
              <a:ext uri="{FF2B5EF4-FFF2-40B4-BE49-F238E27FC236}">
                <a16:creationId xmlns:a16="http://schemas.microsoft.com/office/drawing/2014/main" id="{AFD492F2-06AE-477A-9B0D-C5186EAA7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Agenda</a:t>
            </a:r>
          </a:p>
        </p:txBody>
      </p:sp>
      <p:sp>
        <p:nvSpPr>
          <p:cNvPr id="56323" name="Zástupný symbol pro obsah 2">
            <a:extLst>
              <a:ext uri="{FF2B5EF4-FFF2-40B4-BE49-F238E27FC236}">
                <a16:creationId xmlns:a16="http://schemas.microsoft.com/office/drawing/2014/main" id="{700EC85E-F834-4D24-BC39-77C9A970C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/>
              <a:t>Basics</a:t>
            </a:r>
          </a:p>
          <a:p>
            <a:pPr eaLnBrk="1" hangingPunct="1"/>
            <a:r>
              <a:rPr lang="en-US" altLang="en-US" dirty="0"/>
              <a:t>Spectral analysis </a:t>
            </a:r>
          </a:p>
          <a:p>
            <a:pPr lvl="1"/>
            <a:r>
              <a:rPr lang="en-US" altLang="en-US" dirty="0"/>
              <a:t>Discrete Fourier Transform (DFT) </a:t>
            </a:r>
          </a:p>
          <a:p>
            <a:pPr lvl="1"/>
            <a:r>
              <a:rPr lang="en-US" altLang="en-US" dirty="0"/>
              <a:t>Spectrogram</a:t>
            </a:r>
          </a:p>
          <a:p>
            <a:pPr eaLnBrk="1" hangingPunct="1"/>
            <a:r>
              <a:rPr lang="en-US" altLang="en-US" dirty="0"/>
              <a:t>Filters</a:t>
            </a:r>
          </a:p>
          <a:p>
            <a:pPr lvl="1"/>
            <a:r>
              <a:rPr lang="en-US" altLang="en-US" dirty="0"/>
              <a:t>Filters with feedback - IIR </a:t>
            </a:r>
          </a:p>
          <a:p>
            <a:pPr lvl="1"/>
            <a:r>
              <a:rPr lang="en-US" altLang="en-US" b="1" dirty="0"/>
              <a:t>Analyzing a filter</a:t>
            </a:r>
          </a:p>
          <a:p>
            <a:pPr lvl="1"/>
            <a:r>
              <a:rPr lang="en-US" altLang="en-US" dirty="0"/>
              <a:t>Frequency response    </a:t>
            </a:r>
          </a:p>
          <a:p>
            <a:pPr lvl="1"/>
            <a:r>
              <a:rPr lang="en-US" altLang="en-US" dirty="0"/>
              <a:t>Factorizing the transfer function </a:t>
            </a:r>
          </a:p>
          <a:p>
            <a:pPr lvl="1"/>
            <a:r>
              <a:rPr lang="en-US" altLang="en-US" dirty="0"/>
              <a:t>Stability</a:t>
            </a:r>
          </a:p>
          <a:p>
            <a:pPr eaLnBrk="1" hangingPunct="1"/>
            <a:r>
              <a:rPr lang="en-US" altLang="en-US" dirty="0"/>
              <a:t>Signal processing and AI   </a:t>
            </a:r>
            <a:endParaRPr lang="cs-CZ" alt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6870835-0593-43D7-AAC0-D4F4BBBCB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BE5081-5CAA-4A18-A771-A43727C8017E}" type="slidenum">
              <a:rPr kumimoji="0" lang="cs-CZ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/ 57</a:t>
            </a:r>
            <a:endParaRPr kumimoji="0" lang="cs-CZ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8140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AD76A-B756-4574-A449-452EB088C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my filter behave 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107D1-54BB-4E6E-9BBB-EE6FB1BF1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its </a:t>
            </a:r>
            <a:r>
              <a:rPr lang="en-US" b="1" dirty="0"/>
              <a:t>frequency response </a:t>
            </a:r>
            <a:r>
              <a:rPr lang="en-US" dirty="0"/>
              <a:t>? Does it match what I wanted (low-pass, high-pass, band-pass, band-stop) ? </a:t>
            </a:r>
          </a:p>
          <a:p>
            <a:r>
              <a:rPr lang="en-US" dirty="0"/>
              <a:t>Is my filter </a:t>
            </a:r>
            <a:r>
              <a:rPr lang="en-US" b="1" dirty="0"/>
              <a:t>stable </a:t>
            </a:r>
            <a:r>
              <a:rPr lang="en-US" dirty="0"/>
              <a:t>?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An beautiful mathematical tool to figure out is a </a:t>
            </a:r>
            <a:r>
              <a:rPr lang="en-US" b="1" dirty="0"/>
              <a:t>z-transform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A0C2C-B302-421E-8D8A-A7E6F705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AAF4A-F12D-40F0-8571-4C68980D6F1E}" type="slidenum">
              <a:rPr lang="cs-CZ" altLang="en-US" smtClean="0"/>
              <a:pPr>
                <a:defRPr/>
              </a:pPr>
              <a:t>49</a:t>
            </a:fld>
            <a:r>
              <a:rPr lang="en-US" altLang="en-US"/>
              <a:t> / 50 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677510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D784B-C155-4C42-BA20-ECE159290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– basics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4B9B2-6D1B-4FBD-8799-0332F72B3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Loading of a signal </a:t>
            </a:r>
          </a:p>
          <a:p>
            <a:r>
              <a:rPr lang="en-US" dirty="0"/>
              <a:t>Visualization and listening </a:t>
            </a:r>
          </a:p>
          <a:p>
            <a:r>
              <a:rPr lang="en-US" dirty="0"/>
              <a:t>Selection of a segment (frame) for detailed visualization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FC6C8-8569-4D79-908B-2115D22D0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5</a:t>
            </a:fld>
            <a:r>
              <a:rPr lang="en-US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793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Obrázek 7">
            <a:extLst>
              <a:ext uri="{FF2B5EF4-FFF2-40B4-BE49-F238E27FC236}">
                <a16:creationId xmlns:a16="http://schemas.microsoft.com/office/drawing/2014/main" id="{3EF25899-17CE-4E96-9873-BE4AA9DA3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3213100"/>
            <a:ext cx="6959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Nadpis 1">
            <a:extLst>
              <a:ext uri="{FF2B5EF4-FFF2-40B4-BE49-F238E27FC236}">
                <a16:creationId xmlns:a16="http://schemas.microsoft.com/office/drawing/2014/main" id="{E9F36E45-F345-46C9-AC56-FB9818E7A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z-transform</a:t>
            </a:r>
          </a:p>
        </p:txBody>
      </p:sp>
      <p:sp>
        <p:nvSpPr>
          <p:cNvPr id="30724" name="Zástupný symbol pro obsah 2">
            <a:extLst>
              <a:ext uri="{FF2B5EF4-FFF2-40B4-BE49-F238E27FC236}">
                <a16:creationId xmlns:a16="http://schemas.microsoft.com/office/drawing/2014/main" id="{FD821308-17E9-4AEE-80DA-58B4164E6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i="1"/>
              <a:t>z</a:t>
            </a:r>
            <a:r>
              <a:rPr lang="en-US" altLang="en-US"/>
              <a:t> is a complex variable defined over the whole complex plane</a:t>
            </a:r>
          </a:p>
          <a:p>
            <a:r>
              <a:rPr lang="en-US" altLang="en-US"/>
              <a:t>z-transform maps  discrete real signal to complex function over complex plane. </a:t>
            </a:r>
          </a:p>
          <a:p>
            <a:endParaRPr lang="en-US" altLang="en-US"/>
          </a:p>
          <a:p>
            <a:r>
              <a:rPr lang="en-US" altLang="en-US"/>
              <a:t>How to write it ? </a:t>
            </a:r>
          </a:p>
          <a:p>
            <a:endParaRPr lang="en-US" altLang="en-US"/>
          </a:p>
          <a:p>
            <a:r>
              <a:rPr lang="en-US" altLang="en-US"/>
              <a:t>How to imagine it ?</a:t>
            </a:r>
          </a:p>
          <a:p>
            <a:pPr lvl="1"/>
            <a:r>
              <a:rPr lang="en-US" altLang="en-US"/>
              <a:t>As “mountains” over a surface </a:t>
            </a:r>
          </a:p>
          <a:p>
            <a:pPr lvl="1"/>
            <a:r>
              <a:rPr lang="en-US" altLang="en-US"/>
              <a:t>Attention, these mountains are </a:t>
            </a:r>
            <a:br>
              <a:rPr lang="en-US" altLang="en-US"/>
            </a:br>
            <a:r>
              <a:rPr lang="en-US" altLang="en-US"/>
              <a:t>complex, so we need to </a:t>
            </a:r>
            <a:br>
              <a:rPr lang="en-US" altLang="en-US"/>
            </a:br>
            <a:r>
              <a:rPr lang="en-US" altLang="en-US"/>
              <a:t>visualize magnitude and phase …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0326805-6E75-45B8-9EA5-6F4FEE677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fld id="{4B6FBB1B-4B35-403B-AD48-3102CBE25A6B}" type="slidenum">
              <a:rPr lang="cs-CZ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50</a:t>
            </a:fld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 / 42</a:t>
            </a:r>
            <a:endParaRPr lang="cs-CZ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0726" name="Obrázek 4">
            <a:extLst>
              <a:ext uri="{FF2B5EF4-FFF2-40B4-BE49-F238E27FC236}">
                <a16:creationId xmlns:a16="http://schemas.microsoft.com/office/drawing/2014/main" id="{4C95C0E8-C0D3-46FC-A9EB-93DC53A42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2886075"/>
            <a:ext cx="26638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Obrázek 8">
            <a:extLst>
              <a:ext uri="{FF2B5EF4-FFF2-40B4-BE49-F238E27FC236}">
                <a16:creationId xmlns:a16="http://schemas.microsoft.com/office/drawing/2014/main" id="{AB088714-695F-4F32-9788-6ABB83E7F1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4221163"/>
            <a:ext cx="19097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F1343010-30DB-4A7F-9A61-DE8014941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z-transform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45718A-79F1-4974-9A43-8D2CFD384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For signal </a:t>
            </a:r>
            <a:r>
              <a:rPr lang="en-US" i="1" dirty="0"/>
              <a:t>x[n]</a:t>
            </a:r>
            <a:r>
              <a:rPr lang="en-US" dirty="0"/>
              <a:t>: </a:t>
            </a:r>
          </a:p>
          <a:p>
            <a:pPr>
              <a:defRPr/>
            </a:pPr>
            <a:r>
              <a:rPr lang="en-US" dirty="0"/>
              <a:t>When we multiply with a constant:</a:t>
            </a:r>
          </a:p>
          <a:p>
            <a:pPr>
              <a:defRPr/>
            </a:pPr>
            <a:r>
              <a:rPr lang="en-US" dirty="0"/>
              <a:t>Linear combination of 2 (or more) signals:</a:t>
            </a:r>
          </a:p>
          <a:p>
            <a:pPr>
              <a:defRPr/>
            </a:pPr>
            <a:r>
              <a:rPr lang="en-US" dirty="0"/>
              <a:t>Delay of the signal: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most important will be delay of 1 sample:  </a:t>
            </a:r>
          </a:p>
          <a:p>
            <a:pPr>
              <a:defRPr/>
            </a:pPr>
            <a:r>
              <a:rPr lang="en-US" dirty="0"/>
              <a:t>That’s why we mark the delay  boxes in the scheme </a:t>
            </a:r>
            <a:r>
              <a:rPr lang="en-US" i="1" dirty="0"/>
              <a:t>z </a:t>
            </a:r>
            <a:r>
              <a:rPr lang="en-US" i="1" baseline="30000" dirty="0"/>
              <a:t>-1</a:t>
            </a:r>
            <a:r>
              <a:rPr 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4758F8B-CA73-4C31-A440-B77845438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fld id="{DB0108E4-45D3-47A1-8199-46F9B06971D5}" type="slidenum">
              <a:rPr lang="cs-CZ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51</a:t>
            </a:fld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 / 42</a:t>
            </a:r>
            <a:endParaRPr lang="cs-CZ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1749" name="Obrázek 4">
            <a:extLst>
              <a:ext uri="{FF2B5EF4-FFF2-40B4-BE49-F238E27FC236}">
                <a16:creationId xmlns:a16="http://schemas.microsoft.com/office/drawing/2014/main" id="{9DB3A6E4-83E6-488C-BF4A-F1225C334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835150"/>
            <a:ext cx="16922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Obrázek 5">
            <a:extLst>
              <a:ext uri="{FF2B5EF4-FFF2-40B4-BE49-F238E27FC236}">
                <a16:creationId xmlns:a16="http://schemas.microsoft.com/office/drawing/2014/main" id="{AEC40FA1-31F0-4F59-9CDC-E70C7A1B9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2309813"/>
            <a:ext cx="18748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Obrázek 6">
            <a:extLst>
              <a:ext uri="{FF2B5EF4-FFF2-40B4-BE49-F238E27FC236}">
                <a16:creationId xmlns:a16="http://schemas.microsoft.com/office/drawing/2014/main" id="{1FFB60CE-7BEA-4E6F-A30E-04F8EB924B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2822575"/>
            <a:ext cx="47117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Obrázek 7">
            <a:extLst>
              <a:ext uri="{FF2B5EF4-FFF2-40B4-BE49-F238E27FC236}">
                <a16:creationId xmlns:a16="http://schemas.microsoft.com/office/drawing/2014/main" id="{BF53F847-1209-4350-8E06-DD2D1CF89B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3324225"/>
            <a:ext cx="28051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Obrázek 9">
            <a:extLst>
              <a:ext uri="{FF2B5EF4-FFF2-40B4-BE49-F238E27FC236}">
                <a16:creationId xmlns:a16="http://schemas.microsoft.com/office/drawing/2014/main" id="{961CDF04-8B0C-4D63-8ED5-33E550F61B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0" y="4839952"/>
            <a:ext cx="25019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4744F9A9-0BA1-4EBF-B867-E1E08233809E}"/>
              </a:ext>
            </a:extLst>
          </p:cNvPr>
          <p:cNvSpPr/>
          <p:nvPr/>
        </p:nvSpPr>
        <p:spPr>
          <a:xfrm>
            <a:off x="10594975" y="5611813"/>
            <a:ext cx="792163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  <a:endParaRPr lang="en-US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BCFC83A-027F-4C39-B565-0B2492199509}"/>
              </a:ext>
            </a:extLst>
          </p:cNvPr>
          <p:cNvCxnSpPr/>
          <p:nvPr/>
        </p:nvCxnSpPr>
        <p:spPr>
          <a:xfrm>
            <a:off x="10972800" y="6121400"/>
            <a:ext cx="4763" cy="198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01A2F76B-7799-47AC-B803-8036AEFAB836}"/>
              </a:ext>
            </a:extLst>
          </p:cNvPr>
          <p:cNvCxnSpPr/>
          <p:nvPr/>
        </p:nvCxnSpPr>
        <p:spPr>
          <a:xfrm>
            <a:off x="10968038" y="5411788"/>
            <a:ext cx="4762" cy="198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7" name="Obrázek 1">
            <a:extLst>
              <a:ext uri="{FF2B5EF4-FFF2-40B4-BE49-F238E27FC236}">
                <a16:creationId xmlns:a16="http://schemas.microsoft.com/office/drawing/2014/main" id="{9BD43D12-6587-4135-AB2F-5357167E9D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46513"/>
            <a:ext cx="10442575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976D6457-A691-4F37-B8B3-2219DC320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Letting z-transform process the difference equation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916F2A-79BA-47CF-A7A0-1C72772E7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Remember the three “z-rules”:</a:t>
            </a:r>
          </a:p>
          <a:p>
            <a:pPr lvl="1">
              <a:defRPr/>
            </a:pPr>
            <a:r>
              <a:rPr lang="en-US" dirty="0"/>
              <a:t>See a signal ? Rewrite it as its z-transform. </a:t>
            </a:r>
          </a:p>
          <a:p>
            <a:pPr lvl="1">
              <a:defRPr/>
            </a:pPr>
            <a:r>
              <a:rPr lang="en-US" dirty="0"/>
              <a:t>See a constant ? Copy-paste </a:t>
            </a:r>
          </a:p>
          <a:p>
            <a:pPr lvl="1">
              <a:defRPr/>
            </a:pPr>
            <a:r>
              <a:rPr lang="en-US" dirty="0"/>
              <a:t>Is the signal delayed by </a:t>
            </a:r>
            <a:r>
              <a:rPr lang="en-US" i="1" dirty="0"/>
              <a:t>k</a:t>
            </a:r>
            <a:r>
              <a:rPr lang="en-US" dirty="0"/>
              <a:t> samples ? </a:t>
            </a:r>
            <a:r>
              <a:rPr lang="en-US" dirty="0" err="1"/>
              <a:t>Mutliply</a:t>
            </a:r>
            <a:r>
              <a:rPr lang="en-US" dirty="0"/>
              <a:t> its z-transform by </a:t>
            </a:r>
            <a:r>
              <a:rPr lang="en-US" i="1" dirty="0"/>
              <a:t>z </a:t>
            </a:r>
            <a:r>
              <a:rPr lang="en-US" i="1" baseline="30000" dirty="0"/>
              <a:t>-k</a:t>
            </a:r>
          </a:p>
          <a:p>
            <a:pPr lvl="1">
              <a:defRPr/>
            </a:pPr>
            <a:endParaRPr lang="en-US" i="1" baseline="30000" dirty="0"/>
          </a:p>
          <a:p>
            <a:pPr lvl="1">
              <a:defRPr/>
            </a:pPr>
            <a:endParaRPr lang="en-US" i="1" baseline="30000" dirty="0"/>
          </a:p>
          <a:p>
            <a:pPr lvl="1">
              <a:defRPr/>
            </a:pPr>
            <a:endParaRPr lang="en-US" i="1" baseline="30000" dirty="0"/>
          </a:p>
          <a:p>
            <a:pPr>
              <a:defRPr/>
            </a:pPr>
            <a:r>
              <a:rPr lang="en-US" dirty="0"/>
              <a:t>Our goal is to re-arrange it to obtain fraction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B27F15-5162-4BEE-9269-F5BBACC7F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fld id="{543A4033-AFA8-45C2-971A-6ACAF5ED2DEB}" type="slidenum">
              <a:rPr lang="cs-CZ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52</a:t>
            </a:fld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 / 42</a:t>
            </a:r>
            <a:endParaRPr lang="cs-CZ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3797" name="Obrázek 4">
            <a:extLst>
              <a:ext uri="{FF2B5EF4-FFF2-40B4-BE49-F238E27FC236}">
                <a16:creationId xmlns:a16="http://schemas.microsoft.com/office/drawing/2014/main" id="{E364B40B-3EC7-4AB3-B667-0A7BB5A2B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690688"/>
            <a:ext cx="105537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Obrázek 5">
            <a:extLst>
              <a:ext uri="{FF2B5EF4-FFF2-40B4-BE49-F238E27FC236}">
                <a16:creationId xmlns:a16="http://schemas.microsoft.com/office/drawing/2014/main" id="{892371A8-D087-433F-886B-BB4EC8183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4149725"/>
            <a:ext cx="1122838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Obrázek 1">
            <a:extLst>
              <a:ext uri="{FF2B5EF4-FFF2-40B4-BE49-F238E27FC236}">
                <a16:creationId xmlns:a16="http://schemas.microsoft.com/office/drawing/2014/main" id="{02F163C7-042B-402E-A013-FB59BFD3E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4883150"/>
            <a:ext cx="5048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52BEB0D2-057E-4D9C-83D0-7F8FA1DA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Transfer function </a:t>
            </a:r>
            <a:r>
              <a:rPr lang="cs-CZ" altLang="en-US" i="1" dirty="0"/>
              <a:t>H</a:t>
            </a:r>
            <a:r>
              <a:rPr lang="en-US" altLang="en-US" i="1" dirty="0"/>
              <a:t>(z)</a:t>
            </a:r>
          </a:p>
        </p:txBody>
      </p:sp>
      <p:sp>
        <p:nvSpPr>
          <p:cNvPr id="34819" name="Zástupný symbol pro obsah 2">
            <a:extLst>
              <a:ext uri="{FF2B5EF4-FFF2-40B4-BE49-F238E27FC236}">
                <a16:creationId xmlns:a16="http://schemas.microsoft.com/office/drawing/2014/main" id="{A491CB32-6CD2-4649-8F20-14A0D0F39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z-representation of the output over z-representation </a:t>
            </a:r>
            <a:br>
              <a:rPr lang="en-US" altLang="en-US"/>
            </a:br>
            <a:r>
              <a:rPr lang="en-US" altLang="en-US"/>
              <a:t>of the input</a:t>
            </a:r>
          </a:p>
          <a:p>
            <a:r>
              <a:rPr lang="en-US" altLang="en-US"/>
              <a:t>Output / input is a very common way to express system’s behavior</a:t>
            </a:r>
          </a:p>
          <a:p>
            <a:pPr lvl="1"/>
            <a:r>
              <a:rPr lang="en-US" altLang="en-US"/>
              <a:t>Amplification / attenuation = output voltage / input voltage </a:t>
            </a:r>
          </a:p>
          <a:p>
            <a:pPr lvl="1"/>
            <a:r>
              <a:rPr lang="en-US" altLang="en-US"/>
              <a:t>Currency exchange rate = target currency amount / source currency amount</a:t>
            </a:r>
          </a:p>
          <a:p>
            <a:pPr lvl="1"/>
            <a:r>
              <a:rPr lang="en-US" altLang="en-US"/>
              <a:t>Return of investment = how much I gained / how much I invested, etc.</a:t>
            </a:r>
          </a:p>
          <a:p>
            <a:r>
              <a:rPr lang="en-US" altLang="en-US"/>
              <a:t>For our</a:t>
            </a:r>
            <a:br>
              <a:rPr lang="en-US" altLang="en-US"/>
            </a:br>
            <a:r>
              <a:rPr lang="en-US" altLang="en-US"/>
              <a:t>filter: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D717AC8-D0E5-49AC-86A0-CE4B6CE17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fld id="{795A2861-1F77-4749-90EF-9854F8F7C58B}" type="slidenum">
              <a:rPr lang="cs-CZ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53</a:t>
            </a:fld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 / 42</a:t>
            </a:r>
            <a:endParaRPr lang="cs-CZ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4821" name="Obrázek 5">
            <a:extLst>
              <a:ext uri="{FF2B5EF4-FFF2-40B4-BE49-F238E27FC236}">
                <a16:creationId xmlns:a16="http://schemas.microsoft.com/office/drawing/2014/main" id="{DA3DFB0E-EEDC-4DB7-8AFB-8074B164C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0" y="1768475"/>
            <a:ext cx="1447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Obrázek 6">
            <a:extLst>
              <a:ext uri="{FF2B5EF4-FFF2-40B4-BE49-F238E27FC236}">
                <a16:creationId xmlns:a16="http://schemas.microsoft.com/office/drawing/2014/main" id="{AFEBA1AD-DFBA-4D96-BE9D-5758A35FA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4554538"/>
            <a:ext cx="91281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75C043FB-662E-41BB-97D7-F25607B9A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Transfer function II</a:t>
            </a:r>
          </a:p>
        </p:txBody>
      </p:sp>
      <p:sp>
        <p:nvSpPr>
          <p:cNvPr id="35843" name="Zástupný symbol pro obsah 2">
            <a:extLst>
              <a:ext uri="{FF2B5EF4-FFF2-40B4-BE49-F238E27FC236}">
                <a16:creationId xmlns:a16="http://schemas.microsoft.com/office/drawing/2014/main" id="{31CE4834-648D-45C8-95EE-AADBEB3B7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Two </a:t>
            </a:r>
            <a:r>
              <a:rPr lang="en-US" altLang="en-US" b="1" dirty="0"/>
              <a:t>polynomials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Numerator, fully determined by coefficients</a:t>
            </a:r>
            <a:br>
              <a:rPr lang="en-US" altLang="en-US" dirty="0"/>
            </a:br>
            <a:r>
              <a:rPr lang="en-US" altLang="en-US" dirty="0"/>
              <a:t>multiplying the inputs of filter 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Denominator, fully determined by coefficients</a:t>
            </a:r>
            <a:br>
              <a:rPr lang="en-US" altLang="en-US" dirty="0"/>
            </a:br>
            <a:r>
              <a:rPr lang="en-US" altLang="en-US" dirty="0"/>
              <a:t>multiplying the outputs of filter</a:t>
            </a:r>
          </a:p>
          <a:p>
            <a:pPr lvl="1"/>
            <a:r>
              <a:rPr lang="en-US" altLang="en-US" dirty="0"/>
              <a:t>We define </a:t>
            </a:r>
            <a:r>
              <a:rPr lang="en-US" altLang="en-US" i="1" dirty="0">
                <a:solidFill>
                  <a:srgbClr val="FF0000"/>
                </a:solidFill>
              </a:rPr>
              <a:t>a</a:t>
            </a:r>
            <a:r>
              <a:rPr lang="en-US" altLang="en-US" i="1" baseline="-25000" dirty="0">
                <a:solidFill>
                  <a:srgbClr val="FF0000"/>
                </a:solidFill>
              </a:rPr>
              <a:t>0</a:t>
            </a:r>
            <a:r>
              <a:rPr lang="en-US" altLang="en-US" i="1" dirty="0">
                <a:solidFill>
                  <a:srgbClr val="FF0000"/>
                </a:solidFill>
              </a:rPr>
              <a:t> = 1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86D70C-628F-4F3B-B219-D269DAE0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fld id="{F8E38F75-C021-4523-8380-703956474096}" type="slidenum">
              <a:rPr lang="cs-CZ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54</a:t>
            </a:fld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 / 42</a:t>
            </a:r>
            <a:endParaRPr lang="cs-CZ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5845" name="Obrázek 5">
            <a:extLst>
              <a:ext uri="{FF2B5EF4-FFF2-40B4-BE49-F238E27FC236}">
                <a16:creationId xmlns:a16="http://schemas.microsoft.com/office/drawing/2014/main" id="{384260C9-8567-44EB-8ADF-E7D507138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3" y="4321175"/>
            <a:ext cx="16033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Obrázek 6">
            <a:extLst>
              <a:ext uri="{FF2B5EF4-FFF2-40B4-BE49-F238E27FC236}">
                <a16:creationId xmlns:a16="http://schemas.microsoft.com/office/drawing/2014/main" id="{D5BE3A48-3B56-44F1-BB38-290AE3CDB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5494338"/>
            <a:ext cx="223837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Obrázek 46">
            <a:extLst>
              <a:ext uri="{FF2B5EF4-FFF2-40B4-BE49-F238E27FC236}">
                <a16:creationId xmlns:a16="http://schemas.microsoft.com/office/drawing/2014/main" id="{B4481C2F-FB19-432E-A231-F7C06DAFB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165100"/>
            <a:ext cx="5408613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Obrázek 1">
            <a:extLst>
              <a:ext uri="{FF2B5EF4-FFF2-40B4-BE49-F238E27FC236}">
                <a16:creationId xmlns:a16="http://schemas.microsoft.com/office/drawing/2014/main" id="{0B034C94-67DE-4F8B-BDE4-CD3E716159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5" y="1483738"/>
            <a:ext cx="5542695" cy="165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>
            <a:extLst>
              <a:ext uri="{FF2B5EF4-FFF2-40B4-BE49-F238E27FC236}">
                <a16:creationId xmlns:a16="http://schemas.microsoft.com/office/drawing/2014/main" id="{AFD492F2-06AE-477A-9B0D-C5186EAA7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Agenda</a:t>
            </a:r>
          </a:p>
        </p:txBody>
      </p:sp>
      <p:sp>
        <p:nvSpPr>
          <p:cNvPr id="56323" name="Zástupný symbol pro obsah 2">
            <a:extLst>
              <a:ext uri="{FF2B5EF4-FFF2-40B4-BE49-F238E27FC236}">
                <a16:creationId xmlns:a16="http://schemas.microsoft.com/office/drawing/2014/main" id="{700EC85E-F834-4D24-BC39-77C9A970C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/>
              <a:t>A bit motivation</a:t>
            </a:r>
          </a:p>
          <a:p>
            <a:pPr eaLnBrk="1" hangingPunct="1"/>
            <a:r>
              <a:rPr lang="en-US" altLang="en-US" dirty="0"/>
              <a:t>Basics</a:t>
            </a:r>
          </a:p>
          <a:p>
            <a:pPr eaLnBrk="1" hangingPunct="1"/>
            <a:r>
              <a:rPr lang="en-US" altLang="en-US" dirty="0"/>
              <a:t>Spectral analysis </a:t>
            </a:r>
          </a:p>
          <a:p>
            <a:pPr lvl="1"/>
            <a:r>
              <a:rPr lang="en-US" altLang="en-US" dirty="0"/>
              <a:t>Discrete Fourier Transform (DFT) </a:t>
            </a:r>
          </a:p>
          <a:p>
            <a:pPr lvl="1"/>
            <a:r>
              <a:rPr lang="en-US" altLang="en-US" dirty="0"/>
              <a:t>Spectrogram</a:t>
            </a:r>
          </a:p>
          <a:p>
            <a:pPr eaLnBrk="1" hangingPunct="1"/>
            <a:r>
              <a:rPr lang="en-US" altLang="en-US" dirty="0"/>
              <a:t>Filters</a:t>
            </a:r>
          </a:p>
          <a:p>
            <a:pPr lvl="1"/>
            <a:r>
              <a:rPr lang="en-US" altLang="en-US" dirty="0"/>
              <a:t>Filters with feedback - IIR </a:t>
            </a:r>
          </a:p>
          <a:p>
            <a:pPr lvl="1"/>
            <a:r>
              <a:rPr lang="en-US" altLang="en-US" dirty="0"/>
              <a:t>Analyzing a filter</a:t>
            </a:r>
          </a:p>
          <a:p>
            <a:pPr lvl="1"/>
            <a:r>
              <a:rPr lang="en-US" altLang="en-US" b="1" dirty="0"/>
              <a:t>Frequency response    </a:t>
            </a:r>
          </a:p>
          <a:p>
            <a:pPr lvl="1"/>
            <a:r>
              <a:rPr lang="en-US" altLang="en-US" dirty="0"/>
              <a:t>Factorizing the transfer function </a:t>
            </a:r>
          </a:p>
          <a:p>
            <a:pPr lvl="1"/>
            <a:r>
              <a:rPr lang="en-US" altLang="en-US" dirty="0"/>
              <a:t>Stability</a:t>
            </a:r>
          </a:p>
          <a:p>
            <a:pPr eaLnBrk="1" hangingPunct="1"/>
            <a:r>
              <a:rPr lang="en-US" altLang="en-US" dirty="0"/>
              <a:t>Signal processing and AI   </a:t>
            </a:r>
            <a:endParaRPr lang="cs-CZ" alt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6870835-0593-43D7-AAC0-D4F4BBBCB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BE5081-5CAA-4A18-A771-A43727C8017E}" type="slidenum">
              <a:rPr kumimoji="0" lang="cs-CZ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/ 57</a:t>
            </a:r>
            <a:endParaRPr kumimoji="0" lang="cs-CZ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64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Obrázek 9">
            <a:extLst>
              <a:ext uri="{FF2B5EF4-FFF2-40B4-BE49-F238E27FC236}">
                <a16:creationId xmlns:a16="http://schemas.microsoft.com/office/drawing/2014/main" id="{7EF6000D-CF2F-4391-A518-1448E7A2B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4408488"/>
            <a:ext cx="37338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4" descr="Wood Cutting Saw">
            <a:extLst>
              <a:ext uri="{FF2B5EF4-FFF2-40B4-BE49-F238E27FC236}">
                <a16:creationId xmlns:a16="http://schemas.microsoft.com/office/drawing/2014/main" id="{507E8296-5E2F-4F9B-9204-FFBC73CC6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400" y="1870075"/>
            <a:ext cx="200025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Obrázek 7">
            <a:extLst>
              <a:ext uri="{FF2B5EF4-FFF2-40B4-BE49-F238E27FC236}">
                <a16:creationId xmlns:a16="http://schemas.microsoft.com/office/drawing/2014/main" id="{E2023B5B-EC8A-4213-869E-7619C8BC5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3408363"/>
            <a:ext cx="305435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Zástupný symbol pro obsah 2">
            <a:extLst>
              <a:ext uri="{FF2B5EF4-FFF2-40B4-BE49-F238E27FC236}">
                <a16:creationId xmlns:a16="http://schemas.microsoft.com/office/drawing/2014/main" id="{0B2B1096-4EB0-44FF-BE5A-C8881D781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r>
              <a:rPr lang="en-US" altLang="en-US" dirty="0"/>
              <a:t>We have </a:t>
            </a:r>
            <a:r>
              <a:rPr lang="en-US" altLang="en-US" i="1" dirty="0"/>
              <a:t>H(z)</a:t>
            </a:r>
            <a:r>
              <a:rPr lang="en-US" altLang="en-US" dirty="0"/>
              <a:t> but we want </a:t>
            </a:r>
            <a:r>
              <a:rPr lang="en-US" altLang="en-US" i="1" dirty="0"/>
              <a:t>H(</a:t>
            </a:r>
            <a:r>
              <a:rPr lang="en-US" altLang="en-US" i="1" dirty="0" err="1"/>
              <a:t>e</a:t>
            </a:r>
            <a:r>
              <a:rPr lang="en-US" altLang="en-US" i="1" baseline="30000" dirty="0" err="1"/>
              <a:t>j</a:t>
            </a:r>
            <a:r>
              <a:rPr lang="el-GR" altLang="en-US" i="1" baseline="30000" dirty="0"/>
              <a:t>ω</a:t>
            </a:r>
            <a:r>
              <a:rPr lang="en-US" altLang="en-US" i="1" dirty="0"/>
              <a:t>)</a:t>
            </a:r>
          </a:p>
          <a:p>
            <a:r>
              <a:rPr lang="en-US" altLang="en-US" dirty="0"/>
              <a:t>Fortunately, there is this relation of z-transform and DTFT …</a:t>
            </a:r>
          </a:p>
          <a:p>
            <a:endParaRPr lang="en-US" altLang="en-US" dirty="0"/>
          </a:p>
          <a:p>
            <a:r>
              <a:rPr lang="en-US" altLang="en-US" dirty="0"/>
              <a:t>So  that we can replace </a:t>
            </a:r>
          </a:p>
          <a:p>
            <a:r>
              <a:rPr lang="en-US" altLang="en-US" dirty="0"/>
              <a:t>this means taking the machine saw and cutting </a:t>
            </a:r>
            <a:br>
              <a:rPr lang="en-US" altLang="en-US" dirty="0"/>
            </a:br>
            <a:r>
              <a:rPr lang="en-US" altLang="en-US" dirty="0"/>
              <a:t>around the unit circle. </a:t>
            </a:r>
          </a:p>
          <a:p>
            <a:r>
              <a:rPr lang="en-US" altLang="en-US" dirty="0"/>
              <a:t>Mathematically: </a:t>
            </a:r>
          </a:p>
          <a:p>
            <a:endParaRPr lang="en-US" altLang="en-US" dirty="0"/>
          </a:p>
          <a:p>
            <a:r>
              <a:rPr lang="en-US" altLang="en-US" dirty="0"/>
              <a:t>Numerator and denominator are actually the DFTs</a:t>
            </a:r>
            <a:br>
              <a:rPr lang="en-US" altLang="en-US" dirty="0"/>
            </a:br>
            <a:r>
              <a:rPr lang="en-US" altLang="en-US" dirty="0"/>
              <a:t>of coefficients ! Fortunately, we have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scipy.signal.freqz</a:t>
            </a:r>
            <a:endParaRPr lang="en-US" altLang="en-US" i="1" dirty="0"/>
          </a:p>
        </p:txBody>
      </p:sp>
      <p:pic>
        <p:nvPicPr>
          <p:cNvPr id="37894" name="Obrázek 6">
            <a:extLst>
              <a:ext uri="{FF2B5EF4-FFF2-40B4-BE49-F238E27FC236}">
                <a16:creationId xmlns:a16="http://schemas.microsoft.com/office/drawing/2014/main" id="{24120209-E94C-4916-BD89-17FAFF8D7C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3395663"/>
            <a:ext cx="13589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Nadpis 1">
            <a:extLst>
              <a:ext uri="{FF2B5EF4-FFF2-40B4-BE49-F238E27FC236}">
                <a16:creationId xmlns:a16="http://schemas.microsoft.com/office/drawing/2014/main" id="{173FA317-6236-48E1-B722-DF34533C6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From transfer function to frequency response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E3BC0A2-F703-4250-A778-1A4CBAF7C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fld id="{260E8ECD-93D0-44BC-AD27-02FF75BFAD9A}" type="slidenum">
              <a:rPr lang="cs-CZ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56</a:t>
            </a:fld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 / 42</a:t>
            </a:r>
            <a:endParaRPr lang="cs-CZ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7897" name="Obrázek 4">
            <a:extLst>
              <a:ext uri="{FF2B5EF4-FFF2-40B4-BE49-F238E27FC236}">
                <a16:creationId xmlns:a16="http://schemas.microsoft.com/office/drawing/2014/main" id="{0376D8BE-7C32-4937-A7FE-4AD91F30B7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2781300"/>
            <a:ext cx="2586037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Obrázek 5">
            <a:extLst>
              <a:ext uri="{FF2B5EF4-FFF2-40B4-BE49-F238E27FC236}">
                <a16:creationId xmlns:a16="http://schemas.microsoft.com/office/drawing/2014/main" id="{0AEBDE84-1EB7-4814-9709-F16C1180C9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2781300"/>
            <a:ext cx="21129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Obrázek 4">
            <a:extLst>
              <a:ext uri="{FF2B5EF4-FFF2-40B4-BE49-F238E27FC236}">
                <a16:creationId xmlns:a16="http://schemas.microsoft.com/office/drawing/2014/main" id="{961F8B7E-659B-43A4-BCDC-9377850F7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242" y="3309144"/>
            <a:ext cx="55356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Nadpis 1">
            <a:extLst>
              <a:ext uri="{FF2B5EF4-FFF2-40B4-BE49-F238E27FC236}">
                <a16:creationId xmlns:a16="http://schemas.microsoft.com/office/drawing/2014/main" id="{79776958-F35F-4D33-9FEF-54E8E765C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visualize the frequency response ?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190F76-26D3-452D-9EB5-A207599D0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10371082" cy="4591217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Run only from </a:t>
            </a:r>
            <a:r>
              <a:rPr lang="el-GR" i="1" dirty="0"/>
              <a:t>ω</a:t>
            </a:r>
            <a:r>
              <a:rPr lang="en-US" i="1" dirty="0"/>
              <a:t> = 0</a:t>
            </a:r>
            <a:r>
              <a:rPr lang="en-US" dirty="0"/>
              <a:t> rad (corresponds to 0 Hz) till </a:t>
            </a:r>
            <a:r>
              <a:rPr lang="el-GR" i="1" dirty="0"/>
              <a:t>ω</a:t>
            </a:r>
            <a:r>
              <a:rPr lang="en-US" i="1" dirty="0"/>
              <a:t> = </a:t>
            </a:r>
            <a:r>
              <a:rPr lang="el-GR" i="1" dirty="0"/>
              <a:t>π</a:t>
            </a:r>
            <a:r>
              <a:rPr lang="en-US" dirty="0"/>
              <a:t> rad (corresponds to </a:t>
            </a:r>
            <a:r>
              <a:rPr lang="cs-CZ" i="1" dirty="0" err="1"/>
              <a:t>F</a:t>
            </a:r>
            <a:r>
              <a:rPr lang="cs-CZ" i="1" baseline="-25000" dirty="0" err="1"/>
              <a:t>s</a:t>
            </a:r>
            <a:r>
              <a:rPr lang="cs-CZ" i="1" dirty="0"/>
              <a:t> </a:t>
            </a:r>
            <a:r>
              <a:rPr lang="en-US" i="1" dirty="0"/>
              <a:t>/ 2</a:t>
            </a:r>
            <a:r>
              <a:rPr lang="en-US" dirty="0"/>
              <a:t> Hz). </a:t>
            </a:r>
          </a:p>
          <a:p>
            <a:pPr>
              <a:defRPr/>
            </a:pPr>
            <a:r>
              <a:rPr lang="en-US" dirty="0"/>
              <a:t>Select a reasonable number of points (256 is good)</a:t>
            </a:r>
          </a:p>
          <a:p>
            <a:pPr>
              <a:defRPr/>
            </a:pPr>
            <a:r>
              <a:rPr lang="en-US" dirty="0"/>
              <a:t>It is a complex function of frequency, so visualize </a:t>
            </a:r>
          </a:p>
          <a:p>
            <a:pPr lvl="1">
              <a:defRPr/>
            </a:pPr>
            <a:r>
              <a:rPr lang="en-US" dirty="0"/>
              <a:t>Magnitude: often in </a:t>
            </a:r>
            <a:r>
              <a:rPr lang="en-US" dirty="0" err="1"/>
              <a:t>deciBells</a:t>
            </a:r>
            <a:r>
              <a:rPr lang="en-US" dirty="0"/>
              <a:t> as                                                </a:t>
            </a:r>
          </a:p>
          <a:p>
            <a:pPr lvl="1">
              <a:defRPr/>
            </a:pPr>
            <a:r>
              <a:rPr lang="en-US" dirty="0"/>
              <a:t>Phase.  </a:t>
            </a:r>
          </a:p>
          <a:p>
            <a:pPr>
              <a:defRPr/>
            </a:pP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scipy.signal.freqz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(B,A):</a:t>
            </a:r>
            <a:r>
              <a:rPr lang="en-US" dirty="0"/>
              <a:t> </a:t>
            </a:r>
            <a:r>
              <a:rPr lang="en-US" dirty="0">
                <a:solidFill>
                  <a:srgbClr val="1436CA"/>
                </a:solidFill>
              </a:rPr>
              <a:t>B</a:t>
            </a:r>
            <a:r>
              <a:rPr lang="en-US" dirty="0"/>
              <a:t> is vector of </a:t>
            </a:r>
            <a:r>
              <a:rPr lang="en-US" dirty="0">
                <a:solidFill>
                  <a:srgbClr val="1436CA"/>
                </a:solidFill>
              </a:rPr>
              <a:t>numerator coefficients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 vector of </a:t>
            </a:r>
            <a:r>
              <a:rPr lang="en-US" dirty="0">
                <a:solidFill>
                  <a:srgbClr val="FF0000"/>
                </a:solidFill>
              </a:rPr>
              <a:t>denominator coefficients</a:t>
            </a:r>
            <a:r>
              <a:rPr lang="en-US" dirty="0"/>
              <a:t> (including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i="1" baseline="-25000" dirty="0">
                <a:solidFill>
                  <a:srgbClr val="FF0000"/>
                </a:solidFill>
              </a:rPr>
              <a:t>0</a:t>
            </a:r>
            <a:r>
              <a:rPr lang="en-US" i="1" dirty="0">
                <a:solidFill>
                  <a:srgbClr val="FF0000"/>
                </a:solidFill>
              </a:rPr>
              <a:t> = 1</a:t>
            </a:r>
            <a:r>
              <a:rPr lang="en-US" dirty="0"/>
              <a:t>). </a:t>
            </a:r>
          </a:p>
          <a:p>
            <a:pPr>
              <a:defRPr/>
            </a:pPr>
            <a:r>
              <a:rPr lang="en-US" dirty="0"/>
              <a:t>In case we need frequencies in Hz, just divide </a:t>
            </a:r>
            <a:r>
              <a:rPr lang="el-GR" i="1" dirty="0"/>
              <a:t>ω</a:t>
            </a:r>
            <a:r>
              <a:rPr lang="en-US" i="1" dirty="0"/>
              <a:t> </a:t>
            </a:r>
            <a:r>
              <a:rPr lang="en-US" dirty="0"/>
              <a:t>by </a:t>
            </a:r>
            <a:r>
              <a:rPr lang="en-US" i="1" dirty="0"/>
              <a:t>2</a:t>
            </a:r>
            <a:r>
              <a:rPr lang="el-GR" i="1" dirty="0"/>
              <a:t>π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dirty="0" err="1"/>
              <a:t>denormalize</a:t>
            </a:r>
            <a:r>
              <a:rPr lang="en-US" dirty="0"/>
              <a:t> by multiplying by </a:t>
            </a:r>
            <a:r>
              <a:rPr lang="cs-CZ" i="1" dirty="0" err="1"/>
              <a:t>F</a:t>
            </a:r>
            <a:r>
              <a:rPr lang="cs-CZ" i="1" baseline="-25000" dirty="0" err="1"/>
              <a:t>s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#a filter and some music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#freqz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 magnitude - frequency axis in Hz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1DFD071-063A-4CDD-BE67-17C53B406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fld id="{E4738721-592F-49A5-ACA2-183121D1ED30}" type="slidenum">
              <a:rPr lang="cs-CZ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57</a:t>
            </a:fld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 / 42</a:t>
            </a:r>
            <a:endParaRPr lang="cs-CZ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>
            <a:extLst>
              <a:ext uri="{FF2B5EF4-FFF2-40B4-BE49-F238E27FC236}">
                <a16:creationId xmlns:a16="http://schemas.microsoft.com/office/drawing/2014/main" id="{AFD492F2-06AE-477A-9B0D-C5186EAA7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Agenda</a:t>
            </a:r>
          </a:p>
        </p:txBody>
      </p:sp>
      <p:sp>
        <p:nvSpPr>
          <p:cNvPr id="56323" name="Zástupný symbol pro obsah 2">
            <a:extLst>
              <a:ext uri="{FF2B5EF4-FFF2-40B4-BE49-F238E27FC236}">
                <a16:creationId xmlns:a16="http://schemas.microsoft.com/office/drawing/2014/main" id="{700EC85E-F834-4D24-BC39-77C9A970C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/>
              <a:t>Basics</a:t>
            </a:r>
          </a:p>
          <a:p>
            <a:pPr eaLnBrk="1" hangingPunct="1"/>
            <a:r>
              <a:rPr lang="en-US" altLang="en-US" dirty="0"/>
              <a:t>Spectral analysis </a:t>
            </a:r>
          </a:p>
          <a:p>
            <a:pPr lvl="1"/>
            <a:r>
              <a:rPr lang="en-US" altLang="en-US" dirty="0"/>
              <a:t>Discrete Fourier Transform (DFT) </a:t>
            </a:r>
          </a:p>
          <a:p>
            <a:pPr lvl="1"/>
            <a:r>
              <a:rPr lang="en-US" altLang="en-US" dirty="0"/>
              <a:t>Spectrogram</a:t>
            </a:r>
          </a:p>
          <a:p>
            <a:pPr eaLnBrk="1" hangingPunct="1"/>
            <a:r>
              <a:rPr lang="en-US" altLang="en-US" dirty="0"/>
              <a:t>Filters</a:t>
            </a:r>
          </a:p>
          <a:p>
            <a:pPr lvl="1"/>
            <a:r>
              <a:rPr lang="en-US" altLang="en-US" dirty="0"/>
              <a:t>Filters with feedback - IIR </a:t>
            </a:r>
          </a:p>
          <a:p>
            <a:pPr lvl="1"/>
            <a:r>
              <a:rPr lang="en-US" altLang="en-US" dirty="0"/>
              <a:t>Analyzing a filter</a:t>
            </a:r>
          </a:p>
          <a:p>
            <a:pPr lvl="1"/>
            <a:r>
              <a:rPr lang="en-US" altLang="en-US" dirty="0"/>
              <a:t>Frequency response    </a:t>
            </a:r>
          </a:p>
          <a:p>
            <a:pPr lvl="1"/>
            <a:r>
              <a:rPr lang="en-US" altLang="en-US" b="1" dirty="0"/>
              <a:t>Factorizing the transfer function </a:t>
            </a:r>
          </a:p>
          <a:p>
            <a:pPr lvl="1"/>
            <a:r>
              <a:rPr lang="en-US" altLang="en-US" dirty="0"/>
              <a:t>Stability</a:t>
            </a:r>
          </a:p>
          <a:p>
            <a:pPr eaLnBrk="1" hangingPunct="1"/>
            <a:r>
              <a:rPr lang="en-US" altLang="en-US" dirty="0"/>
              <a:t>Signal processing and AI   </a:t>
            </a:r>
            <a:endParaRPr lang="cs-CZ" alt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6870835-0593-43D7-AAC0-D4F4BBBCB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BE5081-5CAA-4A18-A771-A43727C8017E}" type="slidenum">
              <a:rPr kumimoji="0" lang="cs-CZ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/ 57</a:t>
            </a:r>
            <a:endParaRPr kumimoji="0" lang="cs-CZ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2520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>
            <a:extLst>
              <a:ext uri="{FF2B5EF4-FFF2-40B4-BE49-F238E27FC236}">
                <a16:creationId xmlns:a16="http://schemas.microsoft.com/office/drawing/2014/main" id="{E0F03C74-F956-48D9-BB92-9AF3B375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Factorizing </a:t>
            </a:r>
            <a:r>
              <a:rPr lang="en-US" altLang="en-US" i="1">
                <a:solidFill>
                  <a:srgbClr val="1436CA"/>
                </a:solidFill>
              </a:rPr>
              <a:t>B(z)</a:t>
            </a:r>
            <a:r>
              <a:rPr lang="en-US" altLang="en-US"/>
              <a:t> and </a:t>
            </a:r>
            <a:r>
              <a:rPr lang="en-US" altLang="en-US" i="1">
                <a:solidFill>
                  <a:srgbClr val="FF0000"/>
                </a:solidFill>
              </a:rPr>
              <a:t>A(z)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E1292D-E3C8-45B8-AC27-C91222E82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Let’s massage the fraction to have polynomials with positive powers of </a:t>
            </a:r>
            <a:r>
              <a:rPr lang="en-US" i="1" dirty="0"/>
              <a:t>z: </a:t>
            </a:r>
          </a:p>
          <a:p>
            <a:pPr>
              <a:defRPr/>
            </a:pPr>
            <a:endParaRPr lang="en-US" i="1" dirty="0"/>
          </a:p>
          <a:p>
            <a:pPr>
              <a:defRPr/>
            </a:pPr>
            <a:endParaRPr lang="en-US" i="1" dirty="0"/>
          </a:p>
          <a:p>
            <a:pPr>
              <a:defRPr/>
            </a:pPr>
            <a:r>
              <a:rPr lang="en-US" dirty="0"/>
              <a:t>We can now </a:t>
            </a:r>
            <a:r>
              <a:rPr lang="en-US" b="1" dirty="0"/>
              <a:t>factorize</a:t>
            </a:r>
            <a:r>
              <a:rPr lang="en-US" dirty="0"/>
              <a:t> </a:t>
            </a:r>
            <a:r>
              <a:rPr lang="cs-CZ" dirty="0" err="1"/>
              <a:t>the</a:t>
            </a:r>
            <a:r>
              <a:rPr lang="cs-CZ" dirty="0"/>
              <a:t> blue and </a:t>
            </a:r>
            <a:r>
              <a:rPr lang="cs-CZ" dirty="0" err="1"/>
              <a:t>red</a:t>
            </a:r>
            <a:r>
              <a:rPr lang="cs-CZ" dirty="0"/>
              <a:t> </a:t>
            </a:r>
            <a:r>
              <a:rPr lang="cs-CZ" dirty="0" err="1"/>
              <a:t>polynomials</a:t>
            </a:r>
            <a:r>
              <a:rPr lang="cs-CZ" dirty="0"/>
              <a:t>. </a:t>
            </a:r>
          </a:p>
          <a:p>
            <a:pPr>
              <a:defRPr/>
            </a:pPr>
            <a:r>
              <a:rPr lang="cs-CZ" dirty="0"/>
              <a:t>In case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b="1" dirty="0" err="1"/>
              <a:t>roots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polynomial</a:t>
            </a:r>
            <a:r>
              <a:rPr lang="cs-CZ" dirty="0"/>
              <a:t>, </a:t>
            </a:r>
          </a:p>
          <a:p>
            <a:pPr>
              <a:defRPr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dirty="0"/>
              <a:t> 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write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in a </a:t>
            </a:r>
            <a:r>
              <a:rPr lang="cs-CZ" b="1" dirty="0" err="1"/>
              <a:t>factorized</a:t>
            </a:r>
            <a:r>
              <a:rPr lang="cs-CZ" b="1" dirty="0"/>
              <a:t> </a:t>
            </a:r>
            <a:r>
              <a:rPr lang="cs-CZ" b="1" dirty="0" err="1"/>
              <a:t>form</a:t>
            </a:r>
            <a:r>
              <a:rPr lang="cs-CZ" dirty="0"/>
              <a:t>: </a:t>
            </a:r>
            <a:endParaRPr lang="en-US" dirty="0"/>
          </a:p>
          <a:p>
            <a:pPr>
              <a:defRPr/>
            </a:pPr>
            <a:endParaRPr lang="en-US" i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E5BDEA-3604-47B8-909A-5753AB8A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F92F90-D207-4302-A0D8-DA32890BB3CB}" type="slidenum">
              <a:rPr kumimoji="0" lang="cs-CZ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/ 42</a:t>
            </a:r>
            <a:endParaRPr kumimoji="0" lang="cs-CZ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0965" name="Obrázek 4">
            <a:extLst>
              <a:ext uri="{FF2B5EF4-FFF2-40B4-BE49-F238E27FC236}">
                <a16:creationId xmlns:a16="http://schemas.microsoft.com/office/drawing/2014/main" id="{48FB7149-C3E2-4717-AEF2-1FBD56BF1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636838"/>
            <a:ext cx="84693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Obrázek 5">
            <a:extLst>
              <a:ext uri="{FF2B5EF4-FFF2-40B4-BE49-F238E27FC236}">
                <a16:creationId xmlns:a16="http://schemas.microsoft.com/office/drawing/2014/main" id="{D192930E-6577-4995-9C06-57F1092EB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4797425"/>
            <a:ext cx="39608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Obrázek 6">
            <a:extLst>
              <a:ext uri="{FF2B5EF4-FFF2-40B4-BE49-F238E27FC236}">
                <a16:creationId xmlns:a16="http://schemas.microsoft.com/office/drawing/2014/main" id="{9D824B19-CF09-4F23-85E6-D70AE3477A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5824538"/>
            <a:ext cx="39274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 function – continuous time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cosine</a:t>
            </a:r>
          </a:p>
          <a:p>
            <a:endParaRPr lang="en-US" dirty="0"/>
          </a:p>
          <a:p>
            <a:r>
              <a:rPr lang="en-US" dirty="0"/>
              <a:t>has</a:t>
            </a:r>
          </a:p>
          <a:p>
            <a:pPr lvl="1"/>
            <a:r>
              <a:rPr lang="en-US" dirty="0"/>
              <a:t>Period 2</a:t>
            </a:r>
            <a:r>
              <a:rPr lang="el-GR" dirty="0"/>
              <a:t>π</a:t>
            </a:r>
            <a:r>
              <a:rPr lang="en-US" dirty="0"/>
              <a:t> rad – we are measuring angles in radians. </a:t>
            </a:r>
          </a:p>
          <a:p>
            <a:pPr lvl="1"/>
            <a:r>
              <a:rPr lang="en-US" dirty="0"/>
              <a:t>Magnitude 1</a:t>
            </a:r>
          </a:p>
          <a:p>
            <a:pPr lvl="1"/>
            <a:r>
              <a:rPr lang="en-US" dirty="0"/>
              <a:t>Phase shift </a:t>
            </a:r>
            <a:r>
              <a:rPr lang="cs-CZ" dirty="0"/>
              <a:t>0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cosine_basic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100" y="2284368"/>
            <a:ext cx="2517586" cy="541903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6</a:t>
            </a:fld>
            <a:r>
              <a:rPr lang="en-US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47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>
            <a:extLst>
              <a:ext uri="{FF2B5EF4-FFF2-40B4-BE49-F238E27FC236}">
                <a16:creationId xmlns:a16="http://schemas.microsoft.com/office/drawing/2014/main" id="{6139D3FB-14D5-4BD4-B5BB-ACBF351CF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Factorizing the transfer function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95807E-DE70-4CE5-B397-A8D4F7F68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Or, in fancy mathematical writing with </a:t>
            </a:r>
            <a:r>
              <a:rPr lang="el-GR" dirty="0"/>
              <a:t>Π</a:t>
            </a:r>
            <a:r>
              <a:rPr lang="en-US" dirty="0"/>
              <a:t> denoting product: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Let’s take an example of our filter 			</a:t>
            </a:r>
            <a:r>
              <a:rPr lang="en-US" dirty="0">
                <a:solidFill>
                  <a:srgbClr val="FF0000"/>
                </a:solidFill>
              </a:rPr>
              <a:t>#roots_our_filter</a:t>
            </a:r>
          </a:p>
          <a:p>
            <a:pPr>
              <a:defRPr/>
            </a:pPr>
            <a:r>
              <a:rPr lang="en-US" dirty="0">
                <a:solidFill>
                  <a:srgbClr val="1436CA"/>
                </a:solidFill>
              </a:rPr>
              <a:t>b</a:t>
            </a:r>
            <a:r>
              <a:rPr lang="en-US" baseline="-25000" dirty="0">
                <a:solidFill>
                  <a:srgbClr val="1436CA"/>
                </a:solidFill>
              </a:rPr>
              <a:t>0</a:t>
            </a:r>
            <a:r>
              <a:rPr lang="en-US" dirty="0">
                <a:solidFill>
                  <a:srgbClr val="1436CA"/>
                </a:solidFill>
              </a:rPr>
              <a:t> = 1, b</a:t>
            </a:r>
            <a:r>
              <a:rPr lang="en-US" baseline="-25000" dirty="0">
                <a:solidFill>
                  <a:srgbClr val="1436CA"/>
                </a:solidFill>
              </a:rPr>
              <a:t>1</a:t>
            </a:r>
            <a:r>
              <a:rPr lang="en-US" dirty="0">
                <a:solidFill>
                  <a:srgbClr val="1436CA"/>
                </a:solidFill>
              </a:rPr>
              <a:t> = -1, b</a:t>
            </a:r>
            <a:r>
              <a:rPr lang="en-US" baseline="-25000" dirty="0">
                <a:solidFill>
                  <a:srgbClr val="1436CA"/>
                </a:solidFill>
              </a:rPr>
              <a:t>2</a:t>
            </a:r>
            <a:r>
              <a:rPr lang="en-US" dirty="0">
                <a:solidFill>
                  <a:srgbClr val="1436CA"/>
                </a:solidFill>
              </a:rPr>
              <a:t> = 1, b</a:t>
            </a:r>
            <a:r>
              <a:rPr lang="en-US" baseline="-25000" dirty="0">
                <a:solidFill>
                  <a:srgbClr val="1436CA"/>
                </a:solidFill>
              </a:rPr>
              <a:t>3</a:t>
            </a:r>
            <a:r>
              <a:rPr lang="en-US" dirty="0">
                <a:solidFill>
                  <a:srgbClr val="1436CA"/>
                </a:solidFill>
              </a:rPr>
              <a:t> = -1    </a:t>
            </a:r>
            <a:r>
              <a:rPr lang="en-US" dirty="0">
                <a:solidFill>
                  <a:srgbClr val="1436CA"/>
                </a:solidFill>
                <a:sym typeface="Wingdings" panose="05000000000000000000" pitchFamily="2" charset="2"/>
              </a:rPr>
              <a:t>  roots </a:t>
            </a:r>
            <a:r>
              <a:rPr lang="en-US" dirty="0">
                <a:solidFill>
                  <a:srgbClr val="1436CA"/>
                </a:solidFill>
              </a:rPr>
              <a:t>n</a:t>
            </a:r>
            <a:r>
              <a:rPr lang="en-US" baseline="-25000" dirty="0">
                <a:solidFill>
                  <a:srgbClr val="1436CA"/>
                </a:solidFill>
              </a:rPr>
              <a:t>1</a:t>
            </a:r>
            <a:r>
              <a:rPr lang="en-US" dirty="0">
                <a:solidFill>
                  <a:srgbClr val="1436CA"/>
                </a:solidFill>
              </a:rPr>
              <a:t> = j, n</a:t>
            </a:r>
            <a:r>
              <a:rPr lang="en-US" baseline="-25000" dirty="0">
                <a:solidFill>
                  <a:srgbClr val="1436CA"/>
                </a:solidFill>
              </a:rPr>
              <a:t>2</a:t>
            </a:r>
            <a:r>
              <a:rPr lang="en-US" dirty="0">
                <a:solidFill>
                  <a:srgbClr val="1436CA"/>
                </a:solidFill>
              </a:rPr>
              <a:t> = -j, n</a:t>
            </a:r>
            <a:r>
              <a:rPr lang="en-US" baseline="-25000" dirty="0">
                <a:solidFill>
                  <a:srgbClr val="1436CA"/>
                </a:solidFill>
              </a:rPr>
              <a:t>3</a:t>
            </a:r>
            <a:r>
              <a:rPr lang="en-US" dirty="0">
                <a:solidFill>
                  <a:srgbClr val="1436CA"/>
                </a:solidFill>
              </a:rPr>
              <a:t> = 1</a:t>
            </a:r>
          </a:p>
          <a:p>
            <a:pPr>
              <a:defRPr/>
            </a:pPr>
            <a:r>
              <a:rPr lang="cs-CZ" b="1" dirty="0">
                <a:solidFill>
                  <a:srgbClr val="FF0000"/>
                </a:solidFill>
              </a:rPr>
              <a:t>a</a:t>
            </a:r>
            <a:r>
              <a:rPr lang="en-US" b="1" baseline="-25000" dirty="0">
                <a:solidFill>
                  <a:srgbClr val="FF0000"/>
                </a:solidFill>
              </a:rPr>
              <a:t>0</a:t>
            </a:r>
            <a:r>
              <a:rPr lang="en-US" b="1" dirty="0">
                <a:solidFill>
                  <a:srgbClr val="FF0000"/>
                </a:solidFill>
              </a:rPr>
              <a:t> = 1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cs-CZ" dirty="0">
                <a:solidFill>
                  <a:srgbClr val="FF0000"/>
                </a:solidFill>
              </a:rPr>
              <a:t>a</a:t>
            </a:r>
            <a:r>
              <a:rPr lang="cs-CZ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= -1.272</a:t>
            </a:r>
            <a:r>
              <a:rPr lang="cs-CZ" dirty="0">
                <a:solidFill>
                  <a:srgbClr val="FF0000"/>
                </a:solidFill>
              </a:rPr>
              <a:t>3, a</a:t>
            </a:r>
            <a:r>
              <a:rPr lang="cs-CZ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=  0.81  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roots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cs-CZ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= 0.9</a:t>
            </a:r>
            <a:r>
              <a:rPr lang="en-US" i="1" dirty="0">
                <a:solidFill>
                  <a:srgbClr val="FF0000"/>
                </a:solidFill>
              </a:rPr>
              <a:t>e</a:t>
            </a:r>
            <a:r>
              <a:rPr lang="en-US" i="1" baseline="30000" dirty="0">
                <a:solidFill>
                  <a:srgbClr val="FF0000"/>
                </a:solidFill>
              </a:rPr>
              <a:t>j</a:t>
            </a:r>
            <a:r>
              <a:rPr lang="el-GR" i="1" baseline="30000" dirty="0">
                <a:solidFill>
                  <a:srgbClr val="FF0000"/>
                </a:solidFill>
              </a:rPr>
              <a:t>π</a:t>
            </a:r>
            <a:r>
              <a:rPr lang="en-US" i="1" baseline="30000" dirty="0">
                <a:solidFill>
                  <a:srgbClr val="FF0000"/>
                </a:solidFill>
              </a:rPr>
              <a:t>/4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cs-CZ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= 0.9</a:t>
            </a:r>
            <a:r>
              <a:rPr lang="en-US" i="1" dirty="0">
                <a:solidFill>
                  <a:srgbClr val="FF0000"/>
                </a:solidFill>
              </a:rPr>
              <a:t>e</a:t>
            </a:r>
            <a:r>
              <a:rPr lang="en-US" i="1" baseline="30000" dirty="0">
                <a:solidFill>
                  <a:srgbClr val="FF0000"/>
                </a:solidFill>
              </a:rPr>
              <a:t>-j</a:t>
            </a:r>
            <a:r>
              <a:rPr lang="el-GR" i="1" baseline="30000" dirty="0">
                <a:solidFill>
                  <a:srgbClr val="FF0000"/>
                </a:solidFill>
              </a:rPr>
              <a:t>π</a:t>
            </a:r>
            <a:r>
              <a:rPr lang="en-US" i="1" baseline="30000" dirty="0">
                <a:solidFill>
                  <a:srgbClr val="FF0000"/>
                </a:solidFill>
              </a:rPr>
              <a:t>/4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CCA120-48EE-4FDC-82CA-0201F778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6B8952-4068-4F6E-B525-3BB878F21110}" type="slidenum">
              <a:rPr kumimoji="0" lang="cs-CZ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/ 42</a:t>
            </a:r>
            <a:endParaRPr kumimoji="0" lang="cs-CZ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3013" name="Obrázek 4">
            <a:extLst>
              <a:ext uri="{FF2B5EF4-FFF2-40B4-BE49-F238E27FC236}">
                <a16:creationId xmlns:a16="http://schemas.microsoft.com/office/drawing/2014/main" id="{409CCCDC-8772-478C-B32C-4E4D3109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1411288"/>
            <a:ext cx="7302500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Obrázek 5">
            <a:extLst>
              <a:ext uri="{FF2B5EF4-FFF2-40B4-BE49-F238E27FC236}">
                <a16:creationId xmlns:a16="http://schemas.microsoft.com/office/drawing/2014/main" id="{756B2A8F-E544-4FDF-B9FC-F74722111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3429000"/>
            <a:ext cx="26368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Obrázek 4">
            <a:extLst>
              <a:ext uri="{FF2B5EF4-FFF2-40B4-BE49-F238E27FC236}">
                <a16:creationId xmlns:a16="http://schemas.microsoft.com/office/drawing/2014/main" id="{344EF4A4-563C-43E6-88D4-FA4AFC7AB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1960563"/>
            <a:ext cx="4387850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Nadpis 1">
            <a:extLst>
              <a:ext uri="{FF2B5EF4-FFF2-40B4-BE49-F238E27FC236}">
                <a16:creationId xmlns:a16="http://schemas.microsoft.com/office/drawing/2014/main" id="{DF504180-4203-47C3-A418-4A55552D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Understanding numerator and denominator roots</a:t>
            </a:r>
          </a:p>
        </p:txBody>
      </p:sp>
      <p:sp>
        <p:nvSpPr>
          <p:cNvPr id="44036" name="Zástupný symbol pro obsah 2">
            <a:extLst>
              <a:ext uri="{FF2B5EF4-FFF2-40B4-BE49-F238E27FC236}">
                <a16:creationId xmlns:a16="http://schemas.microsoft.com/office/drawing/2014/main" id="{A9F47B90-2A22-49A4-A2D8-F42638B85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86588" cy="4351338"/>
          </a:xfrm>
        </p:spPr>
        <p:txBody>
          <a:bodyPr/>
          <a:lstStyle/>
          <a:p>
            <a:r>
              <a:rPr lang="en-US" altLang="en-US" dirty="0"/>
              <a:t>Let’s look at the behavior of complex function </a:t>
            </a:r>
            <a:r>
              <a:rPr lang="en-US" altLang="en-US" i="1" dirty="0"/>
              <a:t>H(z)</a:t>
            </a:r>
            <a:r>
              <a:rPr lang="en-US" altLang="en-US" dirty="0"/>
              <a:t> at the roots. </a:t>
            </a:r>
          </a:p>
          <a:p>
            <a:r>
              <a:rPr lang="en-US" altLang="en-US" dirty="0"/>
              <a:t>In case z falls into a root of the numerator, </a:t>
            </a:r>
            <a:br>
              <a:rPr lang="en-US" altLang="en-US" dirty="0"/>
            </a:br>
            <a:r>
              <a:rPr lang="en-US" altLang="en-US" i="1" dirty="0"/>
              <a:t>z </a:t>
            </a:r>
            <a:r>
              <a:rPr lang="en-US" altLang="en-US" dirty="0"/>
              <a:t>= </a:t>
            </a:r>
            <a:r>
              <a:rPr lang="en-US" altLang="en-US" dirty="0">
                <a:solidFill>
                  <a:srgbClr val="1436CA"/>
                </a:solidFill>
              </a:rPr>
              <a:t>n</a:t>
            </a:r>
            <a:r>
              <a:rPr lang="en-US" altLang="en-US" baseline="-25000" dirty="0">
                <a:solidFill>
                  <a:srgbClr val="1436CA"/>
                </a:solidFill>
              </a:rPr>
              <a:t>1, </a:t>
            </a:r>
            <a:r>
              <a:rPr lang="en-US" altLang="en-US" i="1" dirty="0"/>
              <a:t>z = </a:t>
            </a:r>
            <a:r>
              <a:rPr lang="en-US" altLang="en-US" i="1" dirty="0">
                <a:solidFill>
                  <a:srgbClr val="1436CA"/>
                </a:solidFill>
              </a:rPr>
              <a:t>n</a:t>
            </a:r>
            <a:r>
              <a:rPr lang="en-US" altLang="en-US" i="1" baseline="-25000" dirty="0">
                <a:solidFill>
                  <a:srgbClr val="1436CA"/>
                </a:solidFill>
              </a:rPr>
              <a:t>2</a:t>
            </a:r>
            <a:r>
              <a:rPr lang="en-US" altLang="en-US" baseline="-25000" dirty="0">
                <a:solidFill>
                  <a:srgbClr val="1436CA"/>
                </a:solidFill>
              </a:rPr>
              <a:t>, </a:t>
            </a:r>
            <a:r>
              <a:rPr lang="en-US" altLang="en-US" dirty="0"/>
              <a:t>etc., the whole function </a:t>
            </a:r>
            <a:r>
              <a:rPr lang="en-US" altLang="en-US" i="1" dirty="0"/>
              <a:t>H(z) </a:t>
            </a:r>
            <a:r>
              <a:rPr lang="en-US" altLang="en-US" dirty="0"/>
              <a:t>will be </a:t>
            </a:r>
            <a:r>
              <a:rPr lang="en-US" altLang="en-US" b="1" dirty="0"/>
              <a:t>zero</a:t>
            </a:r>
            <a:r>
              <a:rPr lang="en-US" altLang="en-US" dirty="0"/>
              <a:t>. The roots are therefore called </a:t>
            </a:r>
            <a:r>
              <a:rPr lang="en-US" altLang="en-US" b="1" dirty="0"/>
              <a:t>zero points </a:t>
            </a:r>
            <a:r>
              <a:rPr lang="en-US" altLang="en-US" dirty="0"/>
              <a:t>or </a:t>
            </a:r>
            <a:r>
              <a:rPr lang="cs-CZ" altLang="en-US" dirty="0" err="1"/>
              <a:t>simply</a:t>
            </a:r>
            <a:r>
              <a:rPr lang="cs-CZ" altLang="en-US" dirty="0"/>
              <a:t> </a:t>
            </a:r>
            <a:r>
              <a:rPr lang="en-US" altLang="en-US" b="1" dirty="0"/>
              <a:t>zeros </a:t>
            </a:r>
            <a:r>
              <a:rPr lang="cs-CZ" altLang="en-US" dirty="0"/>
              <a:t>and </a:t>
            </a:r>
            <a:r>
              <a:rPr lang="cs-CZ" altLang="en-US" dirty="0" err="1"/>
              <a:t>marked</a:t>
            </a:r>
            <a:r>
              <a:rPr lang="cs-CZ" altLang="en-US" dirty="0"/>
              <a:t> </a:t>
            </a:r>
            <a:r>
              <a:rPr lang="cs-CZ" altLang="en-US" b="1" dirty="0">
                <a:solidFill>
                  <a:srgbClr val="1436CA"/>
                </a:solidFill>
              </a:rPr>
              <a:t>O</a:t>
            </a:r>
            <a:r>
              <a:rPr lang="cs-CZ" altLang="en-US" dirty="0"/>
              <a:t>. </a:t>
            </a:r>
          </a:p>
          <a:p>
            <a:r>
              <a:rPr lang="en-US" altLang="en-US" dirty="0"/>
              <a:t>In case z falls into a root of the </a:t>
            </a:r>
            <a:r>
              <a:rPr lang="cs-CZ" altLang="en-US" dirty="0" err="1"/>
              <a:t>denominator</a:t>
            </a:r>
            <a:br>
              <a:rPr lang="cs-CZ" altLang="en-US" dirty="0"/>
            </a:br>
            <a:r>
              <a:rPr lang="en-US" altLang="en-US" dirty="0"/>
              <a:t>z = </a:t>
            </a:r>
            <a:r>
              <a:rPr lang="cs-CZ" altLang="en-US" i="1" dirty="0">
                <a:solidFill>
                  <a:srgbClr val="FF0000"/>
                </a:solidFill>
              </a:rPr>
              <a:t>p</a:t>
            </a:r>
            <a:r>
              <a:rPr lang="en-US" altLang="en-US" baseline="-25000" dirty="0">
                <a:solidFill>
                  <a:srgbClr val="FF0000"/>
                </a:solidFill>
              </a:rPr>
              <a:t>1,</a:t>
            </a:r>
            <a:r>
              <a:rPr lang="en-US" altLang="en-US" baseline="-25000" dirty="0">
                <a:solidFill>
                  <a:srgbClr val="1436CA"/>
                </a:solidFill>
              </a:rPr>
              <a:t> </a:t>
            </a:r>
            <a:r>
              <a:rPr lang="en-US" altLang="en-US" i="1" dirty="0"/>
              <a:t>z = </a:t>
            </a:r>
            <a:r>
              <a:rPr lang="cs-CZ" altLang="en-US" i="1" dirty="0">
                <a:solidFill>
                  <a:srgbClr val="FF0000"/>
                </a:solidFill>
              </a:rPr>
              <a:t>p</a:t>
            </a:r>
            <a:r>
              <a:rPr lang="en-US" altLang="en-US" i="1" baseline="-25000" dirty="0">
                <a:solidFill>
                  <a:srgbClr val="FF0000"/>
                </a:solidFill>
              </a:rPr>
              <a:t>2</a:t>
            </a:r>
            <a:r>
              <a:rPr lang="en-US" altLang="en-US" baseline="-25000" dirty="0">
                <a:solidFill>
                  <a:srgbClr val="FF0000"/>
                </a:solidFill>
              </a:rPr>
              <a:t>,</a:t>
            </a:r>
            <a:r>
              <a:rPr lang="en-US" altLang="en-US" baseline="-25000" dirty="0">
                <a:solidFill>
                  <a:srgbClr val="1436CA"/>
                </a:solidFill>
              </a:rPr>
              <a:t> </a:t>
            </a:r>
            <a:r>
              <a:rPr lang="en-US" altLang="en-US" dirty="0"/>
              <a:t>etc., the whole function </a:t>
            </a:r>
            <a:r>
              <a:rPr lang="en-US" altLang="en-US" i="1" dirty="0"/>
              <a:t>H(z) </a:t>
            </a:r>
            <a:br>
              <a:rPr lang="cs-CZ" altLang="en-US" i="1" dirty="0"/>
            </a:br>
            <a:r>
              <a:rPr lang="en-US" altLang="en-US" dirty="0"/>
              <a:t>will be </a:t>
            </a:r>
            <a:r>
              <a:rPr lang="cs-CZ" altLang="en-US" b="1" dirty="0"/>
              <a:t>infinity</a:t>
            </a:r>
            <a:r>
              <a:rPr lang="en-US" altLang="en-US" dirty="0"/>
              <a:t>. The roots are therefore called </a:t>
            </a:r>
            <a:r>
              <a:rPr lang="cs-CZ" altLang="en-US" b="1" dirty="0" err="1"/>
              <a:t>poles</a:t>
            </a:r>
            <a:r>
              <a:rPr lang="en-US" altLang="en-US" dirty="0"/>
              <a:t> </a:t>
            </a:r>
            <a:r>
              <a:rPr lang="cs-CZ" altLang="en-US" dirty="0"/>
              <a:t>and </a:t>
            </a:r>
            <a:r>
              <a:rPr lang="cs-CZ" altLang="en-US" dirty="0" err="1"/>
              <a:t>marked</a:t>
            </a:r>
            <a:r>
              <a:rPr lang="cs-CZ" altLang="en-US" dirty="0"/>
              <a:t> </a:t>
            </a:r>
            <a:r>
              <a:rPr lang="cs-CZ" altLang="en-US" b="1" dirty="0">
                <a:solidFill>
                  <a:srgbClr val="FF0000"/>
                </a:solidFill>
              </a:rPr>
              <a:t>X</a:t>
            </a:r>
            <a:r>
              <a:rPr lang="cs-CZ" altLang="en-US" dirty="0"/>
              <a:t>. </a:t>
            </a:r>
          </a:p>
          <a:p>
            <a:endParaRPr lang="cs-CZ" altLang="en-US" dirty="0"/>
          </a:p>
          <a:p>
            <a:endParaRPr lang="en-US" alt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47BD51-991A-4CCC-978C-1B3DA361A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24D997-9E31-4970-9CCC-A8D7F5486EEB}" type="slidenum">
              <a:rPr kumimoji="0" lang="cs-CZ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/ 42</a:t>
            </a:r>
            <a:endParaRPr kumimoji="0" lang="cs-CZ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4038" name="Obrázek 5">
            <a:extLst>
              <a:ext uri="{FF2B5EF4-FFF2-40B4-BE49-F238E27FC236}">
                <a16:creationId xmlns:a16="http://schemas.microsoft.com/office/drawing/2014/main" id="{FF792C2C-2D29-489A-A92E-6C3CE6E30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123950"/>
            <a:ext cx="44910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>
            <a:extLst>
              <a:ext uri="{FF2B5EF4-FFF2-40B4-BE49-F238E27FC236}">
                <a16:creationId xmlns:a16="http://schemas.microsoft.com/office/drawing/2014/main" id="{D6222072-7993-4C6F-BBD0-CA8B6C912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From zeros and poles to frequency response </a:t>
            </a:r>
            <a:endParaRPr lang="en-US" alt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9AEACE-E4FD-42EF-BBD1-7568FCDF4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factorization</a:t>
            </a:r>
            <a:r>
              <a:rPr lang="cs-CZ" dirty="0"/>
              <a:t>, </a:t>
            </a:r>
            <a:r>
              <a:rPr lang="cs-CZ" dirty="0" err="1"/>
              <a:t>frequency</a:t>
            </a:r>
            <a:r>
              <a:rPr lang="cs-CZ" dirty="0"/>
              <a:t> response </a:t>
            </a:r>
            <a:br>
              <a:rPr lang="cs-CZ" dirty="0"/>
            </a:b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written</a:t>
            </a:r>
            <a:r>
              <a:rPr lang="cs-CZ" dirty="0"/>
              <a:t> as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imagine</a:t>
            </a:r>
            <a:r>
              <a:rPr lang="cs-CZ" dirty="0"/>
              <a:t> </a:t>
            </a:r>
          </a:p>
          <a:p>
            <a:pPr lvl="1">
              <a:defRPr/>
            </a:pPr>
            <a:r>
              <a:rPr lang="en-US" i="1" dirty="0" err="1"/>
              <a:t>e</a:t>
            </a:r>
            <a:r>
              <a:rPr lang="en-US" i="1" baseline="30000" dirty="0" err="1"/>
              <a:t>j</a:t>
            </a:r>
            <a:r>
              <a:rPr lang="el-GR" i="1" baseline="30000" dirty="0"/>
              <a:t>ω</a:t>
            </a:r>
            <a:r>
              <a:rPr lang="cs-CZ" dirty="0"/>
              <a:t> as a point on </a:t>
            </a:r>
            <a:r>
              <a:rPr lang="cs-CZ" dirty="0" err="1"/>
              <a:t>the</a:t>
            </a:r>
            <a:r>
              <a:rPr lang="cs-CZ" dirty="0"/>
              <a:t> unit </a:t>
            </a:r>
            <a:r>
              <a:rPr lang="cs-CZ" dirty="0" err="1"/>
              <a:t>circle</a:t>
            </a:r>
            <a:r>
              <a:rPr lang="cs-CZ" dirty="0"/>
              <a:t>.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position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 err="1"/>
              <a:t>corresponds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frequency</a:t>
            </a:r>
            <a:r>
              <a:rPr lang="cs-CZ" dirty="0"/>
              <a:t>.  </a:t>
            </a:r>
          </a:p>
          <a:p>
            <a:pPr lvl="1">
              <a:defRPr/>
            </a:pP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>
                <a:solidFill>
                  <a:srgbClr val="1436CA"/>
                </a:solidFill>
              </a:rPr>
              <a:t>blue </a:t>
            </a:r>
            <a:r>
              <a:rPr lang="cs-CZ" dirty="0" err="1">
                <a:solidFill>
                  <a:srgbClr val="1436CA"/>
                </a:solidFill>
              </a:rPr>
              <a:t>bracket</a:t>
            </a:r>
            <a:r>
              <a:rPr lang="cs-CZ" dirty="0">
                <a:solidFill>
                  <a:srgbClr val="1436CA"/>
                </a:solidFill>
              </a:rPr>
              <a:t> </a:t>
            </a:r>
            <a:r>
              <a:rPr lang="cs-CZ" dirty="0"/>
              <a:t>as a </a:t>
            </a:r>
            <a:r>
              <a:rPr lang="cs-CZ" dirty="0" err="1"/>
              <a:t>vector</a:t>
            </a:r>
            <a:r>
              <a:rPr lang="cs-CZ" dirty="0"/>
              <a:t> </a:t>
            </a:r>
            <a:r>
              <a:rPr lang="cs-CZ" dirty="0" err="1"/>
              <a:t>starting</a:t>
            </a:r>
            <a:r>
              <a:rPr lang="cs-CZ" dirty="0"/>
              <a:t> in a </a:t>
            </a:r>
            <a:r>
              <a:rPr lang="cs-CZ" dirty="0" err="1"/>
              <a:t>zero</a:t>
            </a:r>
            <a:r>
              <a:rPr lang="cs-CZ" dirty="0"/>
              <a:t> </a:t>
            </a:r>
            <a:br>
              <a:rPr lang="en-US" dirty="0"/>
            </a:br>
            <a:r>
              <a:rPr lang="en-US" dirty="0"/>
              <a:t>point </a:t>
            </a:r>
            <a:r>
              <a:rPr lang="cs-CZ" dirty="0"/>
              <a:t>and </a:t>
            </a:r>
            <a:r>
              <a:rPr lang="cs-CZ" dirty="0" err="1"/>
              <a:t>going</a:t>
            </a:r>
            <a:r>
              <a:rPr lang="cs-CZ" dirty="0"/>
              <a:t> to </a:t>
            </a:r>
            <a:r>
              <a:rPr lang="en-US" i="1" dirty="0" err="1"/>
              <a:t>e</a:t>
            </a:r>
            <a:r>
              <a:rPr lang="en-US" i="1" baseline="30000" dirty="0" err="1"/>
              <a:t>j</a:t>
            </a:r>
            <a:r>
              <a:rPr lang="el-GR" i="1" baseline="30000" dirty="0"/>
              <a:t>ω</a:t>
            </a:r>
            <a:endParaRPr lang="cs-CZ" i="1" baseline="30000" dirty="0"/>
          </a:p>
          <a:p>
            <a:pPr lvl="1">
              <a:defRPr/>
            </a:pP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>
                <a:solidFill>
                  <a:srgbClr val="FF0000"/>
                </a:solidFill>
              </a:rPr>
              <a:t>red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bracket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as a </a:t>
            </a:r>
            <a:r>
              <a:rPr lang="cs-CZ" dirty="0" err="1"/>
              <a:t>vector</a:t>
            </a:r>
            <a:r>
              <a:rPr lang="cs-CZ" dirty="0"/>
              <a:t> </a:t>
            </a:r>
            <a:r>
              <a:rPr lang="cs-CZ" dirty="0" err="1"/>
              <a:t>starting</a:t>
            </a:r>
            <a:r>
              <a:rPr lang="cs-CZ" dirty="0"/>
              <a:t> in a pole and </a:t>
            </a:r>
            <a:br>
              <a:rPr lang="cs-CZ" dirty="0"/>
            </a:br>
            <a:r>
              <a:rPr lang="cs-CZ" dirty="0" err="1"/>
              <a:t>going</a:t>
            </a:r>
            <a:r>
              <a:rPr lang="cs-CZ" dirty="0"/>
              <a:t> to </a:t>
            </a:r>
            <a:r>
              <a:rPr lang="en-US" i="1" dirty="0" err="1"/>
              <a:t>e</a:t>
            </a:r>
            <a:r>
              <a:rPr lang="en-US" i="1" baseline="30000" dirty="0" err="1"/>
              <a:t>j</a:t>
            </a:r>
            <a:r>
              <a:rPr lang="el-GR" i="1" baseline="30000" dirty="0"/>
              <a:t>ω</a:t>
            </a:r>
            <a:endParaRPr lang="cs-CZ" i="1" baseline="30000" dirty="0"/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lvl="1">
              <a:defRPr/>
            </a:pP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B39C42-A9BB-45CC-9E3C-ABE6D702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43953D-A4A7-4C11-B6A7-3B842EF3931A}" type="slidenum">
              <a:rPr kumimoji="0" lang="cs-CZ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/ 42</a:t>
            </a:r>
            <a:endParaRPr kumimoji="0" lang="cs-CZ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5061" name="Obrázek 4">
            <a:extLst>
              <a:ext uri="{FF2B5EF4-FFF2-40B4-BE49-F238E27FC236}">
                <a16:creationId xmlns:a16="http://schemas.microsoft.com/office/drawing/2014/main" id="{71AB6779-2A10-4E5B-90D0-F93D7385C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8" y="1871663"/>
            <a:ext cx="4035425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Obrázek 5">
            <a:extLst>
              <a:ext uri="{FF2B5EF4-FFF2-40B4-BE49-F238E27FC236}">
                <a16:creationId xmlns:a16="http://schemas.microsoft.com/office/drawing/2014/main" id="{B7288A3B-3D48-4E3A-A1F0-48847532D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2708275"/>
            <a:ext cx="64960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>
            <a:extLst>
              <a:ext uri="{FF2B5EF4-FFF2-40B4-BE49-F238E27FC236}">
                <a16:creationId xmlns:a16="http://schemas.microsoft.com/office/drawing/2014/main" id="{54B4C39C-B065-4582-A0EA-85F7DA51E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From zeros and poles to frequency response II</a:t>
            </a:r>
            <a:endParaRPr lang="en-US" alt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670235-8AEE-4F48-A491-3584C66C2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bracket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just a </a:t>
            </a:r>
            <a:r>
              <a:rPr lang="cs-CZ" dirty="0" err="1"/>
              <a:t>complex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, so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whole</a:t>
            </a:r>
            <a:r>
              <a:rPr lang="cs-CZ" dirty="0"/>
              <a:t> </a:t>
            </a:r>
            <a:r>
              <a:rPr lang="cs-CZ" dirty="0" err="1"/>
              <a:t>things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just a </a:t>
            </a:r>
            <a:r>
              <a:rPr lang="cs-CZ" dirty="0" err="1"/>
              <a:t>multiplication</a:t>
            </a:r>
            <a:r>
              <a:rPr lang="cs-CZ" dirty="0"/>
              <a:t> and </a:t>
            </a:r>
            <a:r>
              <a:rPr lang="cs-CZ" dirty="0" err="1"/>
              <a:t>division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complex</a:t>
            </a:r>
            <a:r>
              <a:rPr lang="cs-CZ" dirty="0"/>
              <a:t> </a:t>
            </a:r>
            <a:r>
              <a:rPr lang="cs-CZ" dirty="0" err="1"/>
              <a:t>numbers</a:t>
            </a:r>
            <a:r>
              <a:rPr lang="cs-CZ" dirty="0"/>
              <a:t>. </a:t>
            </a:r>
            <a:r>
              <a:rPr lang="cs-CZ" dirty="0" err="1"/>
              <a:t>Remember</a:t>
            </a:r>
            <a:r>
              <a:rPr lang="cs-CZ" dirty="0"/>
              <a:t>: </a:t>
            </a:r>
          </a:p>
          <a:p>
            <a:pPr>
              <a:defRPr/>
            </a:pP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multiplication</a:t>
            </a:r>
            <a:r>
              <a:rPr lang="cs-CZ" dirty="0"/>
              <a:t>,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multiply</a:t>
            </a:r>
            <a:r>
              <a:rPr lang="cs-CZ" dirty="0"/>
              <a:t> </a:t>
            </a:r>
            <a:r>
              <a:rPr lang="cs-CZ" dirty="0" err="1"/>
              <a:t>magnitudes</a:t>
            </a:r>
            <a:r>
              <a:rPr lang="cs-CZ" dirty="0"/>
              <a:t> and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phases</a:t>
            </a:r>
            <a:r>
              <a:rPr lang="cs-CZ" dirty="0"/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division</a:t>
            </a:r>
            <a:r>
              <a:rPr lang="cs-CZ" dirty="0"/>
              <a:t>,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divide</a:t>
            </a:r>
            <a:r>
              <a:rPr lang="cs-CZ" dirty="0"/>
              <a:t> </a:t>
            </a:r>
            <a:r>
              <a:rPr lang="cs-CZ" dirty="0" err="1"/>
              <a:t>magnitudes</a:t>
            </a:r>
            <a:r>
              <a:rPr lang="cs-CZ" dirty="0"/>
              <a:t> and </a:t>
            </a:r>
            <a:r>
              <a:rPr lang="cs-CZ" dirty="0" err="1"/>
              <a:t>subtract</a:t>
            </a:r>
            <a:r>
              <a:rPr lang="cs-CZ" dirty="0"/>
              <a:t> </a:t>
            </a:r>
            <a:r>
              <a:rPr lang="cs-CZ" dirty="0" err="1"/>
              <a:t>phases</a:t>
            </a:r>
            <a:endParaRPr lang="cs-CZ" dirty="0"/>
          </a:p>
          <a:p>
            <a:pPr>
              <a:defRPr/>
            </a:pPr>
            <a:r>
              <a:rPr lang="cs-CZ" dirty="0"/>
              <a:t>So</a:t>
            </a:r>
          </a:p>
          <a:p>
            <a:pPr lvl="1">
              <a:defRPr/>
            </a:pP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computing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magnitude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frequency</a:t>
            </a:r>
            <a:r>
              <a:rPr lang="cs-CZ" dirty="0"/>
              <a:t> response, ta</a:t>
            </a:r>
            <a:r>
              <a:rPr lang="en-US" dirty="0" err="1"/>
              <a:t>ke</a:t>
            </a:r>
            <a:r>
              <a:rPr lang="en-US" dirty="0"/>
              <a:t> into account only the magnitudes (lengths of </a:t>
            </a:r>
            <a:r>
              <a:rPr lang="en-US" dirty="0">
                <a:solidFill>
                  <a:srgbClr val="1436CA"/>
                </a:solidFill>
              </a:rPr>
              <a:t>blue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vectors) </a:t>
            </a:r>
          </a:p>
          <a:p>
            <a:pPr lvl="1">
              <a:defRPr/>
            </a:pPr>
            <a:r>
              <a:rPr lang="en-US" dirty="0"/>
              <a:t>When computing the phase of the </a:t>
            </a:r>
            <a:r>
              <a:rPr lang="cs-CZ" dirty="0"/>
              <a:t> </a:t>
            </a:r>
            <a:r>
              <a:rPr lang="cs-CZ" dirty="0" err="1"/>
              <a:t>frequency</a:t>
            </a:r>
            <a:r>
              <a:rPr lang="cs-CZ" dirty="0"/>
              <a:t> response, ta</a:t>
            </a:r>
            <a:r>
              <a:rPr lang="en-US" dirty="0" err="1"/>
              <a:t>ke</a:t>
            </a:r>
            <a:r>
              <a:rPr lang="en-US" dirty="0"/>
              <a:t> into account only the phases (angles of </a:t>
            </a:r>
            <a:r>
              <a:rPr lang="en-US" dirty="0">
                <a:solidFill>
                  <a:srgbClr val="1436CA"/>
                </a:solidFill>
              </a:rPr>
              <a:t>blue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vectors) . </a:t>
            </a:r>
            <a:r>
              <a:rPr lang="cs-CZ" dirty="0"/>
              <a:t>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4149469-AA55-4A09-8A12-6F33A3F7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E09A1D-3260-45D6-8F6D-13FDA9BEADC5}" type="slidenum">
              <a:rPr kumimoji="0" lang="cs-CZ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/ 42</a:t>
            </a:r>
            <a:endParaRPr kumimoji="0" lang="cs-CZ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6085" name="Obrázek 4">
            <a:extLst>
              <a:ext uri="{FF2B5EF4-FFF2-40B4-BE49-F238E27FC236}">
                <a16:creationId xmlns:a16="http://schemas.microsoft.com/office/drawing/2014/main" id="{ACD214D8-7EB0-4801-9234-471EC9E76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465263"/>
            <a:ext cx="64960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Obrázek 5">
            <a:extLst>
              <a:ext uri="{FF2B5EF4-FFF2-40B4-BE49-F238E27FC236}">
                <a16:creationId xmlns:a16="http://schemas.microsoft.com/office/drawing/2014/main" id="{4311F266-B5CF-43EB-BE2D-6B55AD882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3662363"/>
            <a:ext cx="3146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Obrázek 6">
            <a:extLst>
              <a:ext uri="{FF2B5EF4-FFF2-40B4-BE49-F238E27FC236}">
                <a16:creationId xmlns:a16="http://schemas.microsoft.com/office/drawing/2014/main" id="{CAD43F48-E401-449A-806E-A9FC22135C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4154488"/>
            <a:ext cx="21605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>
            <a:extLst>
              <a:ext uri="{FF2B5EF4-FFF2-40B4-BE49-F238E27FC236}">
                <a16:creationId xmlns:a16="http://schemas.microsoft.com/office/drawing/2014/main" id="{C899235F-6AE9-4EA9-8A64-E9D39D90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4375" cy="1325563"/>
          </a:xfrm>
        </p:spPr>
        <p:txBody>
          <a:bodyPr/>
          <a:lstStyle/>
          <a:p>
            <a:r>
              <a:rPr lang="cs-CZ" altLang="en-US"/>
              <a:t>From zeros and poles to frequency response II</a:t>
            </a:r>
            <a:r>
              <a:rPr lang="en-US" altLang="en-US"/>
              <a:t>I</a:t>
            </a:r>
          </a:p>
        </p:txBody>
      </p:sp>
      <p:sp>
        <p:nvSpPr>
          <p:cNvPr id="47107" name="Zástupný symbol pro obsah 2">
            <a:extLst>
              <a:ext uri="{FF2B5EF4-FFF2-40B4-BE49-F238E27FC236}">
                <a16:creationId xmlns:a16="http://schemas.microsoft.com/office/drawing/2014/main" id="{1E10B230-ACCA-42BA-91A3-85382FE51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Magnitude (need to take into account </a:t>
            </a:r>
            <a:r>
              <a:rPr lang="en-US" altLang="en-US">
                <a:solidFill>
                  <a:srgbClr val="1436CA"/>
                </a:solidFill>
              </a:rPr>
              <a:t>b</a:t>
            </a:r>
            <a:r>
              <a:rPr lang="en-US" altLang="en-US" baseline="-25000">
                <a:solidFill>
                  <a:srgbClr val="1436CA"/>
                </a:solidFill>
              </a:rPr>
              <a:t>0</a:t>
            </a:r>
            <a:r>
              <a:rPr lang="en-US" altLang="en-US"/>
              <a:t> if it is not 1): 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Phase (need to take into account                if </a:t>
            </a:r>
            <a:r>
              <a:rPr lang="en-US" altLang="en-US" i="1"/>
              <a:t>P</a:t>
            </a:r>
            <a:r>
              <a:rPr lang="en-US" altLang="en-US"/>
              <a:t> and </a:t>
            </a:r>
            <a:r>
              <a:rPr lang="en-US" altLang="en-US" i="1"/>
              <a:t>Q</a:t>
            </a:r>
            <a:r>
              <a:rPr lang="en-US" altLang="en-US"/>
              <a:t> are not the same):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4F1BB19-A845-4F68-AC31-A67F8B8F5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88D9FD-397D-42A9-AC45-94A60C4BDCD5}" type="slidenum">
              <a:rPr kumimoji="0" lang="cs-CZ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/ 42</a:t>
            </a:r>
            <a:endParaRPr kumimoji="0" lang="cs-CZ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7109" name="Obrázek 4">
            <a:extLst>
              <a:ext uri="{FF2B5EF4-FFF2-40B4-BE49-F238E27FC236}">
                <a16:creationId xmlns:a16="http://schemas.microsoft.com/office/drawing/2014/main" id="{A4F56D84-CEB9-4C51-8DDC-6B5A7D51D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420813"/>
            <a:ext cx="707866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Obrázek 5">
            <a:extLst>
              <a:ext uri="{FF2B5EF4-FFF2-40B4-BE49-F238E27FC236}">
                <a16:creationId xmlns:a16="http://schemas.microsoft.com/office/drawing/2014/main" id="{AAD9388D-8CA9-4D4D-8739-EDB9063DE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2901950"/>
            <a:ext cx="1115377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Obrázek 6">
            <a:extLst>
              <a:ext uri="{FF2B5EF4-FFF2-40B4-BE49-F238E27FC236}">
                <a16:creationId xmlns:a16="http://schemas.microsoft.com/office/drawing/2014/main" id="{808C510D-8BFF-471E-8F66-1A23F5FA9A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3898900"/>
            <a:ext cx="10636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Obrázek 7">
            <a:extLst>
              <a:ext uri="{FF2B5EF4-FFF2-40B4-BE49-F238E27FC236}">
                <a16:creationId xmlns:a16="http://schemas.microsoft.com/office/drawing/2014/main" id="{8995AFC3-21DC-4403-AF87-181307E5A1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4803775"/>
            <a:ext cx="939165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>
            <a:extLst>
              <a:ext uri="{FF2B5EF4-FFF2-40B4-BE49-F238E27FC236}">
                <a16:creationId xmlns:a16="http://schemas.microsoft.com/office/drawing/2014/main" id="{BC52DC79-42A8-48FE-8991-B364D5FD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Exercise on our filter for 4 typical frequencies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0459AD-57AC-486C-BA34-02994B945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Only magnitudes, but take a time and play also with phases !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zeros_poles_to_freq_response</a:t>
            </a: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l-GR" i="1" dirty="0"/>
              <a:t>ω</a:t>
            </a:r>
            <a:r>
              <a:rPr lang="en-US" i="1" dirty="0"/>
              <a:t> = 0</a:t>
            </a:r>
          </a:p>
          <a:p>
            <a:pPr>
              <a:defRPr/>
            </a:pPr>
            <a:endParaRPr lang="en-US" i="1" dirty="0"/>
          </a:p>
          <a:p>
            <a:pPr>
              <a:defRPr/>
            </a:pPr>
            <a:r>
              <a:rPr lang="el-GR" i="1" dirty="0"/>
              <a:t>ω</a:t>
            </a:r>
            <a:r>
              <a:rPr lang="en-US" i="1" dirty="0"/>
              <a:t> = </a:t>
            </a:r>
            <a:r>
              <a:rPr lang="el-GR" i="1" dirty="0"/>
              <a:t>π</a:t>
            </a:r>
            <a:r>
              <a:rPr lang="en-US" i="1" dirty="0"/>
              <a:t> / 4</a:t>
            </a:r>
          </a:p>
          <a:p>
            <a:pPr>
              <a:defRPr/>
            </a:pPr>
            <a:endParaRPr lang="en-US" i="1" dirty="0"/>
          </a:p>
          <a:p>
            <a:pPr>
              <a:defRPr/>
            </a:pPr>
            <a:r>
              <a:rPr lang="el-GR" i="1" dirty="0"/>
              <a:t>ω</a:t>
            </a:r>
            <a:r>
              <a:rPr lang="en-US" i="1" dirty="0"/>
              <a:t> = </a:t>
            </a:r>
            <a:r>
              <a:rPr lang="el-GR" i="1" dirty="0"/>
              <a:t>π</a:t>
            </a:r>
            <a:r>
              <a:rPr lang="en-US" i="1" dirty="0"/>
              <a:t> / 2</a:t>
            </a:r>
          </a:p>
          <a:p>
            <a:pPr>
              <a:defRPr/>
            </a:pPr>
            <a:endParaRPr lang="en-US" i="1" dirty="0"/>
          </a:p>
          <a:p>
            <a:pPr>
              <a:defRPr/>
            </a:pPr>
            <a:r>
              <a:rPr lang="el-GR" i="1" dirty="0"/>
              <a:t>ω</a:t>
            </a:r>
            <a:r>
              <a:rPr lang="en-US" i="1" dirty="0"/>
              <a:t> = </a:t>
            </a:r>
            <a:r>
              <a:rPr lang="el-GR" i="1" dirty="0"/>
              <a:t>π</a:t>
            </a:r>
            <a:r>
              <a:rPr lang="en-US" i="1" dirty="0"/>
              <a:t> 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A8D66F5-18A8-4FE2-892B-FE9F9EF6A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fld id="{5C322EA8-1856-49D8-8C97-35200FA300B3}" type="slidenum">
              <a:rPr lang="cs-CZ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65</a:t>
            </a:fld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 / 42</a:t>
            </a:r>
            <a:endParaRPr lang="cs-CZ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48133" name="Obrázek 4">
            <a:extLst>
              <a:ext uri="{FF2B5EF4-FFF2-40B4-BE49-F238E27FC236}">
                <a16:creationId xmlns:a16="http://schemas.microsoft.com/office/drawing/2014/main" id="{D8D244CB-F65F-46BE-A1A4-EFFF0260A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2781300"/>
            <a:ext cx="5043487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Obrázek 5">
            <a:extLst>
              <a:ext uri="{FF2B5EF4-FFF2-40B4-BE49-F238E27FC236}">
                <a16:creationId xmlns:a16="http://schemas.microsoft.com/office/drawing/2014/main" id="{F7056AFD-5724-45D5-B2AD-7F5F41DFE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3829050"/>
            <a:ext cx="85502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Obrázek 6">
            <a:extLst>
              <a:ext uri="{FF2B5EF4-FFF2-40B4-BE49-F238E27FC236}">
                <a16:creationId xmlns:a16="http://schemas.microsoft.com/office/drawing/2014/main" id="{F153A31C-A0B4-4DE4-B8B0-8F2FE231E1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4860925"/>
            <a:ext cx="494982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Obrázek 7">
            <a:extLst>
              <a:ext uri="{FF2B5EF4-FFF2-40B4-BE49-F238E27FC236}">
                <a16:creationId xmlns:a16="http://schemas.microsoft.com/office/drawing/2014/main" id="{3D1AC3D1-46CA-4116-B6AC-2A90F589F2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5861050"/>
            <a:ext cx="71596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>
            <a:extLst>
              <a:ext uri="{FF2B5EF4-FFF2-40B4-BE49-F238E27FC236}">
                <a16:creationId xmlns:a16="http://schemas.microsoft.com/office/drawing/2014/main" id="{AFD492F2-06AE-477A-9B0D-C5186EAA7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Agenda</a:t>
            </a:r>
          </a:p>
        </p:txBody>
      </p:sp>
      <p:sp>
        <p:nvSpPr>
          <p:cNvPr id="56323" name="Zástupný symbol pro obsah 2">
            <a:extLst>
              <a:ext uri="{FF2B5EF4-FFF2-40B4-BE49-F238E27FC236}">
                <a16:creationId xmlns:a16="http://schemas.microsoft.com/office/drawing/2014/main" id="{700EC85E-F834-4D24-BC39-77C9A970C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/>
              <a:t>Basics</a:t>
            </a:r>
          </a:p>
          <a:p>
            <a:pPr eaLnBrk="1" hangingPunct="1"/>
            <a:r>
              <a:rPr lang="en-US" altLang="en-US" dirty="0"/>
              <a:t>Spectral analysis </a:t>
            </a:r>
          </a:p>
          <a:p>
            <a:pPr lvl="1"/>
            <a:r>
              <a:rPr lang="en-US" altLang="en-US" dirty="0"/>
              <a:t>Discrete Fourier Transform (DFT) </a:t>
            </a:r>
          </a:p>
          <a:p>
            <a:pPr lvl="1"/>
            <a:r>
              <a:rPr lang="en-US" altLang="en-US" dirty="0"/>
              <a:t>Spectrogram</a:t>
            </a:r>
          </a:p>
          <a:p>
            <a:pPr eaLnBrk="1" hangingPunct="1"/>
            <a:r>
              <a:rPr lang="en-US" altLang="en-US" dirty="0"/>
              <a:t>Filters</a:t>
            </a:r>
          </a:p>
          <a:p>
            <a:pPr lvl="1"/>
            <a:r>
              <a:rPr lang="en-US" altLang="en-US" dirty="0"/>
              <a:t>Filters with feedback - IIR </a:t>
            </a:r>
          </a:p>
          <a:p>
            <a:pPr lvl="1"/>
            <a:r>
              <a:rPr lang="en-US" altLang="en-US" dirty="0"/>
              <a:t>Analyzing a filter</a:t>
            </a:r>
          </a:p>
          <a:p>
            <a:pPr lvl="1"/>
            <a:r>
              <a:rPr lang="en-US" altLang="en-US" dirty="0"/>
              <a:t>Frequency response    </a:t>
            </a:r>
          </a:p>
          <a:p>
            <a:pPr lvl="1"/>
            <a:r>
              <a:rPr lang="en-US" altLang="en-US" dirty="0"/>
              <a:t>Factorizing the transfer function </a:t>
            </a:r>
          </a:p>
          <a:p>
            <a:pPr lvl="1"/>
            <a:r>
              <a:rPr lang="en-US" altLang="en-US" b="1" dirty="0"/>
              <a:t>Stability</a:t>
            </a:r>
          </a:p>
          <a:p>
            <a:pPr eaLnBrk="1" hangingPunct="1"/>
            <a:r>
              <a:rPr lang="en-US" altLang="en-US" dirty="0"/>
              <a:t>Signal processing and AI    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6870835-0593-43D7-AAC0-D4F4BBBCB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BE5081-5CAA-4A18-A771-A43727C8017E}" type="slidenum">
              <a:rPr kumimoji="0" lang="cs-CZ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/ 57</a:t>
            </a:r>
            <a:endParaRPr kumimoji="0" lang="cs-CZ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4231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>
            <a:extLst>
              <a:ext uri="{FF2B5EF4-FFF2-40B4-BE49-F238E27FC236}">
                <a16:creationId xmlns:a16="http://schemas.microsoft.com/office/drawing/2014/main" id="{4FE01833-0D8D-4373-BAFE-230D6218D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Stability of IIR filters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DE7E87-029C-4FCF-8ED8-2B1D811FF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 don’t care about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B(z)</a:t>
            </a:r>
            <a:r>
              <a:rPr lang="en-US" dirty="0"/>
              <a:t> – always stable !</a:t>
            </a:r>
            <a:endParaRPr lang="en-US" dirty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dirty="0">
                <a:sym typeface="Wingdings" panose="05000000000000000000" pitchFamily="2" charset="2"/>
              </a:rPr>
              <a:t>We can determine stability only for the simplest filter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dirty="0">
                <a:sym typeface="Wingdings" panose="05000000000000000000" pitchFamily="2" charset="2"/>
              </a:rPr>
              <a:t>|a</a:t>
            </a:r>
            <a:r>
              <a:rPr lang="en-US" baseline="-25000" dirty="0">
                <a:sym typeface="Wingdings" panose="05000000000000000000" pitchFamily="2" charset="2"/>
              </a:rPr>
              <a:t>1</a:t>
            </a:r>
            <a:r>
              <a:rPr lang="en-US" dirty="0">
                <a:sym typeface="Wingdings" panose="05000000000000000000" pitchFamily="2" charset="2"/>
              </a:rPr>
              <a:t>| &lt; 1</a:t>
            </a:r>
          </a:p>
          <a:p>
            <a:pPr>
              <a:defRPr/>
            </a:pPr>
            <a:r>
              <a:rPr lang="en-US" dirty="0"/>
              <a:t>But with the factorization </a:t>
            </a:r>
          </a:p>
          <a:p>
            <a:pPr>
              <a:defRPr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800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ym typeface="Wingdings" panose="05000000000000000000" pitchFamily="2" charset="2"/>
              </a:rPr>
              <a:t>we can imagine the filter as a sequence of filters with just one coefficient – the poles are the coefficients ! Therefore, the condition is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sym typeface="Wingdings" panose="05000000000000000000" pitchFamily="2" charset="2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dirty="0">
              <a:sym typeface="Wingdings" panose="05000000000000000000" pitchFamily="2" charset="2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C00D3FF-2D62-416F-BD5C-CDA4D363B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E2014F-A571-4DF2-8188-9797044867DB}" type="slidenum">
              <a:rPr kumimoji="0" lang="cs-CZ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/ 42</a:t>
            </a:r>
            <a:endParaRPr kumimoji="0" lang="cs-CZ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10F94F3E-26D0-4E5F-82F3-9EAAD4F79664}"/>
              </a:ext>
            </a:extLst>
          </p:cNvPr>
          <p:cNvCxnSpPr/>
          <p:nvPr/>
        </p:nvCxnSpPr>
        <p:spPr>
          <a:xfrm>
            <a:off x="7104063" y="3248025"/>
            <a:ext cx="18716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ál 16">
            <a:extLst>
              <a:ext uri="{FF2B5EF4-FFF2-40B4-BE49-F238E27FC236}">
                <a16:creationId xmlns:a16="http://schemas.microsoft.com/office/drawing/2014/main" id="{7F7A446E-5C39-42AA-B170-B37DB3819652}"/>
              </a:ext>
            </a:extLst>
          </p:cNvPr>
          <p:cNvSpPr/>
          <p:nvPr/>
        </p:nvSpPr>
        <p:spPr>
          <a:xfrm>
            <a:off x="8975725" y="2781300"/>
            <a:ext cx="1012825" cy="919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EB35C9A6-E610-4DE7-B756-885AFCB37B08}"/>
              </a:ext>
            </a:extLst>
          </p:cNvPr>
          <p:cNvCxnSpPr/>
          <p:nvPr/>
        </p:nvCxnSpPr>
        <p:spPr>
          <a:xfrm>
            <a:off x="9988550" y="3240088"/>
            <a:ext cx="18732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1589BBB-CD44-4284-9A29-1D67D7D8869B}"/>
              </a:ext>
            </a:extLst>
          </p:cNvPr>
          <p:cNvSpPr txBox="1"/>
          <p:nvPr/>
        </p:nvSpPr>
        <p:spPr>
          <a:xfrm>
            <a:off x="7731125" y="2795588"/>
            <a:ext cx="83978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x[n]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88DD4DB-90E1-4F27-B09A-AE7A710764B6}"/>
              </a:ext>
            </a:extLst>
          </p:cNvPr>
          <p:cNvSpPr txBox="1"/>
          <p:nvPr/>
        </p:nvSpPr>
        <p:spPr>
          <a:xfrm>
            <a:off x="11020425" y="2827338"/>
            <a:ext cx="8413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y[n]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91B86848-8C07-4343-8EEF-594CAA8CB7C4}"/>
              </a:ext>
            </a:extLst>
          </p:cNvPr>
          <p:cNvSpPr/>
          <p:nvPr/>
        </p:nvSpPr>
        <p:spPr>
          <a:xfrm>
            <a:off x="10809288" y="3644900"/>
            <a:ext cx="792162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</a:p>
        </p:txBody>
      </p:sp>
      <p:sp>
        <p:nvSpPr>
          <p:cNvPr id="22" name="Vývojový diagram: vyjmutí 21">
            <a:extLst>
              <a:ext uri="{FF2B5EF4-FFF2-40B4-BE49-F238E27FC236}">
                <a16:creationId xmlns:a16="http://schemas.microsoft.com/office/drawing/2014/main" id="{D8261AA9-AF62-4B79-9D68-DC335A404034}"/>
              </a:ext>
            </a:extLst>
          </p:cNvPr>
          <p:cNvSpPr/>
          <p:nvPr/>
        </p:nvSpPr>
        <p:spPr>
          <a:xfrm rot="16200000">
            <a:off x="9982201" y="3708400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2B592B9C-18F2-4C0E-B853-09327A87BECF}"/>
              </a:ext>
            </a:extLst>
          </p:cNvPr>
          <p:cNvCxnSpPr/>
          <p:nvPr/>
        </p:nvCxnSpPr>
        <p:spPr>
          <a:xfrm flipH="1" flipV="1">
            <a:off x="10379075" y="3889375"/>
            <a:ext cx="423863" cy="111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84D50C20-170E-4803-A2C2-6B6F774180DD}"/>
              </a:ext>
            </a:extLst>
          </p:cNvPr>
          <p:cNvSpPr txBox="1"/>
          <p:nvPr/>
        </p:nvSpPr>
        <p:spPr>
          <a:xfrm>
            <a:off x="10128250" y="3282950"/>
            <a:ext cx="5048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-a</a:t>
            </a:r>
            <a:r>
              <a:rPr kumimoji="0" lang="cs-CZ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ED1DB7ED-FD83-46E9-9DB8-76BA5990EC8F}"/>
              </a:ext>
            </a:extLst>
          </p:cNvPr>
          <p:cNvCxnSpPr/>
          <p:nvPr/>
        </p:nvCxnSpPr>
        <p:spPr>
          <a:xfrm flipH="1" flipV="1">
            <a:off x="9944100" y="3473450"/>
            <a:ext cx="90488" cy="4111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A775CDDF-D13D-4DFD-ABBE-BBE6125AD6A1}"/>
              </a:ext>
            </a:extLst>
          </p:cNvPr>
          <p:cNvCxnSpPr/>
          <p:nvPr/>
        </p:nvCxnSpPr>
        <p:spPr>
          <a:xfrm>
            <a:off x="11204575" y="3219450"/>
            <a:ext cx="11113" cy="4286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64" name="Obrázek 26">
            <a:extLst>
              <a:ext uri="{FF2B5EF4-FFF2-40B4-BE49-F238E27FC236}">
                <a16:creationId xmlns:a16="http://schemas.microsoft.com/office/drawing/2014/main" id="{1899BDA5-23F7-4D4B-A3A6-6560A8E5A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3700463"/>
            <a:ext cx="44910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5" name="Obrázek 27">
            <a:extLst>
              <a:ext uri="{FF2B5EF4-FFF2-40B4-BE49-F238E27FC236}">
                <a16:creationId xmlns:a16="http://schemas.microsoft.com/office/drawing/2014/main" id="{25F11326-C0D7-446B-AE30-5E9BE9CFC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5438775"/>
            <a:ext cx="1709738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>
            <a:extLst>
              <a:ext uri="{FF2B5EF4-FFF2-40B4-BE49-F238E27FC236}">
                <a16:creationId xmlns:a16="http://schemas.microsoft.com/office/drawing/2014/main" id="{D63C2B57-62FD-422F-83E5-8AD79CFE1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Stability of IIR filters II</a:t>
            </a:r>
          </a:p>
        </p:txBody>
      </p:sp>
      <p:sp>
        <p:nvSpPr>
          <p:cNvPr id="54275" name="Zástupný symbol pro obsah 2">
            <a:extLst>
              <a:ext uri="{FF2B5EF4-FFF2-40B4-BE49-F238E27FC236}">
                <a16:creationId xmlns:a16="http://schemas.microsoft.com/office/drawing/2014/main" id="{04690961-3067-48D8-AAF0-110693B33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All poles must be inside the unit circle</a:t>
            </a:r>
          </a:p>
          <a:p>
            <a:r>
              <a:rPr lang="en-US" altLang="en-US" dirty="0"/>
              <a:t>Beware when implementing IIR filters </a:t>
            </a:r>
            <a:br>
              <a:rPr lang="en-US" altLang="en-US" dirty="0"/>
            </a:br>
            <a:r>
              <a:rPr lang="en-US" altLang="en-US" dirty="0"/>
              <a:t>with less precision (signal processors, FPGA)</a:t>
            </a:r>
          </a:p>
          <a:p>
            <a:pPr lvl="1"/>
            <a:r>
              <a:rPr lang="en-US" altLang="en-US" dirty="0"/>
              <a:t>Even if your filter is stable with coefficients </a:t>
            </a:r>
            <a:br>
              <a:rPr lang="en-US" altLang="en-US" dirty="0"/>
            </a:br>
            <a:r>
              <a:rPr lang="en-US" altLang="en-US" dirty="0"/>
              <a:t>expressed as floats / doubles </a:t>
            </a:r>
          </a:p>
          <a:p>
            <a:pPr lvl="1"/>
            <a:r>
              <a:rPr lang="en-US" altLang="en-US" dirty="0"/>
              <a:t>It can become unstable once they are quantized</a:t>
            </a:r>
            <a:br>
              <a:rPr lang="en-US" altLang="en-US" dirty="0"/>
            </a:br>
            <a:r>
              <a:rPr lang="en-US" altLang="en-US" dirty="0"/>
              <a:t>to less bits !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6E6E89-75A7-4756-BBA0-81D1A67F7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EA9EB-DE90-47FB-885C-501893BBCF6A}" type="slidenum">
              <a:rPr kumimoji="0" lang="cs-CZ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/ 42</a:t>
            </a:r>
            <a:endParaRPr kumimoji="0" lang="cs-CZ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4277" name="Obrázek 5">
            <a:extLst>
              <a:ext uri="{FF2B5EF4-FFF2-40B4-BE49-F238E27FC236}">
                <a16:creationId xmlns:a16="http://schemas.microsoft.com/office/drawing/2014/main" id="{A5D1236F-3143-4B52-A14A-24D667723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1196975"/>
            <a:ext cx="38100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42C870C-1141-4DC7-A9E0-347B4E89EB91}"/>
              </a:ext>
            </a:extLst>
          </p:cNvPr>
          <p:cNvSpPr txBox="1"/>
          <p:nvPr/>
        </p:nvSpPr>
        <p:spPr>
          <a:xfrm>
            <a:off x="9240838" y="2276475"/>
            <a:ext cx="14033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D9B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4A6BE15-2B99-43C5-B237-F704D4190C38}"/>
              </a:ext>
            </a:extLst>
          </p:cNvPr>
          <p:cNvSpPr txBox="1"/>
          <p:nvPr/>
        </p:nvSpPr>
        <p:spPr>
          <a:xfrm>
            <a:off x="7391400" y="722313"/>
            <a:ext cx="16573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BAD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86FCFF2-B47A-4B3F-AF9D-F4C0692F0DA4}"/>
              </a:ext>
            </a:extLst>
          </p:cNvPr>
          <p:cNvSpPr txBox="1"/>
          <p:nvPr/>
        </p:nvSpPr>
        <p:spPr>
          <a:xfrm>
            <a:off x="10644188" y="3724275"/>
            <a:ext cx="16557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BAD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23A3063-D2BC-4A76-81D1-10185519AF59}"/>
              </a:ext>
            </a:extLst>
          </p:cNvPr>
          <p:cNvSpPr txBox="1"/>
          <p:nvPr/>
        </p:nvSpPr>
        <p:spPr>
          <a:xfrm>
            <a:off x="6958013" y="2963863"/>
            <a:ext cx="1655762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BAD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3702A7D-5100-4AB4-AFB9-D2B666F1787C}"/>
              </a:ext>
            </a:extLst>
          </p:cNvPr>
          <p:cNvSpPr txBox="1"/>
          <p:nvPr/>
        </p:nvSpPr>
        <p:spPr>
          <a:xfrm>
            <a:off x="10536238" y="1027113"/>
            <a:ext cx="16557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BAD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ECCEDC04-6521-4D9C-9793-8862BAA24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098" y="2096814"/>
            <a:ext cx="6252363" cy="476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CD4DB0-4075-4949-B5D7-4F9169CC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exercise: filters to generate </a:t>
            </a:r>
            <a:r>
              <a:rPr lang="en-US" dirty="0" err="1"/>
              <a:t>wovels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9B914-6F8C-4C35-AE24-AB03AB519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Vocal tract has two important resonances and these can be found in a table </a:t>
            </a:r>
          </a:p>
          <a:p>
            <a:r>
              <a:rPr lang="en-US" dirty="0"/>
              <a:t>Let’s </a:t>
            </a:r>
            <a:r>
              <a:rPr lang="en-US" dirty="0" err="1"/>
              <a:t>creta</a:t>
            </a:r>
            <a:r>
              <a:rPr lang="en-US" dirty="0"/>
              <a:t> a set of filters </a:t>
            </a:r>
            <a:br>
              <a:rPr lang="en-US" dirty="0"/>
            </a:br>
            <a:r>
              <a:rPr lang="en-US" dirty="0"/>
              <a:t>	to generate </a:t>
            </a:r>
            <a:br>
              <a:rPr lang="en-US" dirty="0"/>
            </a:br>
            <a:r>
              <a:rPr lang="en-US" dirty="0"/>
              <a:t>	the basic vowels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#filters_vowels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908F9-77B1-40F8-ABDF-B1DAC1A1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C63B-5852-4911-9451-F419980546BA}" type="slidenum">
              <a:rPr lang="cs-CZ" altLang="en-US" smtClean="0"/>
              <a:pPr/>
              <a:t>69</a:t>
            </a:fld>
            <a:r>
              <a:rPr lang="en-US" altLang="en-US"/>
              <a:t> / 42</a:t>
            </a:r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44074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 with more interesting parameters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Setting the number of periods per second: </a:t>
            </a:r>
            <a:r>
              <a:rPr lang="en-US" b="1" dirty="0"/>
              <a:t>frequency </a:t>
            </a:r>
            <a:r>
              <a:rPr lang="en-US" i="1" dirty="0"/>
              <a:t>f</a:t>
            </a:r>
            <a:r>
              <a:rPr lang="en-US" i="1" baseline="-25000" dirty="0"/>
              <a:t>1</a:t>
            </a:r>
            <a:r>
              <a:rPr lang="en-US" dirty="0"/>
              <a:t> in </a:t>
            </a:r>
            <a:r>
              <a:rPr lang="en-US" b="1" dirty="0"/>
              <a:t>Hertz</a:t>
            </a:r>
            <a:r>
              <a:rPr lang="en-US" dirty="0"/>
              <a:t>. </a:t>
            </a:r>
          </a:p>
          <a:p>
            <a:r>
              <a:rPr lang="en-US" dirty="0"/>
              <a:t>The period (in seconds) then becomes 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/>
              <a:t>Making the cosine do </a:t>
            </a:r>
            <a:r>
              <a:rPr lang="en-US" i="1" dirty="0"/>
              <a:t>f</a:t>
            </a:r>
            <a:r>
              <a:rPr lang="en-US" i="1" baseline="-25000" dirty="0"/>
              <a:t>1</a:t>
            </a:r>
            <a:r>
              <a:rPr lang="en-US" dirty="0"/>
              <a:t> periods in second: multiply its argument by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value is called </a:t>
            </a:r>
            <a:r>
              <a:rPr lang="cs-CZ" b="1" dirty="0" err="1"/>
              <a:t>angular</a:t>
            </a:r>
            <a:r>
              <a:rPr lang="cs-CZ" b="1" dirty="0"/>
              <a:t> </a:t>
            </a:r>
            <a:r>
              <a:rPr lang="cs-CZ" b="1" dirty="0" err="1"/>
              <a:t>frequency</a:t>
            </a:r>
            <a:r>
              <a:rPr lang="cs-CZ" b="1" dirty="0"/>
              <a:t> </a:t>
            </a:r>
            <a:r>
              <a:rPr lang="cs-CZ" dirty="0"/>
              <a:t>and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measured</a:t>
            </a:r>
            <a:r>
              <a:rPr lang="cs-CZ" dirty="0"/>
              <a:t> in </a:t>
            </a:r>
            <a:r>
              <a:rPr lang="cs-CZ" b="1" dirty="0"/>
              <a:t>rad/s</a:t>
            </a:r>
            <a:endParaRPr lang="en-US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661" y="3038783"/>
            <a:ext cx="1201339" cy="78043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064" y="4286593"/>
            <a:ext cx="2104532" cy="711496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7</a:t>
            </a:fld>
            <a:r>
              <a:rPr lang="en-US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645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Agenda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/>
              <a:t>Basics</a:t>
            </a:r>
          </a:p>
          <a:p>
            <a:pPr eaLnBrk="1" hangingPunct="1"/>
            <a:r>
              <a:rPr lang="en-US" altLang="en-US" dirty="0"/>
              <a:t>Spectral analysis </a:t>
            </a:r>
          </a:p>
          <a:p>
            <a:pPr lvl="1"/>
            <a:r>
              <a:rPr lang="en-US" altLang="en-US" dirty="0"/>
              <a:t>Discrete Fourier Transform (DFT) </a:t>
            </a:r>
          </a:p>
          <a:p>
            <a:pPr lvl="1"/>
            <a:r>
              <a:rPr lang="en-US" altLang="en-US" dirty="0"/>
              <a:t>Spectrogram</a:t>
            </a:r>
          </a:p>
          <a:p>
            <a:pPr eaLnBrk="1" hangingPunct="1"/>
            <a:r>
              <a:rPr lang="en-US" altLang="en-US" dirty="0"/>
              <a:t>Filters</a:t>
            </a:r>
          </a:p>
          <a:p>
            <a:pPr lvl="1"/>
            <a:r>
              <a:rPr lang="en-US" altLang="en-US" dirty="0"/>
              <a:t>Filters with feedback - IIR </a:t>
            </a:r>
          </a:p>
          <a:p>
            <a:pPr lvl="1"/>
            <a:r>
              <a:rPr lang="en-US" altLang="en-US" dirty="0"/>
              <a:t>Analyzing a filter</a:t>
            </a:r>
          </a:p>
          <a:p>
            <a:pPr lvl="1"/>
            <a:r>
              <a:rPr lang="en-US" altLang="en-US" dirty="0"/>
              <a:t>Frequency response    </a:t>
            </a:r>
          </a:p>
          <a:p>
            <a:pPr lvl="1"/>
            <a:r>
              <a:rPr lang="en-US" altLang="en-US" dirty="0"/>
              <a:t>Factorizing the transfer function </a:t>
            </a:r>
          </a:p>
          <a:p>
            <a:pPr lvl="1"/>
            <a:r>
              <a:rPr lang="en-US" altLang="en-US" dirty="0"/>
              <a:t>Stability</a:t>
            </a:r>
          </a:p>
          <a:p>
            <a:pPr eaLnBrk="1" hangingPunct="1"/>
            <a:r>
              <a:rPr lang="en-US" altLang="en-US" b="1" dirty="0"/>
              <a:t>Signal processing and AI    </a:t>
            </a:r>
            <a:endParaRPr lang="cs-CZ" altLang="en-US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C20A7B-BDFF-4190-B3A2-4486DEA0B10B}" type="slidenum">
              <a:rPr kumimoji="0" lang="cs-CZ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cs-CZ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691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Lightbox">
            <a:extLst>
              <a:ext uri="{FF2B5EF4-FFF2-40B4-BE49-F238E27FC236}">
                <a16:creationId xmlns:a16="http://schemas.microsoft.com/office/drawing/2014/main" id="{4B229306-5895-4662-8B96-AC92A7532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94451"/>
            <a:ext cx="6107770" cy="264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FB19F4-565A-4D43-90DB-24DE15607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one meet signal processing when working with AI models 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366EA-2C8C-4134-A1E8-78378E10C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Signal pre-processing </a:t>
            </a:r>
          </a:p>
          <a:p>
            <a:r>
              <a:rPr lang="en-US" dirty="0"/>
              <a:t>Feature extraction – </a:t>
            </a:r>
            <a:br>
              <a:rPr lang="en-US" dirty="0"/>
            </a:br>
            <a:r>
              <a:rPr lang="en-US" dirty="0"/>
              <a:t>Mel-Frequency filter-bank </a:t>
            </a:r>
            <a:br>
              <a:rPr lang="en-US" dirty="0"/>
            </a:br>
            <a:r>
              <a:rPr lang="en-US" dirty="0"/>
              <a:t>outputs,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r>
              <a:rPr lang="en-US" dirty="0"/>
              <a:t>Convolutional layers of DNNs </a:t>
            </a:r>
          </a:p>
          <a:p>
            <a:r>
              <a:rPr lang="en-US" dirty="0"/>
              <a:t>Sinusoidal Positional Encoding (the guys forgot their signal processing class, could’ve done it with DFT </a:t>
            </a:r>
            <a:r>
              <a:rPr lang="en-US" dirty="0">
                <a:sym typeface="Wingdings" panose="05000000000000000000" pitchFamily="2" charset="2"/>
              </a:rPr>
              <a:t> </a:t>
            </a:r>
          </a:p>
          <a:p>
            <a:r>
              <a:rPr lang="en-US" dirty="0" err="1">
                <a:sym typeface="Wingdings" panose="05000000000000000000" pitchFamily="2" charset="2"/>
              </a:rPr>
              <a:t>Exlainability</a:t>
            </a:r>
            <a:r>
              <a:rPr lang="en-US" dirty="0">
                <a:sym typeface="Wingdings" panose="05000000000000000000" pitchFamily="2" charset="2"/>
              </a:rPr>
              <a:t> and interpretability – what parts of spectrum are active for strong output responses ?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B5D1C-28EE-458D-8AE9-0C243F9D2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FEE2C-0FCC-4C84-8C74-F5D4314EEF3E}" type="slidenum">
              <a:rPr lang="cs-CZ" altLang="en-US" smtClean="0"/>
              <a:pPr/>
              <a:t>71</a:t>
            </a:fld>
            <a:r>
              <a:rPr lang="en-US" altLang="en-US" dirty="0"/>
              <a:t> / 57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35510380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words to signals was a </a:t>
            </a:r>
            <a:r>
              <a:rPr lang="en-US"/>
              <a:t>good career-starter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AAF4A-F12D-40F0-8571-4C68980D6F1E}" type="slidenum">
              <a:rPr lang="cs-CZ" altLang="en-US" smtClean="0"/>
              <a:pPr>
                <a:defRPr/>
              </a:pPr>
              <a:t>72</a:t>
            </a:fld>
            <a:r>
              <a:rPr lang="en-US" altLang="en-US"/>
              <a:t> / 50 </a:t>
            </a:r>
            <a:endParaRPr lang="cs-CZ" altLang="en-US" dirty="0"/>
          </a:p>
        </p:txBody>
      </p:sp>
      <p:pic>
        <p:nvPicPr>
          <p:cNvPr id="5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1" y="1690688"/>
            <a:ext cx="6922163" cy="300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38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4312" y="3501009"/>
            <a:ext cx="3287688" cy="33569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270580" y="5699909"/>
            <a:ext cx="8282866" cy="954107"/>
          </a:xfrm>
          <a:prstGeom prst="rect">
            <a:avLst/>
          </a:prstGeom>
          <a:noFill/>
          <a:ln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MIKOLOV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Tomáš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, KARAFIÁT Martin, BURGET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Lukáš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, ČERNOCKÝ Jan a KHUDANPUR Sanjeev.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hlinkClick r:id="rId4"/>
              </a:rPr>
              <a:t>Recurrent neural network based language model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. In: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Proceedings of the 11th Annual Conference of the International Speech Communication Association (INTERSPEECH 2010)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.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Makuhari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, Chiba: International Speech Communication Association, 2010, s. 1045-1048. ISBN 978-1-61782-123-3. ISSN 1990-9772.</a:t>
            </a:r>
          </a:p>
        </p:txBody>
      </p:sp>
    </p:spTree>
    <p:extLst>
      <p:ext uri="{BB962C8B-B14F-4D97-AF65-F5344CB8AC3E}">
        <p14:creationId xmlns:p14="http://schemas.microsoft.com/office/powerpoint/2010/main" val="2308303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 with more interesting parameters </a:t>
            </a:r>
            <a:r>
              <a:rPr lang="cs-CZ" dirty="0"/>
              <a:t>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Changing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magnitude - just </a:t>
            </a:r>
            <a:r>
              <a:rPr lang="cs-CZ" dirty="0" err="1"/>
              <a:t>multiply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cosine</a:t>
            </a:r>
            <a:r>
              <a:rPr lang="en-US" dirty="0"/>
              <a:t> by constant </a:t>
            </a:r>
            <a:r>
              <a:rPr lang="en-US" i="1" dirty="0"/>
              <a:t>C</a:t>
            </a:r>
            <a:r>
              <a:rPr lang="en-US" i="1" baseline="-25000" dirty="0"/>
              <a:t>1</a:t>
            </a:r>
            <a:r>
              <a:rPr lang="cs-CZ" dirty="0"/>
              <a:t>. </a:t>
            </a:r>
          </a:p>
          <a:p>
            <a:r>
              <a:rPr lang="cs-CZ" dirty="0" err="1"/>
              <a:t>Changing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phase</a:t>
            </a:r>
            <a:r>
              <a:rPr lang="cs-CZ" dirty="0"/>
              <a:t> –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angle</a:t>
            </a:r>
            <a:r>
              <a:rPr lang="cs-CZ" dirty="0"/>
              <a:t> </a:t>
            </a:r>
            <a:r>
              <a:rPr lang="el-GR" i="1" dirty="0"/>
              <a:t>Φ</a:t>
            </a:r>
            <a:r>
              <a:rPr lang="en-US" i="1" baseline="-25000" dirty="0"/>
              <a:t>1 </a:t>
            </a:r>
            <a:r>
              <a:rPr lang="cs-CZ" dirty="0"/>
              <a:t>to </a:t>
            </a:r>
            <a:r>
              <a:rPr lang="cs-CZ" dirty="0" err="1"/>
              <a:t>the</a:t>
            </a:r>
            <a:r>
              <a:rPr lang="cs-CZ" dirty="0"/>
              <a:t> argument</a:t>
            </a:r>
          </a:p>
          <a:p>
            <a:pPr lvl="1"/>
            <a:r>
              <a:rPr lang="cs-CZ" dirty="0"/>
              <a:t>Positive – shift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left</a:t>
            </a:r>
            <a:r>
              <a:rPr lang="cs-CZ" dirty="0"/>
              <a:t> - </a:t>
            </a:r>
            <a:r>
              <a:rPr lang="cs-CZ" dirty="0" err="1"/>
              <a:t>advancing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signal</a:t>
            </a:r>
            <a:r>
              <a:rPr lang="cs-CZ" dirty="0"/>
              <a:t> </a:t>
            </a:r>
            <a:endParaRPr lang="en-US" dirty="0"/>
          </a:p>
          <a:p>
            <a:pPr lvl="1"/>
            <a:r>
              <a:rPr lang="cs-CZ" dirty="0"/>
              <a:t>Negative – shift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 – </a:t>
            </a:r>
            <a:r>
              <a:rPr lang="cs-CZ" dirty="0" err="1"/>
              <a:t>delaying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signal</a:t>
            </a:r>
            <a:endParaRPr lang="cs-CZ" dirty="0"/>
          </a:p>
          <a:p>
            <a:pPr lvl="1"/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adding</a:t>
            </a:r>
            <a:r>
              <a:rPr lang="cs-CZ" dirty="0"/>
              <a:t> </a:t>
            </a:r>
            <a:r>
              <a:rPr lang="en-US" dirty="0"/>
              <a:t>/ subtracting 2</a:t>
            </a:r>
            <a:r>
              <a:rPr lang="el-GR" dirty="0"/>
              <a:t>π</a:t>
            </a:r>
            <a:r>
              <a:rPr lang="en-US" dirty="0"/>
              <a:t>, we obtain the same, as the periodicity of cosine is 2</a:t>
            </a:r>
            <a:r>
              <a:rPr lang="el-GR" dirty="0"/>
              <a:t>π</a:t>
            </a:r>
            <a:r>
              <a:rPr lang="en-US" dirty="0"/>
              <a:t>. </a:t>
            </a:r>
          </a:p>
          <a:p>
            <a:r>
              <a:rPr lang="en-US" dirty="0"/>
              <a:t>Full cosine: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cosine_full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818" y="4897484"/>
            <a:ext cx="3502451" cy="476773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8</a:t>
            </a:fld>
            <a:r>
              <a:rPr lang="en-US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50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 sequence – discrete time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39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Sequence </a:t>
            </a:r>
          </a:p>
          <a:p>
            <a:pPr lvl="1"/>
            <a:r>
              <a:rPr lang="en-US" dirty="0"/>
              <a:t>Not very interesting - something like 6.28 samples per period ??? </a:t>
            </a:r>
          </a:p>
          <a:p>
            <a:r>
              <a:rPr lang="en-US" dirty="0"/>
              <a:t>Enforcing the number of samples in one period to be </a:t>
            </a:r>
            <a:r>
              <a:rPr lang="en-US" i="1" dirty="0"/>
              <a:t>N: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1/N </a:t>
            </a:r>
            <a:r>
              <a:rPr lang="en-US" dirty="0"/>
              <a:t>is called </a:t>
            </a:r>
            <a:r>
              <a:rPr lang="en-US" b="1" dirty="0"/>
              <a:t>normalized frequency</a:t>
            </a:r>
            <a:r>
              <a:rPr lang="en-US" dirty="0"/>
              <a:t> </a:t>
            </a:r>
            <a:r>
              <a:rPr lang="cs-CZ" dirty="0"/>
              <a:t>–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denoted</a:t>
            </a:r>
            <a:r>
              <a:rPr lang="cs-CZ" dirty="0"/>
              <a:t> as </a:t>
            </a:r>
            <a:r>
              <a:rPr lang="en-US" i="1" dirty="0"/>
              <a:t>f</a:t>
            </a:r>
            <a:r>
              <a:rPr lang="en-US" i="1" baseline="-25000" dirty="0"/>
              <a:t>1. </a:t>
            </a:r>
            <a:r>
              <a:rPr lang="en-US" dirty="0"/>
              <a:t>The unit is []. </a:t>
            </a:r>
            <a:r>
              <a:rPr lang="en-US" i="1" baseline="-25000" dirty="0"/>
              <a:t> </a:t>
            </a:r>
            <a:endParaRPr lang="en-US" i="1" dirty="0"/>
          </a:p>
          <a:p>
            <a:r>
              <a:rPr lang="en-US" i="1" dirty="0"/>
              <a:t>2</a:t>
            </a:r>
            <a:r>
              <a:rPr lang="el-GR" i="1" dirty="0"/>
              <a:t>π</a:t>
            </a:r>
            <a:r>
              <a:rPr lang="en-US" i="1" dirty="0"/>
              <a:t>/N</a:t>
            </a:r>
            <a:r>
              <a:rPr lang="en-US" dirty="0"/>
              <a:t> is called </a:t>
            </a:r>
            <a:r>
              <a:rPr lang="en-US" b="1" dirty="0"/>
              <a:t>normalized angular frequency</a:t>
            </a:r>
            <a:r>
              <a:rPr lang="en-US" dirty="0"/>
              <a:t> </a:t>
            </a:r>
            <a:r>
              <a:rPr lang="cs-CZ" dirty="0"/>
              <a:t>–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denoted</a:t>
            </a:r>
            <a:r>
              <a:rPr lang="cs-CZ" dirty="0"/>
              <a:t> as </a:t>
            </a:r>
            <a:r>
              <a:rPr lang="el-GR" i="1" dirty="0"/>
              <a:t>ω</a:t>
            </a:r>
            <a:r>
              <a:rPr lang="en-US" i="1" baseline="-25000" dirty="0"/>
              <a:t>1</a:t>
            </a:r>
            <a:r>
              <a:rPr lang="cs-CZ" dirty="0"/>
              <a:t>. </a:t>
            </a:r>
            <a:r>
              <a:rPr lang="en-US" dirty="0"/>
              <a:t>The unit is </a:t>
            </a:r>
            <a:r>
              <a:rPr lang="en-US" b="1" dirty="0"/>
              <a:t>rad</a:t>
            </a:r>
            <a:r>
              <a:rPr lang="en-US" dirty="0"/>
              <a:t>. </a:t>
            </a:r>
            <a:endParaRPr lang="cs-CZ" dirty="0"/>
          </a:p>
          <a:p>
            <a:r>
              <a:rPr lang="cs-CZ" dirty="0" err="1"/>
              <a:t>Similarly</a:t>
            </a:r>
            <a:r>
              <a:rPr lang="cs-CZ" dirty="0"/>
              <a:t> as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continuous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,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b="1" dirty="0"/>
              <a:t>magnitude </a:t>
            </a:r>
            <a:r>
              <a:rPr lang="cs-CZ" dirty="0"/>
              <a:t>and </a:t>
            </a:r>
            <a:r>
              <a:rPr lang="cs-CZ" b="1" dirty="0" err="1"/>
              <a:t>phase</a:t>
            </a:r>
            <a:endParaRPr lang="cs-CZ" b="1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cosine_disc</a:t>
            </a:r>
            <a:endParaRPr lang="en-US" dirty="0">
              <a:solidFill>
                <a:srgbClr val="FF0000"/>
              </a:solidFill>
            </a:endParaRPr>
          </a:p>
          <a:p>
            <a:endParaRPr lang="en-US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244" y="1896052"/>
            <a:ext cx="1809938" cy="42445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842" y="3338752"/>
            <a:ext cx="2340088" cy="817817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081B-7C2B-40A5-9C54-96C63840EC8B}" type="slidenum">
              <a:rPr lang="en-US" smtClean="0"/>
              <a:pPr/>
              <a:t>9</a:t>
            </a:fld>
            <a:r>
              <a:rPr lang="en-US"/>
              <a:t> /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924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ýchozí návrh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Výchozí návrh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Výchozí návrh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3001</TotalTime>
  <Words>4067</Words>
  <Application>Microsoft Office PowerPoint</Application>
  <PresentationFormat>Widescreen</PresentationFormat>
  <Paragraphs>710</Paragraphs>
  <Slides>72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72</vt:i4>
      </vt:variant>
    </vt:vector>
  </HeadingPairs>
  <TitlesOfParts>
    <vt:vector size="81" baseType="lpstr">
      <vt:lpstr>Arial</vt:lpstr>
      <vt:lpstr>Calibri</vt:lpstr>
      <vt:lpstr>Calibri Light</vt:lpstr>
      <vt:lpstr>Courier New</vt:lpstr>
      <vt:lpstr>Symbol</vt:lpstr>
      <vt:lpstr>Motiv Office</vt:lpstr>
      <vt:lpstr>Výchozí návrh</vt:lpstr>
      <vt:lpstr>1_Výchozí návrh</vt:lpstr>
      <vt:lpstr>2_Výchozí návrh</vt:lpstr>
      <vt:lpstr>Introduction  to signal processing</vt:lpstr>
      <vt:lpstr>Organization of this morning </vt:lpstr>
      <vt:lpstr>Agenda</vt:lpstr>
      <vt:lpstr>Functions and sequences </vt:lpstr>
      <vt:lpstr>Exercise – basics </vt:lpstr>
      <vt:lpstr>Cosine function – continuous time</vt:lpstr>
      <vt:lpstr>Cosine with more interesting parameters </vt:lpstr>
      <vt:lpstr>Cosine with more interesting parameters II</vt:lpstr>
      <vt:lpstr>Cosine sequence – discrete time </vt:lpstr>
      <vt:lpstr>Exercise: cosines and more </vt:lpstr>
      <vt:lpstr>Agenda</vt:lpstr>
      <vt:lpstr>Spectral analysis</vt:lpstr>
      <vt:lpstr>Implementation of this simple equation </vt:lpstr>
      <vt:lpstr>Let’s try to build a detector of cosine </vt:lpstr>
      <vt:lpstr>PowerPoint Presentation</vt:lpstr>
      <vt:lpstr>Cosines seem to work ! </vt:lpstr>
      <vt:lpstr>Disaster strikes … </vt:lpstr>
      <vt:lpstr>The ultimate basis for spectral analysis – a complex exponential </vt:lpstr>
      <vt:lpstr>Exercise: cosine detected by a complex exponential</vt:lpstr>
      <vt:lpstr>Agenda</vt:lpstr>
      <vt:lpstr>Discrete Fourier transform (DFT)</vt:lpstr>
      <vt:lpstr>Exercise: whole spectrum</vt:lpstr>
      <vt:lpstr>Reconstructing it back to signal </vt:lpstr>
      <vt:lpstr>Using a function and looking at the coefficients </vt:lpstr>
      <vt:lpstr>Agenda</vt:lpstr>
      <vt:lpstr>Evalution of spectrum over time</vt:lpstr>
      <vt:lpstr>Windowing the frames and running DFT for all … </vt:lpstr>
      <vt:lpstr>More on spectrogram visualization </vt:lpstr>
      <vt:lpstr>Synthesizing signal from spectrogram </vt:lpstr>
      <vt:lpstr>Playing with spectrogram – duration modification</vt:lpstr>
      <vt:lpstr>Agenda</vt:lpstr>
      <vt:lpstr>Filtering</vt:lpstr>
      <vt:lpstr>3 simple operations needed for filtering</vt:lpstr>
      <vt:lpstr>Shift ? Look only to the past !</vt:lpstr>
      <vt:lpstr>A simple filter</vt:lpstr>
      <vt:lpstr>How does it work for sample n=45 ?</vt:lpstr>
      <vt:lpstr>How does it work for sample n=50 ?</vt:lpstr>
      <vt:lpstr>Trying our intuition – what will this filter do for: </vt:lpstr>
      <vt:lpstr>How to represent a filter ? </vt:lpstr>
      <vt:lpstr>Impulse response – reaction to unit pulse</vt:lpstr>
      <vt:lpstr>Impulse response</vt:lpstr>
      <vt:lpstr>Agenda</vt:lpstr>
      <vt:lpstr>Recursive / IIR – infinite impulse response filters</vt:lpstr>
      <vt:lpstr>Scheme</vt:lpstr>
      <vt:lpstr>Operation – making use of filter output ! </vt:lpstr>
      <vt:lpstr>Infinite impulse response</vt:lpstr>
      <vt:lpstr>General digital filter  - IIR </vt:lpstr>
      <vt:lpstr>Agenda</vt:lpstr>
      <vt:lpstr>How does my filter behave ? </vt:lpstr>
      <vt:lpstr>z-transform</vt:lpstr>
      <vt:lpstr>Properties of z-transform </vt:lpstr>
      <vt:lpstr>Letting z-transform process the difference equation</vt:lpstr>
      <vt:lpstr>Transfer function H(z)</vt:lpstr>
      <vt:lpstr>Transfer function II</vt:lpstr>
      <vt:lpstr>Agenda</vt:lpstr>
      <vt:lpstr>From transfer function to frequency response</vt:lpstr>
      <vt:lpstr>How to visualize the frequency response ? </vt:lpstr>
      <vt:lpstr>Agenda</vt:lpstr>
      <vt:lpstr>Factorizing B(z) and A(z)</vt:lpstr>
      <vt:lpstr>Factorizing the transfer function</vt:lpstr>
      <vt:lpstr>Understanding numerator and denominator roots</vt:lpstr>
      <vt:lpstr>From zeros and poles to frequency response </vt:lpstr>
      <vt:lpstr>From zeros and poles to frequency response II</vt:lpstr>
      <vt:lpstr>From zeros and poles to frequency response III</vt:lpstr>
      <vt:lpstr>Exercise on our filter for 4 typical frequencies</vt:lpstr>
      <vt:lpstr>Agenda</vt:lpstr>
      <vt:lpstr>Stability of IIR filters </vt:lpstr>
      <vt:lpstr>Stability of IIR filters II</vt:lpstr>
      <vt:lpstr>Final exercise: filters to generate wovels </vt:lpstr>
      <vt:lpstr>Agenda</vt:lpstr>
      <vt:lpstr>Where does one meet signal processing when working with AI models ? </vt:lpstr>
      <vt:lpstr>Converting words to signals was a good career-starter 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Mathematical fundamentals for ISS</dc:title>
  <dc:creator>Honza Cernocky</dc:creator>
  <cp:lastModifiedBy>Honza</cp:lastModifiedBy>
  <cp:revision>101</cp:revision>
  <dcterms:created xsi:type="dcterms:W3CDTF">2022-09-18T20:12:27Z</dcterms:created>
  <dcterms:modified xsi:type="dcterms:W3CDTF">2026-02-16T13:22:41Z</dcterms:modified>
</cp:coreProperties>
</file>