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71"/>
  </p:notesMasterIdLst>
  <p:handoutMasterIdLst>
    <p:handoutMasterId r:id="rId72"/>
  </p:handoutMasterIdLst>
  <p:sldIdLst>
    <p:sldId id="256" r:id="rId4"/>
    <p:sldId id="293" r:id="rId5"/>
    <p:sldId id="518" r:id="rId6"/>
    <p:sldId id="482" r:id="rId7"/>
    <p:sldId id="484" r:id="rId8"/>
    <p:sldId id="528" r:id="rId9"/>
    <p:sldId id="485" r:id="rId10"/>
    <p:sldId id="301" r:id="rId11"/>
    <p:sldId id="353" r:id="rId12"/>
    <p:sldId id="486" r:id="rId13"/>
    <p:sldId id="487" r:id="rId14"/>
    <p:sldId id="546" r:id="rId15"/>
    <p:sldId id="490" r:id="rId16"/>
    <p:sldId id="530" r:id="rId17"/>
    <p:sldId id="529" r:id="rId18"/>
    <p:sldId id="488" r:id="rId19"/>
    <p:sldId id="531" r:id="rId20"/>
    <p:sldId id="491" r:id="rId21"/>
    <p:sldId id="489" r:id="rId22"/>
    <p:sldId id="492" r:id="rId23"/>
    <p:sldId id="493" r:id="rId24"/>
    <p:sldId id="494" r:id="rId25"/>
    <p:sldId id="495" r:id="rId26"/>
    <p:sldId id="496" r:id="rId27"/>
    <p:sldId id="534" r:id="rId28"/>
    <p:sldId id="497" r:id="rId29"/>
    <p:sldId id="499" r:id="rId30"/>
    <p:sldId id="532" r:id="rId31"/>
    <p:sldId id="533" r:id="rId32"/>
    <p:sldId id="501" r:id="rId33"/>
    <p:sldId id="502" r:id="rId34"/>
    <p:sldId id="503" r:id="rId35"/>
    <p:sldId id="500" r:id="rId36"/>
    <p:sldId id="504" r:id="rId37"/>
    <p:sldId id="505" r:id="rId38"/>
    <p:sldId id="517" r:id="rId39"/>
    <p:sldId id="535" r:id="rId40"/>
    <p:sldId id="506" r:id="rId41"/>
    <p:sldId id="507" r:id="rId42"/>
    <p:sldId id="536" r:id="rId43"/>
    <p:sldId id="547" r:id="rId44"/>
    <p:sldId id="539" r:id="rId45"/>
    <p:sldId id="508" r:id="rId46"/>
    <p:sldId id="280" r:id="rId47"/>
    <p:sldId id="276" r:id="rId48"/>
    <p:sldId id="540" r:id="rId49"/>
    <p:sldId id="285" r:id="rId50"/>
    <p:sldId id="286" r:id="rId51"/>
    <p:sldId id="288" r:id="rId52"/>
    <p:sldId id="298" r:id="rId53"/>
    <p:sldId id="541" r:id="rId54"/>
    <p:sldId id="289" r:id="rId55"/>
    <p:sldId id="299" r:id="rId56"/>
    <p:sldId id="542" r:id="rId57"/>
    <p:sldId id="543" r:id="rId58"/>
    <p:sldId id="512" r:id="rId59"/>
    <p:sldId id="544" r:id="rId60"/>
    <p:sldId id="369" r:id="rId61"/>
    <p:sldId id="548" r:id="rId62"/>
    <p:sldId id="549" r:id="rId63"/>
    <p:sldId id="550" r:id="rId64"/>
    <p:sldId id="397" r:id="rId65"/>
    <p:sldId id="398" r:id="rId66"/>
    <p:sldId id="402" r:id="rId67"/>
    <p:sldId id="400" r:id="rId68"/>
    <p:sldId id="401" r:id="rId69"/>
    <p:sldId id="441" r:id="rId7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53" autoAdjust="0"/>
  </p:normalViewPr>
  <p:slideViewPr>
    <p:cSldViewPr snapToGrid="0">
      <p:cViewPr varScale="1">
        <p:scale>
          <a:sx n="95" d="100"/>
          <a:sy n="95" d="100"/>
        </p:scale>
        <p:origin x="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9CEDB-FACE-457A-B12B-38CA35EF88A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CFAFA-51B7-4395-841A-E47D78115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3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547DE-0A43-431D-BDA4-1FEDED8B76F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55F6F-E2B5-4447-A282-DF33DF68B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90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briefly (one sentence)</a:t>
            </a:r>
            <a:r>
              <a:rPr lang="en-US" baseline="0" dirty="0"/>
              <a:t> what acoustic model, LM and </a:t>
            </a:r>
            <a:r>
              <a:rPr lang="en-US" baseline="0" dirty="0" err="1"/>
              <a:t>pronun</a:t>
            </a:r>
            <a:r>
              <a:rPr lang="en-US" baseline="0" dirty="0"/>
              <a:t> </a:t>
            </a:r>
            <a:r>
              <a:rPr lang="en-US" baseline="0" dirty="0" err="1"/>
              <a:t>dico</a:t>
            </a:r>
            <a:r>
              <a:rPr lang="en-US" baseline="0" dirty="0"/>
              <a:t> are for.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3B7B-FC6E-4529-9175-0BA7D5448B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73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3fb12a056b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3fb12a056b_0_7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33fb12a056b_0_7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75C070-B0BB-4E0E-9041-509CDA343B6F}" type="slidenum">
              <a:rPr lang="cs-CZ" altLang="en-US" smtClean="0"/>
              <a:pPr>
                <a:defRPr/>
              </a:pPr>
              <a:t>60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9561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briefly (one sentence)</a:t>
            </a:r>
            <a:r>
              <a:rPr lang="en-US" baseline="0" dirty="0"/>
              <a:t> what acoustic model, LM and </a:t>
            </a:r>
            <a:r>
              <a:rPr lang="en-US" baseline="0" dirty="0" err="1"/>
              <a:t>pronun</a:t>
            </a:r>
            <a:r>
              <a:rPr lang="en-US" baseline="0" dirty="0"/>
              <a:t> </a:t>
            </a:r>
            <a:r>
              <a:rPr lang="en-US" baseline="0" dirty="0" err="1"/>
              <a:t>dico</a:t>
            </a:r>
            <a:r>
              <a:rPr lang="en-US" baseline="0" dirty="0"/>
              <a:t> are for.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3B7B-FC6E-4529-9175-0BA7D5448B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3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3fb12a056b_0_4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g33fb12a056b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3792ecc654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3792ecc654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33792ecc654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3fb12a056b_0_6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3" name="Google Shape;393;g33fb12a056b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3fb12a056b_0_6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g33fb12a056b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3fb12a056b_0_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3fb12a056b_0_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3fb12a056b_0_1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3fb12a056b_0_14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33fb12a056b_0_14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3fb12a056b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3fb12a056b_0_6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33fb12a056b_0_6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D257-1F8D-4DF1-B4BC-98A2153F41A5}" type="datetime1">
              <a:rPr lang="en-US" smtClean="0"/>
              <a:t>2/9/2026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69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A5AF-8606-4851-92EF-721614B0A0DD}" type="datetime1">
              <a:rPr lang="en-US" smtClean="0"/>
              <a:t>2/9/2026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0639-5841-4A33-8534-B19E5DC67EBC}" type="datetime1">
              <a:rPr lang="en-US" smtClean="0"/>
              <a:t>2/9/2026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76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84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69" y="0"/>
            <a:ext cx="1565432" cy="4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14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96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74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45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42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8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0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D63-1498-4059-93E3-CE03AC3D3081}" type="datetime1">
              <a:rPr lang="en-US" smtClean="0"/>
              <a:t>2/9/2026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9A33F9-0C9A-4CDB-B3BA-7742AAB29559}" type="slidenum">
              <a:rPr lang="en-US" smtClean="0"/>
              <a:pPr/>
              <a:t>‹#›</a:t>
            </a:fld>
            <a:r>
              <a:rPr lang="en-US" dirty="0"/>
              <a:t> / 55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69" y="0"/>
            <a:ext cx="1565432" cy="4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92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3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56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28F4-DA1B-4FFC-8430-45425A76C81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30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3fb12a056b_0_79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33fb12a056b_0_79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g33fb12a056b_0_79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0670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3033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012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635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163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8652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Pouze nadpi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82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8F25-B384-4AFB-B6A2-6A6EBD1E2C15}" type="datetime1">
              <a:rPr lang="en-US" smtClean="0"/>
              <a:t>2/9/2026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67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9845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099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21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386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14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B724-295E-4D0C-BA1F-804E367B9A85}" type="datetime1">
              <a:rPr lang="en-US" smtClean="0"/>
              <a:t>2/9/2026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2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381E-8C17-455A-8974-2E940E5C289B}" type="datetime1">
              <a:rPr lang="en-US" smtClean="0"/>
              <a:t>2/9/2026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38D9-75DC-4A88-9E7E-3655722DEE89}" type="datetime1">
              <a:rPr lang="en-US" smtClean="0"/>
              <a:t>2/9/2026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38C9-EEC3-4413-82E1-1111547E6099}" type="datetime1">
              <a:rPr lang="en-US" smtClean="0"/>
              <a:t>2/9/2026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6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195A-068E-4EAD-A4EE-3DBAEFF8B59F}" type="datetime1">
              <a:rPr lang="en-US" smtClean="0"/>
              <a:t>2/9/2026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7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B9E7-089A-453D-BC76-6FA7C540AFE7}" type="datetime1">
              <a:rPr lang="en-US" smtClean="0"/>
              <a:t>2/9/2026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58823-F182-4AEE-A860-167F32429D67}" type="datetime1">
              <a:rPr lang="en-US" smtClean="0"/>
              <a:t>2/9/2026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9195371" y="6356350"/>
            <a:ext cx="2600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10CD3CB-74A6-4457-9B73-4F88E3813374}" type="slidenum">
              <a:rPr lang="en-US" sz="1400" smtClean="0"/>
              <a:t>‹#›</a:t>
            </a:fld>
            <a:r>
              <a:rPr lang="cs-CZ" sz="1400" dirty="0"/>
              <a:t> / </a:t>
            </a:r>
            <a:r>
              <a:rPr lang="en-US" sz="1400" dirty="0"/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153622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028F4-DA1B-4FFC-8430-45425A76C81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A33F9-0C9A-4CDB-B3BA-7742AAB2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4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6576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eeexplore.ieee.org/abstract/document/862024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t.vutbr.cz/~schwarzp/pubs.php?id=7646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t.vutbr.cz/~grezl/pubs.php.cz?id=824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t.vutbr.cz/~iveselyk/.cz" TargetMode="External"/><Relationship Id="rId7" Type="http://schemas.openxmlformats.org/officeDocument/2006/relationships/image" Target="../media/image24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://www.fit.vutbr.cz/~grezl/.cz" TargetMode="External"/><Relationship Id="rId4" Type="http://schemas.openxmlformats.org/officeDocument/2006/relationships/hyperlink" Target="http://www.fit.vutbr.cz/~karafiat/.cz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t.vutbr.cz/~imikolov/pubs.php?id=9362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t.vutbr.cz/~karafiat/pubs.php?id=10100" TargetMode="Externa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9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501.00114" TargetMode="External"/><Relationship Id="rId5" Type="http://schemas.openxmlformats.org/officeDocument/2006/relationships/hyperlink" Target="https://arxiv.org/abs/2409.09543" TargetMode="External"/><Relationship Id="rId4" Type="http://schemas.openxmlformats.org/officeDocument/2006/relationships/hyperlink" Target="https://www.isca-archive.org/chime_2024/polok24_chime.html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hyperlink" Target="https://arxiv.org/pdf/2411.00150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hyperlink" Target="https://www-dev.fit.vutbr.cz/research/group/speech/public/publi/2023/peng_icassp2023_10094795.pdf.en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hyperlink" Target="https://www.fit.vut.cz/research/group/speech/public/publi/2023/peng_SLT2022_published%20in%20January%202023.pdf.en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6.jpeg"/><Relationship Id="rId4" Type="http://schemas.openxmlformats.org/officeDocument/2006/relationships/image" Target="../media/image61.png"/><Relationship Id="rId9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2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8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12" Type="http://schemas.openxmlformats.org/officeDocument/2006/relationships/image" Target="../media/image127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11" Type="http://schemas.openxmlformats.org/officeDocument/2006/relationships/image" Target="../media/image126.png"/><Relationship Id="rId5" Type="http://schemas.openxmlformats.org/officeDocument/2006/relationships/image" Target="../media/image116.png"/><Relationship Id="rId10" Type="http://schemas.openxmlformats.org/officeDocument/2006/relationships/image" Target="../media/image125.png"/><Relationship Id="rId4" Type="http://schemas.openxmlformats.org/officeDocument/2006/relationships/image" Target="../media/image121.png"/><Relationship Id="rId9" Type="http://schemas.openxmlformats.org/officeDocument/2006/relationships/image" Target="../media/image117.png"/><Relationship Id="rId14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EJNMyun8zoLodlHjGoNeYdG4Cq1VOO5f8zeHZr99J8Y/edit?usp=sharing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7675" y="2075840"/>
            <a:ext cx="11229975" cy="1528580"/>
          </a:xfrm>
        </p:spPr>
        <p:txBody>
          <a:bodyPr>
            <a:normAutofit fontScale="90000"/>
          </a:bodyPr>
          <a:lstStyle/>
          <a:p>
            <a:r>
              <a:rPr lang="en-US" dirty="0"/>
              <a:t>Two revolutions in the life </a:t>
            </a:r>
            <a:br>
              <a:rPr lang="en-US" dirty="0"/>
            </a:br>
            <a:r>
              <a:rPr lang="en-US" dirty="0"/>
              <a:t>of a not so old speech recognition researcher</a:t>
            </a:r>
            <a:endParaRPr lang="en-US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977905"/>
            <a:ext cx="9144000" cy="2098772"/>
          </a:xfrm>
        </p:spPr>
        <p:txBody>
          <a:bodyPr>
            <a:normAutofit/>
          </a:bodyPr>
          <a:lstStyle/>
          <a:p>
            <a:r>
              <a:rPr lang="en-US" b="1" dirty="0"/>
              <a:t>Honza </a:t>
            </a:r>
            <a:r>
              <a:rPr lang="cs-CZ" b="1" dirty="0"/>
              <a:t>Černocký</a:t>
            </a:r>
          </a:p>
          <a:p>
            <a:r>
              <a:rPr lang="en-US" dirty="0"/>
              <a:t>Intro of ZRE 2025/26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4289"/>
            <a:ext cx="3738306" cy="11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1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Post-doc with Hynek He</a:t>
            </a:r>
            <a:r>
              <a:rPr lang="cs-CZ" dirty="0" err="1"/>
              <a:t>řmanský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312534" cy="46561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2001 – posterior features</a:t>
            </a:r>
          </a:p>
          <a:p>
            <a:r>
              <a:rPr lang="en-US" dirty="0"/>
              <a:t>Long temporal trajectories for speech feature extraction </a:t>
            </a:r>
          </a:p>
          <a:p>
            <a:r>
              <a:rPr lang="en-US" dirty="0"/>
              <a:t>Band </a:t>
            </a:r>
            <a:r>
              <a:rPr lang="en-US" dirty="0" err="1"/>
              <a:t>classifers</a:t>
            </a:r>
            <a:r>
              <a:rPr lang="en-US" dirty="0"/>
              <a:t> and merger </a:t>
            </a:r>
            <a:r>
              <a:rPr lang="en-US" b="1" dirty="0"/>
              <a:t>were</a:t>
            </a:r>
            <a:r>
              <a:rPr lang="en-US" dirty="0"/>
              <a:t> neural networks ! </a:t>
            </a:r>
          </a:p>
          <a:p>
            <a:r>
              <a:rPr lang="en-US" dirty="0"/>
              <a:t>They worked worse than standard MFCC features…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 don’t remember if we called it “AI”, probably not. </a:t>
            </a:r>
          </a:p>
        </p:txBody>
      </p:sp>
      <p:pic>
        <p:nvPicPr>
          <p:cNvPr id="4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56" y="2492679"/>
            <a:ext cx="6755352" cy="363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4175" y="0"/>
            <a:ext cx="1877825" cy="24926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FC983E-01B5-4EFC-ABF9-147C7A144E7C}"/>
              </a:ext>
            </a:extLst>
          </p:cNvPr>
          <p:cNvSpPr txBox="1"/>
          <p:nvPr/>
        </p:nvSpPr>
        <p:spPr>
          <a:xfrm>
            <a:off x="1876413" y="6231265"/>
            <a:ext cx="828286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Hynek</a:t>
            </a:r>
            <a:r>
              <a:rPr lang="en-US" sz="1400" dirty="0"/>
              <a:t> </a:t>
            </a:r>
            <a:r>
              <a:rPr lang="en-US" sz="1400" dirty="0" err="1"/>
              <a:t>Hermansky</a:t>
            </a:r>
            <a:r>
              <a:rPr lang="en-US" sz="1400" dirty="0"/>
              <a:t>, Daniel PW Ellis, </a:t>
            </a:r>
            <a:r>
              <a:rPr lang="en-US" sz="1400" dirty="0" err="1"/>
              <a:t>Sangita</a:t>
            </a:r>
            <a:r>
              <a:rPr lang="en-US" sz="1400" dirty="0"/>
              <a:t> Sharma: </a:t>
            </a:r>
            <a:r>
              <a:rPr lang="en-US" sz="1400" dirty="0">
                <a:hlinkClick r:id="rId4"/>
              </a:rPr>
              <a:t>Tandem connectionist feature extraction for conventional HMM systems</a:t>
            </a:r>
            <a:r>
              <a:rPr lang="en-US" sz="1400" dirty="0"/>
              <a:t>, in Proc. IEEE ICASSP 2000</a:t>
            </a:r>
          </a:p>
        </p:txBody>
      </p:sp>
    </p:spTree>
    <p:extLst>
      <p:ext uri="{BB962C8B-B14F-4D97-AF65-F5344CB8AC3E}">
        <p14:creationId xmlns:p14="http://schemas.microsoft.com/office/powerpoint/2010/main" val="3463979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 </a:t>
            </a:r>
            <a:r>
              <a:rPr lang="en-US" dirty="0" err="1"/>
              <a:t>he</a:t>
            </a:r>
            <a:r>
              <a:rPr lang="en-US" dirty="0"/>
              <a:t> </a:t>
            </a:r>
            <a:r>
              <a:rPr lang="en-US" dirty="0" err="1"/>
              <a:t>he</a:t>
            </a:r>
            <a:r>
              <a:rPr lang="en-US" dirty="0"/>
              <a:t>, another guy believing in Hynek’s weird stuff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Around 2000, people did not like neural networks.</a:t>
            </a:r>
          </a:p>
          <a:p>
            <a:r>
              <a:rPr lang="en-US" dirty="0"/>
              <a:t>Working with them involved writing own code, using obscure custom hardware</a:t>
            </a:r>
          </a:p>
          <a:p>
            <a:r>
              <a:rPr lang="en-US" dirty="0"/>
              <a:t>Data was hard to get </a:t>
            </a:r>
          </a:p>
          <a:p>
            <a:r>
              <a:rPr lang="en-US" dirty="0"/>
              <a:t>Every community was “hermetic”, people did not talk and did not understand each other …  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3" y="4595148"/>
            <a:ext cx="7632632" cy="2262851"/>
          </a:xfrm>
          <a:prstGeom prst="rect">
            <a:avLst/>
          </a:prstGeom>
        </p:spPr>
      </p:pic>
      <p:pic>
        <p:nvPicPr>
          <p:cNvPr id="5" name="Picture 4" descr="Introduction to SPERT-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41" y="4401547"/>
            <a:ext cx="2700759" cy="245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991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led me to speech research</a:t>
            </a:r>
          </a:p>
          <a:p>
            <a:r>
              <a:rPr lang="en-US" dirty="0"/>
              <a:t>Early days</a:t>
            </a:r>
          </a:p>
          <a:p>
            <a:r>
              <a:rPr lang="en-US" dirty="0">
                <a:solidFill>
                  <a:srgbClr val="FF0000"/>
                </a:solidFill>
              </a:rPr>
              <a:t>First revolution </a:t>
            </a:r>
          </a:p>
          <a:p>
            <a:r>
              <a:rPr lang="en-US" dirty="0"/>
              <a:t>Second revolution</a:t>
            </a:r>
          </a:p>
          <a:p>
            <a:r>
              <a:rPr lang="en-US" dirty="0"/>
              <a:t>What can we do - research manager's perspective</a:t>
            </a:r>
          </a:p>
          <a:p>
            <a:pPr lvl="1"/>
            <a:r>
              <a:rPr lang="en-US" dirty="0"/>
              <a:t>Build on the large models </a:t>
            </a:r>
          </a:p>
          <a:p>
            <a:pPr lvl="1"/>
            <a:r>
              <a:rPr lang="en-US" dirty="0"/>
              <a:t>Adapt them for tasks they were not trained for </a:t>
            </a:r>
          </a:p>
          <a:p>
            <a:pPr lvl="1"/>
            <a:r>
              <a:rPr lang="en-US" dirty="0"/>
              <a:t>Make them multichannel and smaller</a:t>
            </a:r>
          </a:p>
          <a:p>
            <a:pPr lvl="1"/>
            <a:r>
              <a:rPr lang="en-US" dirty="0"/>
              <a:t>Deal with multimodality and evaluations </a:t>
            </a:r>
          </a:p>
          <a:p>
            <a:r>
              <a:rPr lang="pl-PL" dirty="0"/>
              <a:t>BUT Speech@FIT a jak se zapojit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676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Revolution #1 – neural networks dominate the world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evolution | politics | Britan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120" y="1178997"/>
            <a:ext cx="7145055" cy="56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038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C1FD0-DFA7-455C-A85D-6751EC25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2004-06 The “BUT phoneme recognizer”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249B65-53C6-476F-BD41-E211DC2D0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59" y="1526796"/>
            <a:ext cx="4343457" cy="3257593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DE3ED32-AA94-4A35-B33E-B07D0ABDC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67" y="1338145"/>
            <a:ext cx="6960134" cy="508461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61ADFB7-FCF9-433F-B570-C18625E7E685}"/>
              </a:ext>
            </a:extLst>
          </p:cNvPr>
          <p:cNvSpPr txBox="1"/>
          <p:nvPr/>
        </p:nvSpPr>
        <p:spPr>
          <a:xfrm>
            <a:off x="430567" y="6262042"/>
            <a:ext cx="10923233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SCHWARZ Petr, MATĚJKA Pavel a ČERNOCKÝ Jan. </a:t>
            </a:r>
            <a:r>
              <a:rPr lang="en-US" sz="1200" dirty="0">
                <a:hlinkClick r:id="rId4"/>
              </a:rPr>
              <a:t>Towards Lower Error Rates in Phoneme Recognition</a:t>
            </a:r>
            <a:r>
              <a:rPr lang="en-US" sz="1200" dirty="0"/>
              <a:t>. In: </a:t>
            </a:r>
            <a:r>
              <a:rPr lang="en-US" sz="1200" i="1" dirty="0"/>
              <a:t>Proceedings of 7th International Conference </a:t>
            </a:r>
            <a:r>
              <a:rPr lang="en-US" sz="1200" i="1" dirty="0" err="1"/>
              <a:t>Text,Speech</a:t>
            </a:r>
            <a:r>
              <a:rPr lang="en-US" sz="1200" i="1" dirty="0"/>
              <a:t> and </a:t>
            </a:r>
            <a:r>
              <a:rPr lang="en-US" sz="1200" i="1" dirty="0" err="1"/>
              <a:t>Dialoque</a:t>
            </a:r>
            <a:r>
              <a:rPr lang="en-US" sz="1200" i="1" dirty="0"/>
              <a:t> 2004</a:t>
            </a:r>
            <a:r>
              <a:rPr lang="en-US" sz="1200" dirty="0"/>
              <a:t>. Brno: Springer </a:t>
            </a:r>
            <a:r>
              <a:rPr lang="en-US" sz="1200" dirty="0" err="1"/>
              <a:t>Verlag</a:t>
            </a:r>
            <a:r>
              <a:rPr lang="en-US" sz="1200" dirty="0"/>
              <a:t>, 2004, s. 8. ISBN 3-540-23049-1.</a:t>
            </a:r>
          </a:p>
        </p:txBody>
      </p:sp>
    </p:spTree>
    <p:extLst>
      <p:ext uri="{BB962C8B-B14F-4D97-AF65-F5344CB8AC3E}">
        <p14:creationId xmlns:p14="http://schemas.microsoft.com/office/powerpoint/2010/main" val="3098947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054B-D264-48C3-98D0-F65A3349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C6DC8-05B6-479A-8FE8-9646BE874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5">
            <a:extLst>
              <a:ext uri="{FF2B5EF4-FFF2-40B4-BE49-F238E27FC236}">
                <a16:creationId xmlns:a16="http://schemas.microsoft.com/office/drawing/2014/main" id="{229F65C3-F0AD-48F5-8D77-B46562399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025" y="462422"/>
            <a:ext cx="1619119" cy="6312217"/>
          </a:xfrm>
          <a:prstGeom prst="rect">
            <a:avLst/>
          </a:prstGeom>
        </p:spPr>
      </p:pic>
      <p:cxnSp>
        <p:nvCxnSpPr>
          <p:cNvPr id="5" name="Přímá spojnice se šipkou 6">
            <a:extLst>
              <a:ext uri="{FF2B5EF4-FFF2-40B4-BE49-F238E27FC236}">
                <a16:creationId xmlns:a16="http://schemas.microsoft.com/office/drawing/2014/main" id="{E293A2B1-99FD-4785-9776-96CD397156E3}"/>
              </a:ext>
            </a:extLst>
          </p:cNvPr>
          <p:cNvCxnSpPr/>
          <p:nvPr/>
        </p:nvCxnSpPr>
        <p:spPr>
          <a:xfrm>
            <a:off x="3448695" y="2254563"/>
            <a:ext cx="1810512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7">
            <a:extLst>
              <a:ext uri="{FF2B5EF4-FFF2-40B4-BE49-F238E27FC236}">
                <a16:creationId xmlns:a16="http://schemas.microsoft.com/office/drawing/2014/main" id="{8C3DF61E-B5EC-4A1D-85ED-398CEA2611DF}"/>
              </a:ext>
            </a:extLst>
          </p:cNvPr>
          <p:cNvCxnSpPr/>
          <p:nvPr/>
        </p:nvCxnSpPr>
        <p:spPr>
          <a:xfrm flipH="1">
            <a:off x="6205801" y="2254563"/>
            <a:ext cx="1833182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337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err="1"/>
              <a:t>Franti</a:t>
            </a:r>
            <a:r>
              <a:rPr lang="cs-CZ" altLang="en-US" dirty="0"/>
              <a:t>šek</a:t>
            </a:r>
            <a:r>
              <a:rPr lang="en-US" altLang="en-US" dirty="0"/>
              <a:t> Gr</a:t>
            </a:r>
            <a:r>
              <a:rPr lang="cs-CZ" altLang="en-US" dirty="0"/>
              <a:t>é</a:t>
            </a:r>
            <a:r>
              <a:rPr lang="en-US" altLang="en-US" dirty="0" err="1"/>
              <a:t>zl</a:t>
            </a:r>
            <a:r>
              <a:rPr lang="en-US" altLang="en-US" dirty="0"/>
              <a:t> @ ICASSP 2007: </a:t>
            </a:r>
            <a:br>
              <a:rPr lang="cs-CZ" altLang="en-US" dirty="0"/>
            </a:br>
            <a:r>
              <a:rPr lang="en-US" altLang="en-US" dirty="0"/>
              <a:t>NN bottle-neck features first beating MFCCs!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64" y="2613508"/>
            <a:ext cx="9272859" cy="2602649"/>
          </a:xfrm>
          <a:prstGeom prst="rect">
            <a:avLst/>
          </a:prstGeom>
        </p:spPr>
      </p:pic>
      <p:pic>
        <p:nvPicPr>
          <p:cNvPr id="5" name="Picture 11" descr="view_person_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807" y="3887076"/>
            <a:ext cx="2228193" cy="297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4">
            <a:extLst>
              <a:ext uri="{FF2B5EF4-FFF2-40B4-BE49-F238E27FC236}">
                <a16:creationId xmlns:a16="http://schemas.microsoft.com/office/drawing/2014/main" id="{2D9CCF17-E132-4F18-ADAD-CA4DA597F0A7}"/>
              </a:ext>
            </a:extLst>
          </p:cNvPr>
          <p:cNvSpPr txBox="1"/>
          <p:nvPr/>
        </p:nvSpPr>
        <p:spPr>
          <a:xfrm>
            <a:off x="430566" y="5807631"/>
            <a:ext cx="904451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GRÉZL </a:t>
            </a:r>
            <a:r>
              <a:rPr lang="en-US" sz="1200" dirty="0" err="1"/>
              <a:t>František</a:t>
            </a:r>
            <a:r>
              <a:rPr lang="en-US" sz="1200" dirty="0"/>
              <a:t>, KARAFIÁT Martin, KONTÁR Stanislav a ČERNOCKÝ Jan. </a:t>
            </a:r>
            <a:r>
              <a:rPr lang="en-US" sz="1200" dirty="0">
                <a:hlinkClick r:id="rId4"/>
              </a:rPr>
              <a:t>Probabilistic and bottle-neck features for LVCSR of meetings</a:t>
            </a:r>
            <a:r>
              <a:rPr lang="en-US" sz="1200" dirty="0"/>
              <a:t>. In: </a:t>
            </a:r>
            <a:r>
              <a:rPr lang="en-US" sz="1200" i="1" dirty="0"/>
              <a:t>Proc. IEEE International Conference on Acoustics, Speech and Signal Processing (ICASSP 2007)</a:t>
            </a:r>
            <a:r>
              <a:rPr lang="en-US" sz="1200" dirty="0"/>
              <a:t>. </a:t>
            </a:r>
            <a:r>
              <a:rPr lang="en-US" sz="1200" dirty="0" err="1"/>
              <a:t>Hononulu</a:t>
            </a:r>
            <a:r>
              <a:rPr lang="en-US" sz="1200" dirty="0"/>
              <a:t>: IEEE Signal Processing Society, 2007, s. 757-760. ISBN 1-4244-0728-1.</a:t>
            </a:r>
          </a:p>
        </p:txBody>
      </p:sp>
    </p:spTree>
    <p:extLst>
      <p:ext uri="{BB962C8B-B14F-4D97-AF65-F5344CB8AC3E}">
        <p14:creationId xmlns:p14="http://schemas.microsoft.com/office/powerpoint/2010/main" val="1387765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80E10-1E5C-45AD-AF42-12DDC1D0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bottle-neck features (SBN)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345A5-43E8-42EF-BCB5-7390C4697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06723" cy="228097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Hierarchical structure resembling the brain </a:t>
            </a:r>
          </a:p>
          <a:p>
            <a:r>
              <a:rPr lang="en-US" dirty="0"/>
              <a:t>Really long temporal context </a:t>
            </a:r>
          </a:p>
          <a:p>
            <a:r>
              <a:rPr lang="en-US" dirty="0"/>
              <a:t>Significantly better than MFCCs</a:t>
            </a:r>
          </a:p>
          <a:p>
            <a:r>
              <a:rPr lang="en-US" dirty="0"/>
              <a:t>Allowed to integrate F</a:t>
            </a:r>
            <a:r>
              <a:rPr lang="en-US" baseline="-25000" dirty="0"/>
              <a:t>0</a:t>
            </a:r>
            <a:r>
              <a:rPr lang="en-US" dirty="0"/>
              <a:t> for Asian languages without hurting </a:t>
            </a:r>
            <a:br>
              <a:rPr lang="en-US" dirty="0"/>
            </a:br>
            <a:r>
              <a:rPr lang="en-US" dirty="0"/>
              <a:t>performance on Western ones </a:t>
            </a:r>
          </a:p>
          <a:p>
            <a:r>
              <a:rPr lang="en-US" dirty="0"/>
              <a:t>Doing great also for speaker recognition !</a:t>
            </a:r>
          </a:p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B8DA7A7-237B-4730-A960-5F8B8EC0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45" y="4106601"/>
            <a:ext cx="9102725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DF97526-1D16-41A8-A20B-541F5D265A9C}"/>
              </a:ext>
            </a:extLst>
          </p:cNvPr>
          <p:cNvSpPr txBox="1"/>
          <p:nvPr/>
        </p:nvSpPr>
        <p:spPr>
          <a:xfrm>
            <a:off x="838200" y="6156744"/>
            <a:ext cx="982717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VESELÝ Karel</a:t>
            </a:r>
            <a:r>
              <a:rPr lang="en-US" sz="1200" dirty="0"/>
              <a:t>, </a:t>
            </a:r>
            <a:r>
              <a:rPr lang="en-US" sz="1200" dirty="0">
                <a:hlinkClick r:id="rId4"/>
              </a:rPr>
              <a:t>KARAFIÁT Martin</a:t>
            </a:r>
            <a:r>
              <a:rPr lang="en-US" sz="1200" dirty="0"/>
              <a:t> a </a:t>
            </a:r>
            <a:r>
              <a:rPr lang="en-US" sz="1200" dirty="0">
                <a:hlinkClick r:id="rId5"/>
              </a:rPr>
              <a:t>GRÉZL </a:t>
            </a:r>
            <a:r>
              <a:rPr lang="en-US" sz="1200" dirty="0" err="1">
                <a:hlinkClick r:id="rId5"/>
              </a:rPr>
              <a:t>František</a:t>
            </a:r>
            <a:r>
              <a:rPr lang="en-US" sz="1200" dirty="0"/>
              <a:t>. </a:t>
            </a:r>
            <a:r>
              <a:rPr lang="en-US" sz="1200" dirty="0" err="1"/>
              <a:t>Convolutive</a:t>
            </a:r>
            <a:r>
              <a:rPr lang="en-US" sz="1200" dirty="0"/>
              <a:t> Bottleneck Network Features for LVCSR. In: </a:t>
            </a:r>
            <a:r>
              <a:rPr lang="en-US" sz="1200" i="1" dirty="0"/>
              <a:t>Proceedings of ASRU 2011</a:t>
            </a:r>
            <a:r>
              <a:rPr lang="en-US" sz="1200" dirty="0"/>
              <a:t>. Big Island, Hawaii: IEEE Signal Processing Society, 2011, s. 42-47. ISBN 978-1-4673-0366-8.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EBCAD7B-1117-480A-B707-657470B44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662" y="696286"/>
            <a:ext cx="2196367" cy="146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ANd9GcTL6DMeez4PsTJ-E68ErcnODhawYcDnF4xF-Yek-lvs_2nIWXNr">
            <a:extLst>
              <a:ext uri="{FF2B5EF4-FFF2-40B4-BE49-F238E27FC236}">
                <a16:creationId xmlns:a16="http://schemas.microsoft.com/office/drawing/2014/main" id="{C8FFF9CA-A69B-4315-9534-7BF7507B4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51" y="2287602"/>
            <a:ext cx="1457297" cy="145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92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Tom </a:t>
            </a:r>
            <a:r>
              <a:rPr lang="en-US" dirty="0" err="1"/>
              <a:t>Mikolov</a:t>
            </a:r>
            <a:r>
              <a:rPr lang="en-US" dirty="0"/>
              <a:t> @ </a:t>
            </a:r>
            <a:r>
              <a:rPr lang="en-US" dirty="0" err="1"/>
              <a:t>Interspeech</a:t>
            </a:r>
            <a:r>
              <a:rPr lang="en-US" dirty="0"/>
              <a:t> 2010: Recurrent Neural networks do work for language modeling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95" y="2569579"/>
            <a:ext cx="6922163" cy="300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38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5558" y="3819819"/>
            <a:ext cx="2876442" cy="30381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4">
            <a:extLst>
              <a:ext uri="{FF2B5EF4-FFF2-40B4-BE49-F238E27FC236}">
                <a16:creationId xmlns:a16="http://schemas.microsoft.com/office/drawing/2014/main" id="{4C173765-5DD3-4538-9B66-6D618DE35B4B}"/>
              </a:ext>
            </a:extLst>
          </p:cNvPr>
          <p:cNvSpPr txBox="1"/>
          <p:nvPr/>
        </p:nvSpPr>
        <p:spPr>
          <a:xfrm>
            <a:off x="492711" y="5896401"/>
            <a:ext cx="828286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MIKOLOV </a:t>
            </a:r>
            <a:r>
              <a:rPr lang="en-US" sz="1200" dirty="0" err="1"/>
              <a:t>Tomáš</a:t>
            </a:r>
            <a:r>
              <a:rPr lang="en-US" sz="1200" dirty="0"/>
              <a:t>, KARAFIÁT Martin, BURGET </a:t>
            </a:r>
            <a:r>
              <a:rPr lang="en-US" sz="1200" dirty="0" err="1"/>
              <a:t>Lukáš</a:t>
            </a:r>
            <a:r>
              <a:rPr lang="en-US" sz="1200" dirty="0"/>
              <a:t>, ČERNOCKÝ Jan a KHUDANPUR Sanjeev. </a:t>
            </a:r>
            <a:r>
              <a:rPr lang="en-US" sz="1200" dirty="0">
                <a:hlinkClick r:id="rId4"/>
              </a:rPr>
              <a:t>Recurrent neural network based language model</a:t>
            </a:r>
            <a:r>
              <a:rPr lang="en-US" sz="1200" dirty="0"/>
              <a:t>. In: </a:t>
            </a:r>
            <a:r>
              <a:rPr lang="en-US" sz="1200" i="1" dirty="0"/>
              <a:t>Proceedings of the 11th Annual Conference of the International Speech Communication Association (INTERSPEECH 2010)</a:t>
            </a:r>
            <a:r>
              <a:rPr lang="en-US" sz="1200" dirty="0"/>
              <a:t>. </a:t>
            </a:r>
            <a:r>
              <a:rPr lang="en-US" sz="1200" dirty="0" err="1"/>
              <a:t>Makuhari</a:t>
            </a:r>
            <a:r>
              <a:rPr lang="en-US" sz="1200" dirty="0"/>
              <a:t>, Chiba: International Speech Communication Association, 2010, s. 1045-1048. ISBN 978-1-61782-123-3. ISSN 1990-9772.</a:t>
            </a:r>
          </a:p>
        </p:txBody>
      </p:sp>
    </p:spTree>
    <p:extLst>
      <p:ext uri="{BB962C8B-B14F-4D97-AF65-F5344CB8AC3E}">
        <p14:creationId xmlns:p14="http://schemas.microsoft.com/office/powerpoint/2010/main" val="1545972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Hinton, Deng, Yu, et al @ SP Magazine 2012: </a:t>
            </a:r>
            <a:br>
              <a:rPr lang="en-US" dirty="0"/>
            </a:br>
            <a:r>
              <a:rPr lang="en-US" dirty="0"/>
              <a:t>Deep NNs work for acoustic modeling in speech recognition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820" y="2208756"/>
            <a:ext cx="9696995" cy="464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43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led me to speech research</a:t>
            </a:r>
          </a:p>
          <a:p>
            <a:r>
              <a:rPr lang="en-US" dirty="0"/>
              <a:t>Early days</a:t>
            </a:r>
          </a:p>
          <a:p>
            <a:r>
              <a:rPr lang="en-US" dirty="0"/>
              <a:t>First revolution </a:t>
            </a:r>
          </a:p>
          <a:p>
            <a:r>
              <a:rPr lang="en-US" dirty="0"/>
              <a:t>Second revolution</a:t>
            </a:r>
          </a:p>
          <a:p>
            <a:r>
              <a:rPr lang="en-US" dirty="0"/>
              <a:t>What can we do - research manager's perspective</a:t>
            </a:r>
          </a:p>
          <a:p>
            <a:pPr lvl="1"/>
            <a:r>
              <a:rPr lang="en-US" dirty="0"/>
              <a:t>Build on the large models </a:t>
            </a:r>
          </a:p>
          <a:p>
            <a:pPr lvl="1"/>
            <a:r>
              <a:rPr lang="en-US" dirty="0"/>
              <a:t>Adapt them for tasks they were not trained for </a:t>
            </a:r>
          </a:p>
          <a:p>
            <a:pPr lvl="1"/>
            <a:r>
              <a:rPr lang="en-US" dirty="0"/>
              <a:t>Make them multichannel and smaller</a:t>
            </a:r>
          </a:p>
          <a:p>
            <a:pPr lvl="1"/>
            <a:r>
              <a:rPr lang="en-US" dirty="0"/>
              <a:t>Deal with multimodality and evaluations </a:t>
            </a:r>
          </a:p>
          <a:p>
            <a:r>
              <a:rPr lang="pl-PL" dirty="0"/>
              <a:t>BUT Speech@FIT a jak se zapojit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151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allowed revolution #1 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people </a:t>
            </a:r>
          </a:p>
          <a:p>
            <a:r>
              <a:rPr lang="en-US" dirty="0"/>
              <a:t>Development (or re-discovery and clever engineering) of algorithms. </a:t>
            </a:r>
          </a:p>
          <a:p>
            <a:r>
              <a:rPr lang="en-US" dirty="0"/>
              <a:t>Availability of data </a:t>
            </a:r>
          </a:p>
          <a:p>
            <a:r>
              <a:rPr lang="en-US" dirty="0"/>
              <a:t>Starting availability of GPUs (from games to R&amp;D) </a:t>
            </a:r>
          </a:p>
        </p:txBody>
      </p:sp>
    </p:spTree>
    <p:extLst>
      <p:ext uri="{BB962C8B-B14F-4D97-AF65-F5344CB8AC3E}">
        <p14:creationId xmlns:p14="http://schemas.microsoft.com/office/powerpoint/2010/main" val="725788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things it brought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50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worked and started to be massively used by companies</a:t>
            </a:r>
            <a:r>
              <a:rPr lang="cs-CZ" dirty="0"/>
              <a:t> and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</a:t>
            </a:r>
            <a:endParaRPr lang="en-US" dirty="0"/>
          </a:p>
          <a:p>
            <a:pPr lvl="1"/>
            <a:r>
              <a:rPr lang="en-US" dirty="0"/>
              <a:t>Google translate </a:t>
            </a:r>
          </a:p>
          <a:p>
            <a:pPr lvl="1"/>
            <a:r>
              <a:rPr lang="en-US" dirty="0"/>
              <a:t>Apple Siri </a:t>
            </a:r>
          </a:p>
          <a:p>
            <a:pPr lvl="1"/>
            <a:r>
              <a:rPr lang="en-US" dirty="0"/>
              <a:t>Amazon Alexa</a:t>
            </a:r>
          </a:p>
          <a:p>
            <a:r>
              <a:rPr lang="en-US" dirty="0"/>
              <a:t>SW toolkits lowering the entry bar – more people could play with it. </a:t>
            </a:r>
          </a:p>
          <a:p>
            <a:r>
              <a:rPr lang="en-US" dirty="0"/>
              <a:t>People started to make their papers, code, data and models </a:t>
            </a:r>
            <a:r>
              <a:rPr lang="en-US" b="1" dirty="0"/>
              <a:t>public</a:t>
            </a:r>
            <a:r>
              <a:rPr lang="en-US" dirty="0"/>
              <a:t> – GitHub, </a:t>
            </a:r>
            <a:r>
              <a:rPr lang="en-US" dirty="0" err="1"/>
              <a:t>arXiv</a:t>
            </a:r>
            <a:r>
              <a:rPr lang="en-US" dirty="0"/>
              <a:t>, later </a:t>
            </a:r>
            <a:r>
              <a:rPr lang="en-US" dirty="0" err="1"/>
              <a:t>HuggingFace</a:t>
            </a:r>
            <a:endParaRPr lang="en-US" dirty="0"/>
          </a:p>
          <a:p>
            <a:pPr lvl="1"/>
            <a:r>
              <a:rPr lang="en-US" dirty="0"/>
              <a:t>reproducible and trustable results. </a:t>
            </a:r>
          </a:p>
          <a:p>
            <a:pPr lvl="1"/>
            <a:r>
              <a:rPr lang="en-US" dirty="0"/>
              <a:t>Much faster R&amp;D</a:t>
            </a:r>
          </a:p>
          <a:p>
            <a:r>
              <a:rPr lang="en-US" b="1" dirty="0"/>
              <a:t>Communities</a:t>
            </a:r>
            <a:r>
              <a:rPr lang="en-US" dirty="0"/>
              <a:t> getting together as everyone used similar approaches – computer vision, NLP, MT, speech, robotics …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We (slowly and reluctantly) started calling it “AI” !</a:t>
            </a:r>
          </a:p>
        </p:txBody>
      </p:sp>
    </p:spTree>
    <p:extLst>
      <p:ext uri="{BB962C8B-B14F-4D97-AF65-F5344CB8AC3E}">
        <p14:creationId xmlns:p14="http://schemas.microsoft.com/office/powerpoint/2010/main" val="10436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 things it brought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for more data (these NNs are data hungry …) </a:t>
            </a:r>
          </a:p>
          <a:p>
            <a:r>
              <a:rPr lang="en-US" dirty="0"/>
              <a:t>Need for more GPUs (that cost money) </a:t>
            </a:r>
          </a:p>
          <a:p>
            <a:r>
              <a:rPr lang="en-US" dirty="0"/>
              <a:t>Opening gap between the big companies and the rest of the world</a:t>
            </a:r>
          </a:p>
          <a:p>
            <a:r>
              <a:rPr lang="en-US" dirty="0"/>
              <a:t>People thought less about math and coding: connecting black-boxes is less brain-demanding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549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followed</a:t>
            </a:r>
            <a:r>
              <a:rPr lang="cs-CZ" dirty="0"/>
              <a:t> …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25625"/>
            <a:ext cx="3195181" cy="435133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Architectures</a:t>
            </a:r>
          </a:p>
          <a:p>
            <a:r>
              <a:rPr lang="en-US" dirty="0"/>
              <a:t>NN</a:t>
            </a:r>
          </a:p>
          <a:p>
            <a:r>
              <a:rPr lang="en-US" dirty="0"/>
              <a:t>RNN</a:t>
            </a:r>
          </a:p>
          <a:p>
            <a:r>
              <a:rPr lang="en-US" dirty="0"/>
              <a:t>(Bi)LSTM</a:t>
            </a:r>
          </a:p>
          <a:p>
            <a:r>
              <a:rPr lang="en-US" dirty="0"/>
              <a:t>Attention</a:t>
            </a:r>
          </a:p>
          <a:p>
            <a:r>
              <a:rPr lang="en-US" dirty="0"/>
              <a:t>Transformer</a:t>
            </a:r>
          </a:p>
          <a:p>
            <a:r>
              <a:rPr lang="en-US" dirty="0"/>
              <a:t>…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195181" y="1825625"/>
            <a:ext cx="3195181" cy="4351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Training</a:t>
            </a:r>
          </a:p>
          <a:p>
            <a:r>
              <a:rPr lang="en-US" dirty="0"/>
              <a:t>Adversarial</a:t>
            </a:r>
          </a:p>
          <a:p>
            <a:r>
              <a:rPr lang="en-US" dirty="0"/>
              <a:t>Reinforced</a:t>
            </a:r>
          </a:p>
          <a:p>
            <a:r>
              <a:rPr lang="en-US" dirty="0"/>
              <a:t>Active</a:t>
            </a:r>
          </a:p>
          <a:p>
            <a:r>
              <a:rPr lang="en-US" dirty="0"/>
              <a:t>Multi-criteria</a:t>
            </a:r>
          </a:p>
          <a:p>
            <a:r>
              <a:rPr lang="en-US" dirty="0"/>
              <a:t>End to end</a:t>
            </a:r>
          </a:p>
          <a:p>
            <a:r>
              <a:rPr lang="en-US" dirty="0"/>
              <a:t>Multi-modal</a:t>
            </a:r>
          </a:p>
          <a:p>
            <a:r>
              <a:rPr lang="en-US" dirty="0"/>
              <a:t>…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390362" y="1825625"/>
            <a:ext cx="3195181" cy="4351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Computing </a:t>
            </a:r>
          </a:p>
          <a:p>
            <a:r>
              <a:rPr lang="en-US" dirty="0"/>
              <a:t>GPUs</a:t>
            </a:r>
          </a:p>
          <a:p>
            <a:r>
              <a:rPr lang="en-US" dirty="0"/>
              <a:t>Tensor machines</a:t>
            </a:r>
          </a:p>
          <a:p>
            <a:r>
              <a:rPr lang="en-US" dirty="0"/>
              <a:t>Super-computers</a:t>
            </a:r>
          </a:p>
          <a:p>
            <a:r>
              <a:rPr lang="en-US" dirty="0"/>
              <a:t>Streaming</a:t>
            </a:r>
          </a:p>
          <a:p>
            <a:r>
              <a:rPr lang="en-US" dirty="0"/>
              <a:t>Edge</a:t>
            </a:r>
          </a:p>
          <a:p>
            <a:r>
              <a:rPr lang="en-US" dirty="0"/>
              <a:t>…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9585543" y="1825625"/>
            <a:ext cx="2606457" cy="4351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Standards and toolkits</a:t>
            </a:r>
          </a:p>
          <a:p>
            <a:r>
              <a:rPr lang="en-US" dirty="0"/>
              <a:t>Theano </a:t>
            </a:r>
          </a:p>
          <a:p>
            <a:r>
              <a:rPr lang="en-US" dirty="0" err="1"/>
              <a:t>Pytorch</a:t>
            </a:r>
            <a:endParaRPr lang="en-US" dirty="0"/>
          </a:p>
          <a:p>
            <a:r>
              <a:rPr lang="en-US" dirty="0"/>
              <a:t>ONNX</a:t>
            </a:r>
          </a:p>
          <a:p>
            <a:r>
              <a:rPr lang="en-US" dirty="0"/>
              <a:t>Kaldi</a:t>
            </a:r>
          </a:p>
          <a:p>
            <a:r>
              <a:rPr lang="en-US" dirty="0" err="1"/>
              <a:t>ESPNet</a:t>
            </a:r>
            <a:endParaRPr lang="en-US" dirty="0"/>
          </a:p>
          <a:p>
            <a:r>
              <a:rPr lang="en-US" dirty="0"/>
              <a:t>K2, Lhotse</a:t>
            </a:r>
          </a:p>
          <a:p>
            <a:r>
              <a:rPr lang="en-US" dirty="0" err="1"/>
              <a:t>SpeechBrain</a:t>
            </a:r>
            <a:endParaRPr lang="en-US" dirty="0"/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0289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but still need for more data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Never enough in-domain data</a:t>
            </a:r>
          </a:p>
          <a:p>
            <a:r>
              <a:rPr lang="en-US" dirty="0"/>
              <a:t>So efforts to train on whatever was available </a:t>
            </a:r>
            <a:br>
              <a:rPr lang="en-US" dirty="0"/>
            </a:br>
            <a:r>
              <a:rPr lang="en-US" dirty="0"/>
              <a:t>and adapt / fine-tune on the target domain. </a:t>
            </a:r>
          </a:p>
          <a:p>
            <a:r>
              <a:rPr lang="en-US" dirty="0"/>
              <a:t>IARPA Babel work back between </a:t>
            </a:r>
            <a:br>
              <a:rPr lang="en-US" dirty="0"/>
            </a:br>
            <a:r>
              <a:rPr lang="en-US" dirty="0"/>
              <a:t>2012 and 2016</a:t>
            </a:r>
          </a:p>
          <a:p>
            <a:pPr lvl="1"/>
            <a:r>
              <a:rPr lang="en-US" dirty="0"/>
              <a:t>Train on many known languages </a:t>
            </a:r>
          </a:p>
          <a:p>
            <a:pPr lvl="1"/>
            <a:r>
              <a:rPr lang="en-US" dirty="0"/>
              <a:t>Adapt on a new, low-resourced one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285" y="1414532"/>
            <a:ext cx="4205400" cy="2740600"/>
          </a:xfrm>
          <a:prstGeom prst="rect">
            <a:avLst/>
          </a:prstGeom>
        </p:spPr>
      </p:pic>
      <p:sp>
        <p:nvSpPr>
          <p:cNvPr id="7" name="TextovéPole 4">
            <a:extLst>
              <a:ext uri="{FF2B5EF4-FFF2-40B4-BE49-F238E27FC236}">
                <a16:creationId xmlns:a16="http://schemas.microsoft.com/office/drawing/2014/main" id="{35941B7E-4979-4635-9279-F79C6571036C}"/>
              </a:ext>
            </a:extLst>
          </p:cNvPr>
          <p:cNvSpPr txBox="1"/>
          <p:nvPr/>
        </p:nvSpPr>
        <p:spPr>
          <a:xfrm>
            <a:off x="430567" y="5678474"/>
            <a:ext cx="769836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VESELÝ Karel, KARAFIÁT Martin, GRÉZL </a:t>
            </a:r>
            <a:r>
              <a:rPr lang="en-US" sz="1200" dirty="0" err="1"/>
              <a:t>František</a:t>
            </a:r>
            <a:r>
              <a:rPr lang="en-US" sz="1200" dirty="0"/>
              <a:t>, JANDA </a:t>
            </a:r>
            <a:r>
              <a:rPr lang="en-US" sz="1200" dirty="0" err="1"/>
              <a:t>Miloš</a:t>
            </a:r>
            <a:r>
              <a:rPr lang="en-US" sz="1200" dirty="0"/>
              <a:t> and EGOROVA Ekaterina. </a:t>
            </a:r>
            <a:r>
              <a:rPr lang="en-US" sz="1200" dirty="0">
                <a:hlinkClick r:id="rId3"/>
              </a:rPr>
              <a:t>The Language-Independent Bottleneck Features</a:t>
            </a:r>
            <a:r>
              <a:rPr lang="en-US" sz="1200" dirty="0"/>
              <a:t>. In: </a:t>
            </a:r>
            <a:r>
              <a:rPr lang="en-US" sz="1200" i="1" dirty="0"/>
              <a:t>Proceedings of IEEE 2012 Workshop on Spoken Language Technology</a:t>
            </a:r>
            <a:r>
              <a:rPr lang="en-US" sz="1200" dirty="0"/>
              <a:t>. Miami: IEEE Signal Processing Society, 2012, s. 336-341. ISBN 978-1-4673-5124-9.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C56FDF-F723-4659-9A0A-57DEBBC1F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47" y="5325394"/>
            <a:ext cx="2196367" cy="146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 descr="ANd9GcTL6DMeez4PsTJ-E68ErcnODhawYcDnF4xF-Yek-lvs_2nIWXNr">
            <a:extLst>
              <a:ext uri="{FF2B5EF4-FFF2-40B4-BE49-F238E27FC236}">
                <a16:creationId xmlns:a16="http://schemas.microsoft.com/office/drawing/2014/main" id="{2E33DB2D-D190-401A-9005-FF4C94876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51" y="5331976"/>
            <a:ext cx="1457297" cy="145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179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led me to speech research</a:t>
            </a:r>
          </a:p>
          <a:p>
            <a:r>
              <a:rPr lang="en-US" dirty="0"/>
              <a:t>Early days</a:t>
            </a:r>
          </a:p>
          <a:p>
            <a:r>
              <a:rPr lang="en-US" dirty="0"/>
              <a:t>First revolution </a:t>
            </a:r>
          </a:p>
          <a:p>
            <a:r>
              <a:rPr lang="en-US" dirty="0">
                <a:solidFill>
                  <a:srgbClr val="FF0000"/>
                </a:solidFill>
              </a:rPr>
              <a:t>Second revolution</a:t>
            </a:r>
          </a:p>
          <a:p>
            <a:r>
              <a:rPr lang="en-US" dirty="0"/>
              <a:t>What can we do - research manager's perspective</a:t>
            </a:r>
          </a:p>
          <a:p>
            <a:pPr lvl="1"/>
            <a:r>
              <a:rPr lang="en-US" dirty="0"/>
              <a:t>Build on the large models </a:t>
            </a:r>
          </a:p>
          <a:p>
            <a:pPr lvl="1"/>
            <a:r>
              <a:rPr lang="en-US" dirty="0"/>
              <a:t>Adapt them for tasks they were not trained for </a:t>
            </a:r>
          </a:p>
          <a:p>
            <a:pPr lvl="1"/>
            <a:r>
              <a:rPr lang="en-US" dirty="0"/>
              <a:t>Make them multichannel and smaller</a:t>
            </a:r>
          </a:p>
          <a:p>
            <a:pPr lvl="1"/>
            <a:r>
              <a:rPr lang="en-US" dirty="0"/>
              <a:t>Deal with multimodality and evaluations </a:t>
            </a:r>
          </a:p>
          <a:p>
            <a:r>
              <a:rPr lang="pl-PL" dirty="0"/>
              <a:t>BUT Speech@FIT a jak se zapojit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1807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Revolution #2 – large pre-trained models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evolution | politics | Britan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85" y="1419998"/>
            <a:ext cx="6839990" cy="540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350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AFFF16-BD57-4261-9F3C-9126D413B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62" y="1067918"/>
            <a:ext cx="10294815" cy="57900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Everywhere you look 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04DFC97-9377-4549-8B5F-E0C772C19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9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0C66F-1200-4CDA-9C03-0421AC17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is not spared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D738B-9189-485C-9A1C-9F2E8C7DF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imeline for large Transformer Models for Speech">
            <a:extLst>
              <a:ext uri="{FF2B5EF4-FFF2-40B4-BE49-F238E27FC236}">
                <a16:creationId xmlns:a16="http://schemas.microsoft.com/office/drawing/2014/main" id="{F329E148-4B6D-4C2D-A318-43E270975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5" y="1481676"/>
            <a:ext cx="10182455" cy="52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217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BBEB4-EA28-44AC-A8D6-099C7FDD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 and </a:t>
            </a:r>
            <a:br>
              <a:rPr lang="en-US" dirty="0"/>
            </a:br>
            <a:r>
              <a:rPr lang="en-US" dirty="0"/>
              <a:t>there’s </a:t>
            </a:r>
            <a:br>
              <a:rPr lang="en-US" dirty="0"/>
            </a:br>
            <a:r>
              <a:rPr lang="en-US" dirty="0"/>
              <a:t>Whisper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AD6CF-8BDB-49D5-8103-7F36BF1C4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1.5 bn </a:t>
            </a:r>
            <a:br>
              <a:rPr lang="en-US" dirty="0"/>
            </a:br>
            <a:r>
              <a:rPr lang="en-US" dirty="0"/>
              <a:t>parameters</a:t>
            </a:r>
          </a:p>
          <a:p>
            <a:r>
              <a:rPr lang="en-US" dirty="0"/>
              <a:t>Trained on </a:t>
            </a:r>
            <a:br>
              <a:rPr lang="en-US" dirty="0"/>
            </a:br>
            <a:r>
              <a:rPr lang="en-US" b="1" dirty="0"/>
              <a:t>680</a:t>
            </a:r>
            <a:r>
              <a:rPr lang="cs-CZ" b="1" dirty="0"/>
              <a:t>k</a:t>
            </a:r>
            <a:r>
              <a:rPr lang="en-US" dirty="0"/>
              <a:t> hours</a:t>
            </a:r>
            <a:br>
              <a:rPr lang="en-US" dirty="0"/>
            </a:br>
            <a:r>
              <a:rPr lang="en-US" dirty="0"/>
              <a:t>of speech </a:t>
            </a:r>
          </a:p>
        </p:txBody>
      </p:sp>
      <p:pic>
        <p:nvPicPr>
          <p:cNvPr id="3074" name="Picture 2" descr="Approach">
            <a:extLst>
              <a:ext uri="{FF2B5EF4-FFF2-40B4-BE49-F238E27FC236}">
                <a16:creationId xmlns:a16="http://schemas.microsoft.com/office/drawing/2014/main" id="{C0572654-4A47-4A3B-A5AD-DE3D7193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73" y="0"/>
            <a:ext cx="8841828" cy="6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19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FFBC-00C0-46C7-961C-0B0C6CF1E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Truly strong scientific background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44D59-946C-4D93-973D-34D59C267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558E9-5D2E-4093-88C6-5B93B8AD0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953" y="2211755"/>
            <a:ext cx="7205048" cy="4646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973344-AD54-4660-96B8-52CE584FB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1754"/>
            <a:ext cx="4873373" cy="464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84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years back …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délník 3"/>
          <p:cNvSpPr/>
          <p:nvPr/>
        </p:nvSpPr>
        <p:spPr>
          <a:xfrm>
            <a:off x="7292340" y="3084512"/>
            <a:ext cx="1432560" cy="15179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world’s best results</a:t>
            </a:r>
          </a:p>
        </p:txBody>
      </p:sp>
      <p:sp>
        <p:nvSpPr>
          <p:cNvPr id="5" name="Bublinový popisek se šipkou doprava 4"/>
          <p:cNvSpPr/>
          <p:nvPr/>
        </p:nvSpPr>
        <p:spPr>
          <a:xfrm>
            <a:off x="4038600" y="3084512"/>
            <a:ext cx="3253740" cy="151796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 newest  very advanced NN based algorithm</a:t>
            </a:r>
          </a:p>
        </p:txBody>
      </p:sp>
      <p:sp>
        <p:nvSpPr>
          <p:cNvPr id="6" name="Bublinový popisek se šipkou doprava 5"/>
          <p:cNvSpPr/>
          <p:nvPr/>
        </p:nvSpPr>
        <p:spPr>
          <a:xfrm>
            <a:off x="784860" y="3075304"/>
            <a:ext cx="3253740" cy="151796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Lots of math, thinking and programming</a:t>
            </a:r>
          </a:p>
        </p:txBody>
      </p:sp>
      <p:sp>
        <p:nvSpPr>
          <p:cNvPr id="8" name="Bublinový popisek se šipkou dolů 7"/>
          <p:cNvSpPr/>
          <p:nvPr/>
        </p:nvSpPr>
        <p:spPr>
          <a:xfrm>
            <a:off x="3242310" y="1735772"/>
            <a:ext cx="3649980" cy="1348740"/>
          </a:xfrm>
          <a:prstGeom prst="downArrowCallout">
            <a:avLst>
              <a:gd name="adj1" fmla="val 3673"/>
              <a:gd name="adj2" fmla="val 10311"/>
              <a:gd name="adj3" fmla="val 25000"/>
              <a:gd name="adj4" fmla="val 649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Lots of data</a:t>
            </a:r>
          </a:p>
        </p:txBody>
      </p:sp>
      <p:sp>
        <p:nvSpPr>
          <p:cNvPr id="10" name="Bublinový popisek se šipkou nahoru 9"/>
          <p:cNvSpPr/>
          <p:nvPr/>
        </p:nvSpPr>
        <p:spPr>
          <a:xfrm>
            <a:off x="3242310" y="4611688"/>
            <a:ext cx="3649980" cy="1455420"/>
          </a:xfrm>
          <a:prstGeom prst="upArrowCallout">
            <a:avLst>
              <a:gd name="adj1" fmla="val 4058"/>
              <a:gd name="adj2" fmla="val 8246"/>
              <a:gd name="adj3" fmla="val 25000"/>
              <a:gd name="adj4" fmla="val 649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Many computers with GPUs</a:t>
            </a:r>
          </a:p>
        </p:txBody>
      </p:sp>
    </p:spTree>
    <p:extLst>
      <p:ext uri="{BB962C8B-B14F-4D97-AF65-F5344CB8AC3E}">
        <p14:creationId xmlns:p14="http://schemas.microsoft.com/office/powerpoint/2010/main" val="1539950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years back …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délník 3"/>
          <p:cNvSpPr/>
          <p:nvPr/>
        </p:nvSpPr>
        <p:spPr>
          <a:xfrm>
            <a:off x="7292340" y="3084512"/>
            <a:ext cx="1432560" cy="15179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world’s best results</a:t>
            </a:r>
          </a:p>
        </p:txBody>
      </p:sp>
      <p:sp>
        <p:nvSpPr>
          <p:cNvPr id="5" name="Bublinový popisek se šipkou doprava 4"/>
          <p:cNvSpPr/>
          <p:nvPr/>
        </p:nvSpPr>
        <p:spPr>
          <a:xfrm>
            <a:off x="4038600" y="3084512"/>
            <a:ext cx="3253740" cy="151796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Even more advanced NN based algorithm</a:t>
            </a:r>
          </a:p>
        </p:txBody>
      </p:sp>
      <p:sp>
        <p:nvSpPr>
          <p:cNvPr id="6" name="Bublinový popisek se šipkou doprava 5"/>
          <p:cNvSpPr/>
          <p:nvPr/>
        </p:nvSpPr>
        <p:spPr>
          <a:xfrm>
            <a:off x="784860" y="3075304"/>
            <a:ext cx="3253740" cy="151796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Lots of math, thinking and programming</a:t>
            </a:r>
          </a:p>
        </p:txBody>
      </p:sp>
      <p:sp>
        <p:nvSpPr>
          <p:cNvPr id="8" name="Bublinový popisek se šipkou dolů 7"/>
          <p:cNvSpPr/>
          <p:nvPr/>
        </p:nvSpPr>
        <p:spPr>
          <a:xfrm>
            <a:off x="3108960" y="1511300"/>
            <a:ext cx="2583180" cy="1573212"/>
          </a:xfrm>
          <a:prstGeom prst="downArrowCallout">
            <a:avLst>
              <a:gd name="adj1" fmla="val 3673"/>
              <a:gd name="adj2" fmla="val 10311"/>
              <a:gd name="adj3" fmla="val 25000"/>
              <a:gd name="adj4" fmla="val 649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Lots of out of domain data</a:t>
            </a:r>
          </a:p>
        </p:txBody>
      </p:sp>
      <p:sp>
        <p:nvSpPr>
          <p:cNvPr id="10" name="Bublinový popisek se šipkou nahoru 9"/>
          <p:cNvSpPr/>
          <p:nvPr/>
        </p:nvSpPr>
        <p:spPr>
          <a:xfrm>
            <a:off x="3032760" y="4611688"/>
            <a:ext cx="4130040" cy="1700212"/>
          </a:xfrm>
          <a:prstGeom prst="upArrowCallout">
            <a:avLst>
              <a:gd name="adj1" fmla="val 4058"/>
              <a:gd name="adj2" fmla="val 8246"/>
              <a:gd name="adj3" fmla="val 25000"/>
              <a:gd name="adj4" fmla="val 649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Even more computers with GPUs</a:t>
            </a:r>
          </a:p>
        </p:txBody>
      </p:sp>
      <p:sp>
        <p:nvSpPr>
          <p:cNvPr id="9" name="Bublinový popisek se šipkou dolů 8"/>
          <p:cNvSpPr/>
          <p:nvPr/>
        </p:nvSpPr>
        <p:spPr>
          <a:xfrm>
            <a:off x="5402580" y="500539"/>
            <a:ext cx="982980" cy="2583973"/>
          </a:xfrm>
          <a:prstGeom prst="downArrowCallout">
            <a:avLst>
              <a:gd name="adj1" fmla="val 3673"/>
              <a:gd name="adj2" fmla="val 7348"/>
              <a:gd name="adj3" fmla="val 25000"/>
              <a:gd name="adj4" fmla="val 2838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Little in-domain data</a:t>
            </a:r>
          </a:p>
        </p:txBody>
      </p:sp>
    </p:spTree>
    <p:extLst>
      <p:ext uri="{BB962C8B-B14F-4D97-AF65-F5344CB8AC3E}">
        <p14:creationId xmlns:p14="http://schemas.microsoft.com/office/powerpoint/2010/main" val="1139066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7670" y="355282"/>
            <a:ext cx="10515600" cy="1325563"/>
          </a:xfrm>
        </p:spPr>
        <p:txBody>
          <a:bodyPr/>
          <a:lstStyle/>
          <a:p>
            <a:r>
              <a:rPr lang="en-US" dirty="0"/>
              <a:t>Now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délník 3"/>
          <p:cNvSpPr/>
          <p:nvPr/>
        </p:nvSpPr>
        <p:spPr>
          <a:xfrm>
            <a:off x="7292340" y="3084512"/>
            <a:ext cx="1432560" cy="15179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world’s best results</a:t>
            </a:r>
          </a:p>
        </p:txBody>
      </p:sp>
      <p:sp>
        <p:nvSpPr>
          <p:cNvPr id="5" name="Bublinový popisek se šipkou doprava 4"/>
          <p:cNvSpPr/>
          <p:nvPr/>
        </p:nvSpPr>
        <p:spPr>
          <a:xfrm>
            <a:off x="4038600" y="3084512"/>
            <a:ext cx="3253740" cy="151796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 most advanced NN algorithm based on a pre-trained model</a:t>
            </a:r>
          </a:p>
        </p:txBody>
      </p:sp>
      <p:sp>
        <p:nvSpPr>
          <p:cNvPr id="6" name="Bublinový popisek se šipkou doprava 5"/>
          <p:cNvSpPr/>
          <p:nvPr/>
        </p:nvSpPr>
        <p:spPr>
          <a:xfrm>
            <a:off x="1691640" y="3374072"/>
            <a:ext cx="2346960" cy="938848"/>
          </a:xfrm>
          <a:prstGeom prst="rightArrowCallout">
            <a:avLst>
              <a:gd name="adj1" fmla="val 8146"/>
              <a:gd name="adj2" fmla="val 12078"/>
              <a:gd name="adj3" fmla="val 26124"/>
              <a:gd name="adj4" fmla="val 6497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Some math, thinking and programming</a:t>
            </a:r>
          </a:p>
        </p:txBody>
      </p:sp>
      <p:sp>
        <p:nvSpPr>
          <p:cNvPr id="8" name="Bublinový popisek se šipkou dolů 7"/>
          <p:cNvSpPr/>
          <p:nvPr/>
        </p:nvSpPr>
        <p:spPr>
          <a:xfrm>
            <a:off x="1979272" y="0"/>
            <a:ext cx="8322196" cy="3084512"/>
          </a:xfrm>
          <a:prstGeom prst="downArrowCallout">
            <a:avLst>
              <a:gd name="adj1" fmla="val 3673"/>
              <a:gd name="adj2" fmla="val 10311"/>
              <a:gd name="adj3" fmla="val 25000"/>
              <a:gd name="adj4" fmla="val 6497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Big pre-trained model</a:t>
            </a:r>
          </a:p>
        </p:txBody>
      </p:sp>
      <p:sp>
        <p:nvSpPr>
          <p:cNvPr id="9" name="Bublinový popisek se šipkou dolů 8"/>
          <p:cNvSpPr/>
          <p:nvPr/>
        </p:nvSpPr>
        <p:spPr>
          <a:xfrm>
            <a:off x="3772407" y="491331"/>
            <a:ext cx="982980" cy="2583973"/>
          </a:xfrm>
          <a:prstGeom prst="downArrowCallout">
            <a:avLst>
              <a:gd name="adj1" fmla="val 3673"/>
              <a:gd name="adj2" fmla="val 7348"/>
              <a:gd name="adj3" fmla="val 25000"/>
              <a:gd name="adj4" fmla="val 2838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Little in-domain data</a:t>
            </a:r>
          </a:p>
        </p:txBody>
      </p:sp>
      <p:sp>
        <p:nvSpPr>
          <p:cNvPr id="11" name="Bublinový popisek se šipkou nahoru 10"/>
          <p:cNvSpPr/>
          <p:nvPr/>
        </p:nvSpPr>
        <p:spPr>
          <a:xfrm>
            <a:off x="4038600" y="4611688"/>
            <a:ext cx="2057400" cy="1455420"/>
          </a:xfrm>
          <a:prstGeom prst="upArrowCallout">
            <a:avLst>
              <a:gd name="adj1" fmla="val 4058"/>
              <a:gd name="adj2" fmla="val 8246"/>
              <a:gd name="adj3" fmla="val 25000"/>
              <a:gd name="adj4" fmla="val 649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Many computers with GPUs</a:t>
            </a:r>
          </a:p>
        </p:txBody>
      </p:sp>
    </p:spTree>
    <p:extLst>
      <p:ext uri="{BB962C8B-B14F-4D97-AF65-F5344CB8AC3E}">
        <p14:creationId xmlns:p14="http://schemas.microsoft.com/office/powerpoint/2010/main" val="2694509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allowed revolution #2 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people figuring out how to train the models in unsupervised way – masking, quantization, multiple losses … </a:t>
            </a:r>
          </a:p>
          <a:p>
            <a:r>
              <a:rPr lang="en-US" dirty="0"/>
              <a:t>Big companies having big resources </a:t>
            </a:r>
          </a:p>
          <a:p>
            <a:pPr lvl="1"/>
            <a:r>
              <a:rPr lang="en-US" dirty="0"/>
              <a:t>Money to pay these people </a:t>
            </a:r>
          </a:p>
          <a:p>
            <a:pPr lvl="1"/>
            <a:r>
              <a:rPr lang="en-US" dirty="0"/>
              <a:t>More data than you can ever have </a:t>
            </a:r>
          </a:p>
          <a:p>
            <a:pPr lvl="1"/>
            <a:r>
              <a:rPr lang="en-US" dirty="0"/>
              <a:t>More GPUs than you can ever have. </a:t>
            </a:r>
          </a:p>
        </p:txBody>
      </p:sp>
    </p:spTree>
    <p:extLst>
      <p:ext uri="{BB962C8B-B14F-4D97-AF65-F5344CB8AC3E}">
        <p14:creationId xmlns:p14="http://schemas.microsoft.com/office/powerpoint/2010/main" val="4038242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things it brought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Strong baselines </a:t>
            </a:r>
          </a:p>
          <a:p>
            <a:r>
              <a:rPr lang="en-US" dirty="0"/>
              <a:t>Further lowering the bar for newcomers </a:t>
            </a:r>
          </a:p>
          <a:p>
            <a:r>
              <a:rPr lang="en-US" dirty="0"/>
              <a:t>Useable models for start-ups</a:t>
            </a:r>
          </a:p>
          <a:p>
            <a:r>
              <a:rPr lang="en-US" dirty="0"/>
              <a:t>Hidden representations </a:t>
            </a:r>
            <a:br>
              <a:rPr lang="en-US" dirty="0"/>
            </a:br>
            <a:r>
              <a:rPr lang="en-US" dirty="0"/>
              <a:t>for many other tasks </a:t>
            </a:r>
          </a:p>
          <a:p>
            <a:r>
              <a:rPr lang="en-US" dirty="0"/>
              <a:t>Some positive PR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767" y="2892108"/>
            <a:ext cx="6330026" cy="396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3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6.googleusercontent.com/PuGp_hUL4hJwwy65ZPlb3cgGqeZgh0ZlgauiBAE0lZeaMaudBF1djbz-Tjh4-EX50qDD26a9_jQ03YAXDtBioXdUhw4nCM4Fx6Aow_evX4UeTseQzflO6_t1Rt9O7s_cbCb1jEEhPdUelNuyQUvOgFYDLg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469" y="0"/>
            <a:ext cx="3606162" cy="27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 things it brought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7580605" cy="4841393"/>
          </a:xfrm>
        </p:spPr>
        <p:txBody>
          <a:bodyPr>
            <a:normAutofit/>
          </a:bodyPr>
          <a:lstStyle/>
          <a:p>
            <a:r>
              <a:rPr lang="en-US" dirty="0"/>
              <a:t>Unsure sources of data (licenses, bias) </a:t>
            </a:r>
          </a:p>
          <a:p>
            <a:pPr lvl="1"/>
            <a:r>
              <a:rPr lang="en-US" dirty="0"/>
              <a:t>when models were used for detection / recognition / …, no one cared much</a:t>
            </a:r>
          </a:p>
          <a:p>
            <a:pPr lvl="1"/>
            <a:r>
              <a:rPr lang="en-US" dirty="0"/>
              <a:t>but generative models changed all this. </a:t>
            </a:r>
          </a:p>
          <a:p>
            <a:r>
              <a:rPr lang="en-US" dirty="0"/>
              <a:t>Yet more dominance of big companies. </a:t>
            </a:r>
          </a:p>
          <a:p>
            <a:r>
              <a:rPr lang="en-US" dirty="0"/>
              <a:t>People thinking even less – no more necessary to train, just download and run </a:t>
            </a:r>
          </a:p>
          <a:p>
            <a:r>
              <a:rPr lang="en-US" dirty="0"/>
              <a:t>Lots of negative PR </a:t>
            </a:r>
          </a:p>
        </p:txBody>
      </p:sp>
      <p:pic>
        <p:nvPicPr>
          <p:cNvPr id="5124" name="Picture 4" descr="https://lh3.googleusercontent.com/s9u7_ksi32c3hPHty_oBNn0_ol45MfeiopUFRO4lTbgsevSQJkVzm_u1FYqQIyfSyuQdZRbVbWDrHVONoMcBW6rR2pkTJl33_8Pg4PrWZyfc-HZ9zhH3x9UqpaOgqmq1JhuBmjir0n2TDQZ0DkX3qlFd0A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105" y="2210200"/>
            <a:ext cx="3590895" cy="263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3.googleusercontent.com/0_SwN1IkjNBvEUETGFudpfdyuiIDMdcNklJcl6IPJbJKAdXRM04IRp8rNilE_1aFzqmv9cLmnYOv4IFufmWcehdIOxwuZ-2uDJMHVte7Sh_cKFxsDRYTfYfEFDM8IWKqSbUK8e_OQnHFlK9WUH_PIOiqeA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793" y="4085863"/>
            <a:ext cx="3671208" cy="27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37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0768" y="5775767"/>
            <a:ext cx="2702740" cy="65629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err="1"/>
              <a:t>Thx</a:t>
            </a:r>
            <a:r>
              <a:rPr lang="cs-CZ" dirty="0"/>
              <a:t> Alicia </a:t>
            </a:r>
            <a:r>
              <a:rPr lang="cs-CZ" dirty="0" err="1"/>
              <a:t>Lozano</a:t>
            </a:r>
            <a:r>
              <a:rPr lang="cs-CZ" dirty="0"/>
              <a:t> </a:t>
            </a:r>
            <a:r>
              <a:rPr lang="en-US" dirty="0"/>
              <a:t>[UAM]</a:t>
            </a:r>
            <a:br>
              <a:rPr lang="en-US" dirty="0"/>
            </a:br>
            <a:r>
              <a:rPr lang="cs-CZ" dirty="0" err="1"/>
              <a:t>for</a:t>
            </a:r>
            <a:r>
              <a:rPr lang="cs-CZ" dirty="0"/>
              <a:t> </a:t>
            </a:r>
            <a:r>
              <a:rPr lang="en-US" dirty="0"/>
              <a:t>sharing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en-US" dirty="0"/>
              <a:t>jewel !</a:t>
            </a:r>
          </a:p>
        </p:txBody>
      </p:sp>
      <p:pic>
        <p:nvPicPr>
          <p:cNvPr id="13314" name="Picture 2" descr="Otevřít fot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45" y="104501"/>
            <a:ext cx="7222723" cy="67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3">
            <a:extLst>
              <a:ext uri="{FF2B5EF4-FFF2-40B4-BE49-F238E27FC236}">
                <a16:creationId xmlns:a16="http://schemas.microsoft.com/office/drawing/2014/main" id="{A1FE9B85-EA18-4EDB-B013-95BA4016C7EC}"/>
              </a:ext>
            </a:extLst>
          </p:cNvPr>
          <p:cNvSpPr/>
          <p:nvPr/>
        </p:nvSpPr>
        <p:spPr>
          <a:xfrm>
            <a:off x="5729406" y="3839520"/>
            <a:ext cx="3611362" cy="30184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42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led me to speech research</a:t>
            </a:r>
          </a:p>
          <a:p>
            <a:r>
              <a:rPr lang="en-US" dirty="0"/>
              <a:t>Early days</a:t>
            </a:r>
          </a:p>
          <a:p>
            <a:r>
              <a:rPr lang="en-US" dirty="0"/>
              <a:t>First revolution </a:t>
            </a:r>
          </a:p>
          <a:p>
            <a:r>
              <a:rPr lang="en-US" dirty="0"/>
              <a:t>Second revolution</a:t>
            </a:r>
          </a:p>
          <a:p>
            <a:r>
              <a:rPr lang="en-US" dirty="0">
                <a:solidFill>
                  <a:srgbClr val="FF0000"/>
                </a:solidFill>
              </a:rPr>
              <a:t>What can we do - research manager's perspective</a:t>
            </a:r>
          </a:p>
          <a:p>
            <a:pPr lvl="1"/>
            <a:r>
              <a:rPr lang="en-US" dirty="0"/>
              <a:t>Build on the large models </a:t>
            </a:r>
          </a:p>
          <a:p>
            <a:pPr lvl="1"/>
            <a:r>
              <a:rPr lang="en-US" dirty="0"/>
              <a:t>Adapt them for tasks they were not trained for </a:t>
            </a:r>
          </a:p>
          <a:p>
            <a:pPr lvl="1"/>
            <a:r>
              <a:rPr lang="en-US" dirty="0"/>
              <a:t>Make them multichannel and smaller</a:t>
            </a:r>
          </a:p>
          <a:p>
            <a:pPr lvl="1"/>
            <a:r>
              <a:rPr lang="en-US" dirty="0"/>
              <a:t>Deal with multimodality and evaluations </a:t>
            </a:r>
          </a:p>
          <a:p>
            <a:r>
              <a:rPr lang="pl-PL" dirty="0"/>
              <a:t>BUT Speech@FIT a jak se zapojit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891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can we do 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1095299" cy="4351338"/>
          </a:xfrm>
        </p:spPr>
        <p:txBody>
          <a:bodyPr/>
          <a:lstStyle/>
          <a:p>
            <a:r>
              <a:rPr lang="en-US" dirty="0"/>
              <a:t>Large pre-trained models completely changed the research landscape and made us </a:t>
            </a:r>
            <a:r>
              <a:rPr lang="cs-CZ" dirty="0"/>
              <a:t>re-</a:t>
            </a:r>
            <a:r>
              <a:rPr lang="en-US" dirty="0"/>
              <a:t>think what to do. </a:t>
            </a:r>
          </a:p>
          <a:p>
            <a:r>
              <a:rPr lang="en-US" dirty="0"/>
              <a:t>The directions below are from my lab, but the situation is the same in many AI fields and many labs.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260" y="3860771"/>
            <a:ext cx="8490671" cy="275467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82167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up and do something </a:t>
            </a:r>
            <a:br>
              <a:rPr lang="en-US" dirty="0"/>
            </a:br>
            <a:r>
              <a:rPr lang="en-US" dirty="0"/>
              <a:t>else !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level </a:t>
            </a:r>
          </a:p>
          <a:p>
            <a:pPr lvl="1"/>
            <a:r>
              <a:rPr lang="en-US" dirty="0"/>
              <a:t>Stop supporting AI R&amp;D and build even </a:t>
            </a:r>
            <a:br>
              <a:rPr lang="en-US" dirty="0"/>
            </a:br>
            <a:r>
              <a:rPr lang="en-US" dirty="0"/>
              <a:t>more assembly factories and large ware-houses.</a:t>
            </a:r>
          </a:p>
          <a:p>
            <a:r>
              <a:rPr lang="en-US" dirty="0"/>
              <a:t>Personal level – do something highly demanded</a:t>
            </a:r>
          </a:p>
        </p:txBody>
      </p:sp>
      <p:pic>
        <p:nvPicPr>
          <p:cNvPr id="6146" name="Picture 2" descr="Another big warehouse in the works south of Dall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716" y="-19269"/>
            <a:ext cx="4564284" cy="256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mergency Plumber Atlanta | Best Emergency Plumbing Servic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3648"/>
            <a:ext cx="4146528" cy="276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an Černocký, řeznictví a uzenářství s.r.o. Řeznictví Jablůnka, čerstvé  uzeniny, řeznictv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186" y="4103581"/>
            <a:ext cx="3661620" cy="16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84-Year-Old Hope Shepherd Beaten by Nursing Home Caregiver -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97" y="4103581"/>
            <a:ext cx="4114720" cy="27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3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plans when I was 18 (1988)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a professional musician and/or sound engineer </a:t>
            </a:r>
          </a:p>
          <a:p>
            <a:r>
              <a:rPr lang="en-US" dirty="0"/>
              <a:t>Emigrate from Czechoslovakia as soon as I am done with University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4952"/>
            <a:ext cx="6968647" cy="39230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396" y="2933058"/>
            <a:ext cx="5698603" cy="39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35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37A29-BECA-488C-876C-AF1FAF5D4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large models a commodity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35747-C694-4F16-AE65-32D21D5ED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people </a:t>
            </a:r>
          </a:p>
          <a:p>
            <a:r>
              <a:rPr lang="en-US" dirty="0"/>
              <a:t>Money to pay them </a:t>
            </a:r>
          </a:p>
          <a:p>
            <a:r>
              <a:rPr lang="en-US" dirty="0"/>
              <a:t>Some offices </a:t>
            </a:r>
          </a:p>
          <a:p>
            <a:r>
              <a:rPr lang="en-US" dirty="0"/>
              <a:t>Some computing </a:t>
            </a:r>
            <a:br>
              <a:rPr lang="en-US" dirty="0"/>
            </a:br>
            <a:r>
              <a:rPr lang="en-US" dirty="0"/>
              <a:t>(definitely less </a:t>
            </a:r>
            <a:br>
              <a:rPr lang="en-US" dirty="0"/>
            </a:br>
            <a:r>
              <a:rPr lang="en-US" dirty="0"/>
              <a:t>than </a:t>
            </a:r>
            <a:r>
              <a:rPr lang="en-US" dirty="0" err="1"/>
              <a:t>OpenAI</a:t>
            </a:r>
            <a:r>
              <a:rPr lang="en-US" dirty="0"/>
              <a:t>) </a:t>
            </a:r>
          </a:p>
          <a:p>
            <a:r>
              <a:rPr lang="en-US" dirty="0"/>
              <a:t>Some data (definitely </a:t>
            </a:r>
            <a:br>
              <a:rPr lang="en-US" dirty="0"/>
            </a:br>
            <a:r>
              <a:rPr lang="en-US" dirty="0"/>
              <a:t>less than </a:t>
            </a:r>
            <a:r>
              <a:rPr lang="en-US" dirty="0" err="1"/>
              <a:t>OpenAI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Není k dispozici žádný popis fotky.">
            <a:extLst>
              <a:ext uri="{FF2B5EF4-FFF2-40B4-BE49-F238E27FC236}">
                <a16:creationId xmlns:a16="http://schemas.microsoft.com/office/drawing/2014/main" id="{56088C91-B7A5-4D3A-BAA4-7068CDF22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34" y="2149231"/>
            <a:ext cx="3531577" cy="470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nnouncing the launch of Voicegain Whisper ASR/Speech Recognition API for  Gen AI developers">
            <a:extLst>
              <a:ext uri="{FF2B5EF4-FFF2-40B4-BE49-F238E27FC236}">
                <a16:creationId xmlns:a16="http://schemas.microsoft.com/office/drawing/2014/main" id="{BACE3361-F901-416E-8070-AAADD9C4E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765" y="4216400"/>
            <a:ext cx="3964235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头图">
            <a:extLst>
              <a:ext uri="{FF2B5EF4-FFF2-40B4-BE49-F238E27FC236}">
                <a16:creationId xmlns:a16="http://schemas.microsoft.com/office/drawing/2014/main" id="{752568DE-8579-4ED8-A77A-3E8A28709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283" y="2149231"/>
            <a:ext cx="3920717" cy="168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3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433E-C1E1-4835-8C80-56D06426C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and have an excellent </a:t>
            </a:r>
            <a:r>
              <a:rPr lang="cs-CZ" dirty="0"/>
              <a:t>brain </a:t>
            </a:r>
            <a:r>
              <a:rPr lang="cs-CZ" dirty="0" err="1"/>
              <a:t>behind</a:t>
            </a:r>
            <a:r>
              <a:rPr lang="cs-CZ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DC740-C906-43A8-8831-2634158D7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Luk</a:t>
            </a:r>
            <a:r>
              <a:rPr lang="cs-CZ" dirty="0" err="1"/>
              <a:t>áš</a:t>
            </a:r>
            <a:r>
              <a:rPr lang="cs-CZ" dirty="0"/>
              <a:t> Burget </a:t>
            </a:r>
            <a:endParaRPr lang="en-US" dirty="0"/>
          </a:p>
        </p:txBody>
      </p:sp>
      <p:pic>
        <p:nvPicPr>
          <p:cNvPr id="9218" name="Picture 2" descr="Lukáš Burget's journey to founding Phonexia | PHONEXIA">
            <a:extLst>
              <a:ext uri="{FF2B5EF4-FFF2-40B4-BE49-F238E27FC236}">
                <a16:creationId xmlns:a16="http://schemas.microsoft.com/office/drawing/2014/main" id="{7FBA0D2D-451D-4B0F-9653-89C0F534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67" y="1531374"/>
            <a:ext cx="4479715" cy="53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3320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led me to speech research</a:t>
            </a:r>
          </a:p>
          <a:p>
            <a:r>
              <a:rPr lang="en-US" dirty="0"/>
              <a:t>Early days</a:t>
            </a:r>
          </a:p>
          <a:p>
            <a:r>
              <a:rPr lang="en-US" dirty="0"/>
              <a:t>First revolution </a:t>
            </a:r>
          </a:p>
          <a:p>
            <a:r>
              <a:rPr lang="en-US" dirty="0"/>
              <a:t>Second revolution</a:t>
            </a:r>
          </a:p>
          <a:p>
            <a:r>
              <a:rPr lang="en-US" dirty="0"/>
              <a:t>What can we do - research manager's perspective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Build on the large models </a:t>
            </a:r>
          </a:p>
          <a:p>
            <a:pPr lvl="1"/>
            <a:r>
              <a:rPr lang="en-US" dirty="0"/>
              <a:t>Adapt them for tasks they were not trained for </a:t>
            </a:r>
          </a:p>
          <a:p>
            <a:pPr lvl="1"/>
            <a:r>
              <a:rPr lang="en-US" dirty="0"/>
              <a:t>Make them multichannel and smaller</a:t>
            </a:r>
          </a:p>
          <a:p>
            <a:pPr lvl="1"/>
            <a:r>
              <a:rPr lang="en-US" dirty="0"/>
              <a:t>Deal with multimodality and evaluations </a:t>
            </a:r>
          </a:p>
          <a:p>
            <a:r>
              <a:rPr lang="pl-PL" dirty="0"/>
              <a:t>BUT Speech@FIT a jak se zapojit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723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3.googleusercontent.com/FUVb9hya8cxZGjQCOGACX8563bBXGeN3Y2gh1qIJnZMgX5jKHarMjJ59BACiZHareE8hVGX6MnU4ez0s1uTlKUNa7abeIxPR_euAXPvRO5xFWJQ8HXe5oXfiQpxHJ3D794UwnALjzgw10RXdX0aztpOVvg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5" y="2724948"/>
            <a:ext cx="7537015" cy="358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them with what you know and apply smart engineering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produce excellent features that work well with “old” models !</a:t>
            </a:r>
          </a:p>
          <a:p>
            <a:r>
              <a:rPr lang="en-US" dirty="0" err="1"/>
              <a:t>Albayzin</a:t>
            </a:r>
            <a:r>
              <a:rPr lang="en-US" dirty="0"/>
              <a:t> 2022 Spanish ASR challenge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525745" y="4803234"/>
            <a:ext cx="6518450" cy="31196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9;g33fb12a056b_0_474">
            <a:extLst>
              <a:ext uri="{FF2B5EF4-FFF2-40B4-BE49-F238E27FC236}">
                <a16:creationId xmlns:a16="http://schemas.microsoft.com/office/drawing/2014/main" id="{FC930C1E-0457-40E0-B8D3-A2ED72FB55D3}"/>
              </a:ext>
            </a:extLst>
          </p:cNvPr>
          <p:cNvSpPr txBox="1"/>
          <p:nvPr/>
        </p:nvSpPr>
        <p:spPr>
          <a:xfrm>
            <a:off x="122490" y="6234363"/>
            <a:ext cx="11783010" cy="5170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1925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</a:pP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KOCOUR, M.; UMESH, J.; KARAFIÁT, M.; ŠVEC, J.; LOPEZ, F.; BENEŠ, K.; DIEZ SÁNCHEZ, M.; SZŐKE, I.; LUQUE, J.; VESELÝ, K.; BURGET, L.; ČERNOCKÝ, J. BCN2BRNO: ASR System Fusion for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Albayzin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 2022 Speech to Text Challenge. Proceedings of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IberSpeech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 2022. Granada: International Speech Communication Association, 2022. p. 276-280.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A54877-17FD-4B7D-A730-225D11CF1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15" y="2724948"/>
            <a:ext cx="1507484" cy="193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file photo of Jahnavi Umesh">
            <a:extLst>
              <a:ext uri="{FF2B5EF4-FFF2-40B4-BE49-F238E27FC236}">
                <a16:creationId xmlns:a16="http://schemas.microsoft.com/office/drawing/2014/main" id="{8807E52C-AD65-4D53-B146-577444E8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561" y="2724948"/>
            <a:ext cx="1938307" cy="193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6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3fb12a056b_0_474"/>
          <p:cNvSpPr txBox="1">
            <a:spLocks noGrp="1"/>
          </p:cNvSpPr>
          <p:nvPr>
            <p:ph type="body" idx="1"/>
          </p:nvPr>
        </p:nvSpPr>
        <p:spPr>
          <a:xfrm>
            <a:off x="609601" y="1825626"/>
            <a:ext cx="5967368" cy="2858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sz="4000" dirty="0"/>
              <a:t>Conditions on the </a:t>
            </a:r>
            <a:r>
              <a:rPr lang="en-US" sz="4000" b="1" dirty="0"/>
              <a:t>entirety of the </a:t>
            </a:r>
            <a:r>
              <a:rPr lang="en-US" sz="4000" b="1" dirty="0" err="1"/>
              <a:t>diarization</a:t>
            </a:r>
            <a:r>
              <a:rPr lang="en-US" sz="4000" b="1" dirty="0"/>
              <a:t> output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600" dirty="0"/>
              <a:t>Encode: Silence (S), Target Speech (T) Non-target Speech (N) Overlapped speech (O)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600" dirty="0"/>
              <a:t>Each STNO class is encoded via a frame-level affine transformation at the input of transformer blocks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42857"/>
              <a:buNone/>
            </a:pPr>
            <a:endParaRPr b="1" dirty="0">
              <a:solidFill>
                <a:srgbClr val="FF0000"/>
              </a:solidFill>
            </a:endParaRPr>
          </a:p>
        </p:txBody>
      </p:sp>
      <p:pic>
        <p:nvPicPr>
          <p:cNvPr id="357" name="Google Shape;357;g33fb12a056b_0_4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1250" y="1016575"/>
            <a:ext cx="3507274" cy="537884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33fb12a056b_0_474"/>
          <p:cNvSpPr txBox="1">
            <a:spLocks noGrp="1"/>
          </p:cNvSpPr>
          <p:nvPr>
            <p:ph type="title"/>
          </p:nvPr>
        </p:nvSpPr>
        <p:spPr>
          <a:xfrm>
            <a:off x="838200" y="2918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3759"/>
              <a:t>DiCoW: Diarization-Conditioned Whisper for Target Speaker Automatic Speech Recognition</a:t>
            </a:r>
            <a:endParaRPr sz="3759"/>
          </a:p>
        </p:txBody>
      </p:sp>
      <p:sp>
        <p:nvSpPr>
          <p:cNvPr id="359" name="Google Shape;359;g33fb12a056b_0_474"/>
          <p:cNvSpPr txBox="1"/>
          <p:nvPr/>
        </p:nvSpPr>
        <p:spPr>
          <a:xfrm>
            <a:off x="143975" y="5171525"/>
            <a:ext cx="8636100" cy="157885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2952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</a:pP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Polok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A.,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Klement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D., Han, J.,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Sedláček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Š., Yusuf, B.,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Maciejewski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M., Wiesner, M. S., &amp;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Burget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L. (2024).</a:t>
            </a:r>
            <a:r>
              <a:rPr lang="en-US" sz="1200" u="sng" dirty="0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 BUT/JHU system description for CHiME-8 NOTSOFAR-1 challenge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. Proceedings of the 8th International Workshop on Speech Processing in Everyday Environments (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CHiME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 2024).  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</a:pP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Polok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A.,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Klement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D., Wiesner, M.,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Khudanpur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S.,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Černocký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J., &amp;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Burget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L. (2025). </a:t>
            </a:r>
            <a:r>
              <a:rPr lang="en-US" sz="1200" u="sng" dirty="0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Target speaker ASR with Whisper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. Proceedings of the 2025 IEEE International Conference on Acoustics, Speech, and Signal Processing (ICASSP). IEEE.  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●"/>
            </a:pP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Polok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A.,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Klement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D.,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Kocour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M., Han, J.,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Landini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F., Yusuf, B., Wiesner, M.,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Khudanpur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S.,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Černocký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J., &amp;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Burget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, L. (2024). </a:t>
            </a:r>
            <a:r>
              <a:rPr lang="en-US" sz="1200" u="sng" dirty="0" err="1">
                <a:solidFill>
                  <a:schemeClr val="hlink"/>
                </a:solidFill>
                <a:highlight>
                  <a:srgbClr val="FFFFFF"/>
                </a:highlight>
                <a:hlinkClick r:id="rId6"/>
              </a:rPr>
              <a:t>DiCoW</a:t>
            </a:r>
            <a:r>
              <a:rPr lang="en-US" sz="1200" u="sng" dirty="0">
                <a:solidFill>
                  <a:schemeClr val="hlink"/>
                </a:solidFill>
                <a:highlight>
                  <a:srgbClr val="FFFFFF"/>
                </a:highlight>
                <a:hlinkClick r:id="rId6"/>
              </a:rPr>
              <a:t>: </a:t>
            </a:r>
            <a:r>
              <a:rPr lang="en-US" sz="1200" u="sng" dirty="0" err="1">
                <a:solidFill>
                  <a:schemeClr val="hlink"/>
                </a:solidFill>
                <a:highlight>
                  <a:srgbClr val="FFFFFF"/>
                </a:highlight>
                <a:hlinkClick r:id="rId6"/>
              </a:rPr>
              <a:t>Diarization</a:t>
            </a:r>
            <a:r>
              <a:rPr lang="en-US" sz="1200" u="sng" dirty="0">
                <a:solidFill>
                  <a:schemeClr val="hlink"/>
                </a:solidFill>
                <a:highlight>
                  <a:srgbClr val="FFFFFF"/>
                </a:highlight>
                <a:hlinkClick r:id="rId6"/>
              </a:rPr>
              <a:t>-Conditioned Whisper for target speaker automatic speech recognition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.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arXiv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</a:rPr>
              <a:t> preprint arXiv:2501.00114. 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3074" name="Picture 2" descr="Alexander Polok – Researcher in Automatic Speech Recognition ...">
            <a:extLst>
              <a:ext uri="{FF2B5EF4-FFF2-40B4-BE49-F238E27FC236}">
                <a16:creationId xmlns:a16="http://schemas.microsoft.com/office/drawing/2014/main" id="{C16B9A9F-BA70-4372-AF82-C3E94B5E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818" y="1681159"/>
            <a:ext cx="1578854" cy="157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file photo of Dominik Klement">
            <a:extLst>
              <a:ext uri="{FF2B5EF4-FFF2-40B4-BE49-F238E27FC236}">
                <a16:creationId xmlns:a16="http://schemas.microsoft.com/office/drawing/2014/main" id="{3B30C105-C0E4-418C-8ECF-97FCF8345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450" y="3384596"/>
            <a:ext cx="1578854" cy="157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3792ecc654_0_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Connections of pre-trained models </a:t>
            </a:r>
            <a:br>
              <a:rPr lang="en-US" dirty="0"/>
            </a:br>
            <a:r>
              <a:rPr lang="en-US" dirty="0"/>
              <a:t>for Dialogue state tracking (DST)</a:t>
            </a:r>
            <a:endParaRPr dirty="0"/>
          </a:p>
        </p:txBody>
      </p:sp>
      <p:sp>
        <p:nvSpPr>
          <p:cNvPr id="247" name="Google Shape;247;g33792ecc654_0_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9019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Two stage-training 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(Fig. left </a:t>
            </a:r>
            <a:r>
              <a:rPr lang="en-US" sz="2600"/>
              <a:t>→ Fig. right)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SotA DST results on SpokenWoz with fully open models.</a:t>
            </a:r>
            <a:endParaRPr/>
          </a:p>
        </p:txBody>
      </p:sp>
      <p:pic>
        <p:nvPicPr>
          <p:cNvPr id="248" name="Google Shape;248;g33792ecc654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0200" y="1545225"/>
            <a:ext cx="4977450" cy="332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3792ecc654_0_66"/>
          <p:cNvSpPr txBox="1"/>
          <p:nvPr/>
        </p:nvSpPr>
        <p:spPr>
          <a:xfrm>
            <a:off x="6870300" y="5235700"/>
            <a:ext cx="4977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Shaded → parameters are frozen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Un-shaded → trainable params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0" name="Google Shape;250;g33792ecc654_0_66"/>
          <p:cNvGraphicFramePr/>
          <p:nvPr/>
        </p:nvGraphicFramePr>
        <p:xfrm>
          <a:off x="631775" y="3894050"/>
          <a:ext cx="5901900" cy="21944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19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System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Joint Goal Accuracy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Cascade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ASR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→ </a:t>
                      </a: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Gemma2-9B [1]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34.10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Cascade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Whisper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→ OLMo-1B (Full FT)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30.74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E2E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WavLM-Large + Conn. +  OLMo-1B (LoRA) [2]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34.66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E2E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WavLM-Large + Conn. + Gemma2-9B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(LoRA) [2]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42.17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1" name="Google Shape;251;g33792ecc654_0_66"/>
          <p:cNvSpPr txBox="1"/>
          <p:nvPr/>
        </p:nvSpPr>
        <p:spPr>
          <a:xfrm>
            <a:off x="532725" y="6308800"/>
            <a:ext cx="11184900" cy="5539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Richardson et al “Schema Augmentation for Zero-Shot Domain Adaptation in Dialogue State Tracking” 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4"/>
              </a:rPr>
              <a:t>https://arxiv.org/pdf/2411.00150</a:t>
            </a:r>
            <a:endParaRPr kumimoji="0" lang="en-US" sz="1200" b="0" i="0" u="sng" strike="noStrike" kern="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Sedlacek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Simon, Yusuf. B,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Svec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J,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Kesiraju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S et al “Approaching Dialogue State Tracking via Aligning Speech Encoders and LLMs” 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Interspeech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2025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7 &quot;Simon Sedlacek&quot; profiles | LinkedIn">
            <a:extLst>
              <a:ext uri="{FF2B5EF4-FFF2-40B4-BE49-F238E27FC236}">
                <a16:creationId xmlns:a16="http://schemas.microsoft.com/office/drawing/2014/main" id="{4405FCCF-A966-4893-8D71-FB97980DC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672" y="43982"/>
            <a:ext cx="1568536" cy="156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FA734BB-CF9C-4A8A-B168-DDFAD08B3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326" y="43982"/>
            <a:ext cx="1220628" cy="156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led me to speech research</a:t>
            </a:r>
          </a:p>
          <a:p>
            <a:r>
              <a:rPr lang="en-US" dirty="0"/>
              <a:t>Early days</a:t>
            </a:r>
          </a:p>
          <a:p>
            <a:r>
              <a:rPr lang="en-US" dirty="0"/>
              <a:t>First revolution </a:t>
            </a:r>
          </a:p>
          <a:p>
            <a:r>
              <a:rPr lang="en-US" dirty="0"/>
              <a:t>Second revolution</a:t>
            </a:r>
          </a:p>
          <a:p>
            <a:r>
              <a:rPr lang="en-US" dirty="0"/>
              <a:t>What can we do - research manager's perspective</a:t>
            </a:r>
          </a:p>
          <a:p>
            <a:pPr lvl="1"/>
            <a:r>
              <a:rPr lang="en-US" dirty="0"/>
              <a:t>Build on the large models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Adapt them for tasks they were not trained for </a:t>
            </a:r>
          </a:p>
          <a:p>
            <a:pPr lvl="1"/>
            <a:r>
              <a:rPr lang="en-US" dirty="0"/>
              <a:t>Make them multichannel and smaller</a:t>
            </a:r>
          </a:p>
          <a:p>
            <a:pPr lvl="1"/>
            <a:r>
              <a:rPr lang="en-US" dirty="0"/>
              <a:t>Deal with multimodality and evaluations </a:t>
            </a:r>
          </a:p>
          <a:p>
            <a:r>
              <a:rPr lang="pl-PL" dirty="0"/>
              <a:t>BUT Speech@FIT a jak se zapojit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0111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3fb12a056b_0_670"/>
          <p:cNvSpPr txBox="1">
            <a:spLocks noGrp="1"/>
          </p:cNvSpPr>
          <p:nvPr>
            <p:ph type="title"/>
          </p:nvPr>
        </p:nvSpPr>
        <p:spPr>
          <a:xfrm>
            <a:off x="443300" y="365125"/>
            <a:ext cx="10910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Adapters for adapting large SSL </a:t>
            </a:r>
            <a:br>
              <a:rPr lang="en-US" dirty="0"/>
            </a:br>
            <a:r>
              <a:rPr lang="en-US" dirty="0"/>
              <a:t>models to </a:t>
            </a:r>
            <a:r>
              <a:rPr lang="en-US" b="1" dirty="0"/>
              <a:t>speaker </a:t>
            </a:r>
            <a:r>
              <a:rPr lang="en-US" dirty="0"/>
              <a:t>recognition task</a:t>
            </a:r>
            <a:endParaRPr dirty="0"/>
          </a:p>
        </p:txBody>
      </p:sp>
      <p:sp>
        <p:nvSpPr>
          <p:cNvPr id="396" name="Google Shape;396;g33fb12a056b_0_6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97" name="Google Shape;397;g33fb12a056b_0_670" descr="https://lh7-rt.googleusercontent.com/slidesz/AGV_vUfcGtN4O0j2NKptTS-ydb_AdkOaUK5XgJDMtEBxCZN-yFsFsNbdR9R8nRussUq-dxewvHnURbDe-JaFlXX6nm5Dy3ohv8AUSwgaOWog48pXs23b0n1ySW76T7p3Bb02MU33qxCOZ-saHUHCWguoJA81tkI8kRqm=s2048?key=SoJhN_2Fs0HDFXsZvMiy1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762" y="1974467"/>
            <a:ext cx="11584405" cy="3817453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33fb12a056b_0_670"/>
          <p:cNvSpPr txBox="1"/>
          <p:nvPr/>
        </p:nvSpPr>
        <p:spPr>
          <a:xfrm>
            <a:off x="298250" y="6354395"/>
            <a:ext cx="11200500" cy="27695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Peng, </a:t>
            </a:r>
            <a:r>
              <a:rPr lang="en-US" sz="1200" strike="noStrike" cap="none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Junyi</a:t>
            </a:r>
            <a:r>
              <a:rPr lang="en-US" sz="1200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et al. "</a:t>
            </a:r>
            <a:r>
              <a:rPr lang="en-US" sz="1200" strike="noStrike" cap="none" dirty="0">
                <a:solidFill>
                  <a:srgbClr val="434343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Parameter-efficient transfer learning of pre-trained Transformer models for speaker verification using adapters</a:t>
            </a:r>
            <a:r>
              <a:rPr lang="en-US" sz="1200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." IEEE-ICASSP 2023 </a:t>
            </a:r>
            <a:endParaRPr sz="1200" strike="noStrike" cap="none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Junyi Peng – PhD Student at Brno University of Technology ...">
            <a:extLst>
              <a:ext uri="{FF2B5EF4-FFF2-40B4-BE49-F238E27FC236}">
                <a16:creationId xmlns:a16="http://schemas.microsoft.com/office/drawing/2014/main" id="{AC56617A-6025-477C-BB10-D3BD5FE3F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245" y="0"/>
            <a:ext cx="1844943" cy="184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urvey Talks – Interspeech 2023">
            <a:extLst>
              <a:ext uri="{FF2B5EF4-FFF2-40B4-BE49-F238E27FC236}">
                <a16:creationId xmlns:a16="http://schemas.microsoft.com/office/drawing/2014/main" id="{73BBC709-057D-4825-863C-C4FB77BB8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188" y="-12996"/>
            <a:ext cx="1443754" cy="18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g33fb12a056b_0_677" descr="https://lh7-rt.googleusercontent.com/slidesz/AGV_vUfYd-aT-3FQ1H4SMMq1MAc6k1qVfMDq0phsP8ROVVnreRqKpoYQbJLVDDfxYABQZpd6hDDqz6NS4Kobn7CZNaliRGxFKSQcyssm8_jJ24iLui8-yVl7YxqDo_FKoovo1r_lDsizXX5B-pkwgFkd-w5QaFA87zch=s2048?key=SoJhN_2Fs0HDFXsZvMiy1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2121" y="1436079"/>
            <a:ext cx="5370674" cy="320493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33fb12a056b_0_6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Speaker verification using Attention-based backend on top of </a:t>
            </a:r>
            <a:r>
              <a:rPr lang="en-US" dirty="0" err="1"/>
              <a:t>WavLM</a:t>
            </a:r>
            <a:endParaRPr dirty="0"/>
          </a:p>
        </p:txBody>
      </p:sp>
      <p:sp>
        <p:nvSpPr>
          <p:cNvPr id="405" name="Google Shape;405;g33fb12a056b_0_677"/>
          <p:cNvSpPr txBox="1">
            <a:spLocks noGrp="1"/>
          </p:cNvSpPr>
          <p:nvPr>
            <p:ph type="body" idx="1"/>
          </p:nvPr>
        </p:nvSpPr>
        <p:spPr>
          <a:xfrm>
            <a:off x="685800" y="2054225"/>
            <a:ext cx="5881200" cy="3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5527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Exploring fine-tuning strategies for adapting large pre-trained models to speaker verification</a:t>
            </a:r>
            <a:endParaRPr dirty="0"/>
          </a:p>
          <a:p>
            <a:pPr marL="228600" lvl="0" indent="-2552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Multi-head factorized attentive pooling to factorize the comparison of speaker representations into multiple phonetic clusters.</a:t>
            </a:r>
            <a:endParaRPr dirty="0"/>
          </a:p>
          <a:p>
            <a:pPr marL="228600" lvl="0" indent="-2552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Excellent results on standard data-sets (</a:t>
            </a:r>
            <a:r>
              <a:rPr lang="en-US" dirty="0" err="1"/>
              <a:t>VoxCeleb</a:t>
            </a:r>
            <a:r>
              <a:rPr lang="en-US" dirty="0"/>
              <a:t>), NIST 2024 and other tasks</a:t>
            </a:r>
            <a:endParaRPr dirty="0"/>
          </a:p>
        </p:txBody>
      </p:sp>
      <p:sp>
        <p:nvSpPr>
          <p:cNvPr id="406" name="Google Shape;406;g33fb12a056b_0_677"/>
          <p:cNvSpPr txBox="1"/>
          <p:nvPr/>
        </p:nvSpPr>
        <p:spPr>
          <a:xfrm>
            <a:off x="491920" y="5782925"/>
            <a:ext cx="5700600" cy="4616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Peng, </a:t>
            </a:r>
            <a:r>
              <a:rPr lang="en-US" sz="1200" b="0" strike="noStrike" cap="none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Junyi</a:t>
            </a:r>
            <a:r>
              <a:rPr lang="en-US" sz="1200" b="0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et al. "</a:t>
            </a:r>
            <a:r>
              <a:rPr lang="en-US" sz="1200" b="0" strike="noStrike" cap="none" dirty="0">
                <a:solidFill>
                  <a:srgbClr val="434343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 attention-based backend allowing efficient fine-tuning of transformer models for speaker verification</a:t>
            </a:r>
            <a:r>
              <a:rPr lang="en-US" sz="1200" b="0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." in Proc. IEEE SLT 2022</a:t>
            </a:r>
            <a:endParaRPr sz="1200" b="0" strike="noStrike" cap="none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2B119C-2C93-43DC-832D-3C0FCD8B6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400" y="4234976"/>
            <a:ext cx="5420589" cy="262302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3fb12a056b_0_690"/>
          <p:cNvSpPr txBox="1">
            <a:spLocks noGrp="1"/>
          </p:cNvSpPr>
          <p:nvPr>
            <p:ph type="title"/>
          </p:nvPr>
        </p:nvSpPr>
        <p:spPr>
          <a:xfrm>
            <a:off x="6442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Voice deepfake </a:t>
            </a:r>
            <a:br>
              <a:rPr lang="en-US" dirty="0"/>
            </a:br>
            <a:r>
              <a:rPr lang="en-US" dirty="0"/>
              <a:t>detection </a:t>
            </a:r>
            <a:br>
              <a:rPr lang="en-US" dirty="0"/>
            </a:br>
            <a:r>
              <a:rPr lang="en-US" dirty="0" err="1"/>
              <a:t>AVSpoof</a:t>
            </a:r>
            <a:r>
              <a:rPr lang="en-US" dirty="0"/>
              <a:t> 5 </a:t>
            </a:r>
            <a:endParaRPr dirty="0"/>
          </a:p>
        </p:txBody>
      </p:sp>
      <p:sp>
        <p:nvSpPr>
          <p:cNvPr id="419" name="Google Shape;419;g33fb12a056b_0_690"/>
          <p:cNvSpPr txBox="1">
            <a:spLocks noGrp="1"/>
          </p:cNvSpPr>
          <p:nvPr>
            <p:ph type="body" idx="1"/>
          </p:nvPr>
        </p:nvSpPr>
        <p:spPr>
          <a:xfrm>
            <a:off x="337040" y="1806145"/>
            <a:ext cx="7040646" cy="389626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Tracks 1: Voice deep-fake detection, 2: spoofing-robust automatic speaker verification.  </a:t>
            </a:r>
            <a:endParaRPr dirty="0"/>
          </a:p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Massive use of large SSL models and Multi-head factorized attentive pooling (MHFA) developed for speaker recognition</a:t>
            </a:r>
            <a:endParaRPr dirty="0"/>
          </a:p>
        </p:txBody>
      </p:sp>
      <p:sp>
        <p:nvSpPr>
          <p:cNvPr id="420" name="Google Shape;420;g33fb12a056b_0_69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pic>
        <p:nvPicPr>
          <p:cNvPr id="421" name="Google Shape;421;g33fb12a056b_0_6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2219" y="445165"/>
            <a:ext cx="2688550" cy="10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06;g33fb12a056b_0_677">
            <a:extLst>
              <a:ext uri="{FF2B5EF4-FFF2-40B4-BE49-F238E27FC236}">
                <a16:creationId xmlns:a16="http://schemas.microsoft.com/office/drawing/2014/main" id="{3A513E8A-8639-42F1-BB6D-880DDC73504B}"/>
              </a:ext>
            </a:extLst>
          </p:cNvPr>
          <p:cNvSpPr txBox="1"/>
          <p:nvPr/>
        </p:nvSpPr>
        <p:spPr>
          <a:xfrm>
            <a:off x="451400" y="6169442"/>
            <a:ext cx="11401200" cy="4616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ROHDIN, J.; ZHANG, L.; PLCHOT, O.; STANĚK, V.; MIHOLA, D.; PENG, J.; STAFYLAKIS, T.; BEVERAKI, D.; SILNOVA, A.; BRUKNER, J.; BURGET, L. BUT systems and analyses for the </a:t>
            </a:r>
            <a:r>
              <a:rPr lang="en-US" sz="1200" b="0" strike="noStrike" cap="none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ASVspoof</a:t>
            </a:r>
            <a:r>
              <a:rPr lang="en-US" sz="1200" b="0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5 Challenge. Proceedings of ASV spoof 2024 Workshop. Kos Island: International Speech Communication Association, 2024. p. 24-31. 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423EAC76-BADB-4A4F-8605-E6B377754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02" y="571609"/>
            <a:ext cx="4728308" cy="238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8B507323-4DBC-4AEA-A169-46A0C8D54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046" y="3005522"/>
            <a:ext cx="4497817" cy="267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9D2A4D6F-B4C0-4A4F-ACB2-B9C60923B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607" y="3978345"/>
            <a:ext cx="754549" cy="3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43CBFE1E-2E92-4208-92D1-48AB866FE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606" y="4355594"/>
            <a:ext cx="754549" cy="3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Johan Rohdin – Brno University of Technology and Omilia ...">
            <a:extLst>
              <a:ext uri="{FF2B5EF4-FFF2-40B4-BE49-F238E27FC236}">
                <a16:creationId xmlns:a16="http://schemas.microsoft.com/office/drawing/2014/main" id="{F6A78C4F-2D3E-47D1-872D-008116C2D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0" y="4448976"/>
            <a:ext cx="1647056" cy="164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rofile photo of Lin Zhang">
            <a:extLst>
              <a:ext uri="{FF2B5EF4-FFF2-40B4-BE49-F238E27FC236}">
                <a16:creationId xmlns:a16="http://schemas.microsoft.com/office/drawing/2014/main" id="{9768D898-AA0D-4142-A0A6-29673FD4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475" y="4448977"/>
            <a:ext cx="1647056" cy="164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urvey Talks – Interspeech 2023">
            <a:extLst>
              <a:ext uri="{FF2B5EF4-FFF2-40B4-BE49-F238E27FC236}">
                <a16:creationId xmlns:a16="http://schemas.microsoft.com/office/drawing/2014/main" id="{6E5E786F-D983-42E4-AB50-FE49D8D93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016" y="4448976"/>
            <a:ext cx="1279213" cy="164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1992331-1FB0-4D6E-8058-74CE19E25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715" y="4450867"/>
            <a:ext cx="1462750" cy="164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in touch with speech processing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project with Milan Sigmund at BUT</a:t>
            </a:r>
          </a:p>
          <a:p>
            <a:r>
              <a:rPr lang="en-US" dirty="0"/>
              <a:t>Diploma thesis in France with Genevieve </a:t>
            </a:r>
            <a:r>
              <a:rPr lang="en-US" dirty="0" err="1"/>
              <a:t>Baudoin</a:t>
            </a:r>
            <a:r>
              <a:rPr lang="en-US" dirty="0"/>
              <a:t>  at ESIEE Paris</a:t>
            </a:r>
          </a:p>
          <a:p>
            <a:r>
              <a:rPr lang="en-US" dirty="0"/>
              <a:t>Czech-French PhD studies (1994-1998) with Genevieve </a:t>
            </a:r>
            <a:r>
              <a:rPr lang="en-US" dirty="0" err="1"/>
              <a:t>Baudoin</a:t>
            </a:r>
            <a:r>
              <a:rPr lang="en-US" dirty="0"/>
              <a:t>, Gerard Chollet and Vladimir Sebesta, as co-supervisors at </a:t>
            </a:r>
            <a:r>
              <a:rPr lang="en-US" dirty="0" err="1"/>
              <a:t>Universite</a:t>
            </a:r>
            <a:r>
              <a:rPr lang="en-US" dirty="0"/>
              <a:t> Paris-Sud (now </a:t>
            </a:r>
            <a:r>
              <a:rPr lang="en-US" dirty="0" err="1"/>
              <a:t>Saclay</a:t>
            </a:r>
            <a:r>
              <a:rPr lang="en-US" dirty="0"/>
              <a:t>), ENST, ESIEE and BUT </a:t>
            </a:r>
          </a:p>
        </p:txBody>
      </p:sp>
      <p:pic>
        <p:nvPicPr>
          <p:cNvPr id="4" name="Picture 2" descr="Image result for Prof. vladimir sebe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519" y="4257403"/>
            <a:ext cx="1937657" cy="262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genevieve baudo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94" y="4279220"/>
            <a:ext cx="2377087" cy="25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gerard choll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51" y="4279103"/>
            <a:ext cx="2578898" cy="257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IGMUND |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0" y="4279221"/>
            <a:ext cx="2006794" cy="25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613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3fb12a056b_0_14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WavLM</a:t>
            </a:r>
            <a:r>
              <a:rPr lang="en-US" dirty="0"/>
              <a:t> based Speaker </a:t>
            </a:r>
            <a:br>
              <a:rPr lang="en-US" dirty="0"/>
            </a:br>
            <a:r>
              <a:rPr lang="en-US" dirty="0" err="1"/>
              <a:t>Diarization</a:t>
            </a:r>
            <a:endParaRPr dirty="0"/>
          </a:p>
        </p:txBody>
      </p:sp>
      <p:sp>
        <p:nvSpPr>
          <p:cNvPr id="502" name="Google Shape;502;g33fb12a056b_0_14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End-to-end Neural </a:t>
            </a:r>
            <a:r>
              <a:rPr lang="en-US" dirty="0" err="1"/>
              <a:t>Diarization</a:t>
            </a:r>
            <a:r>
              <a:rPr lang="en-US" dirty="0"/>
              <a:t> (EEND) built on top of large pre-trained </a:t>
            </a:r>
            <a:r>
              <a:rPr lang="en-US" dirty="0" err="1"/>
              <a:t>WavLM</a:t>
            </a:r>
            <a:r>
              <a:rPr lang="en-US" dirty="0"/>
              <a:t> model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SOTA </a:t>
            </a:r>
            <a:r>
              <a:rPr lang="en-US" dirty="0" err="1"/>
              <a:t>diarization</a:t>
            </a:r>
            <a:r>
              <a:rPr lang="en-US" dirty="0"/>
              <a:t> performance on different meeting datasets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Much more robust against data scarcity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DiariZen</a:t>
            </a:r>
            <a:r>
              <a:rPr lang="en-US" dirty="0"/>
              <a:t> available on GitHub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503" name="Google Shape;503;g33fb12a056b_0_14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003" y="4110607"/>
            <a:ext cx="9563073" cy="1320826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33fb12a056b_0_1491"/>
          <p:cNvSpPr txBox="1"/>
          <p:nvPr/>
        </p:nvSpPr>
        <p:spPr>
          <a:xfrm>
            <a:off x="838200" y="5744375"/>
            <a:ext cx="10690500" cy="4975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J. Han, F.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Landini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J.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Rohdin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A.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Silnova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M. Diez, and L.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Burget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“Leveraging self-supervised learning for speaker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diarization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,”,  ICASSP 2025, Hyderabad, India. </a:t>
            </a:r>
            <a:endParaRPr sz="12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327203E-CFEC-4E8D-9E90-005C176E5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73" y="155226"/>
            <a:ext cx="1270241" cy="16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t the end of November we said farewell to two excellent BUT graduates: Fede  Landini has been with us since 2017 and became an internationally acclaimed  specialist on speaker diarization (VBx, DIaPer,">
            <a:extLst>
              <a:ext uri="{FF2B5EF4-FFF2-40B4-BE49-F238E27FC236}">
                <a16:creationId xmlns:a16="http://schemas.microsoft.com/office/drawing/2014/main" id="{80987AC0-9A4B-41A5-820C-0FE685AA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652" y="155226"/>
            <a:ext cx="1995819" cy="16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9CCE61EC-F3C0-42FB-9877-9B5A13E9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973" y="156520"/>
            <a:ext cx="1298890" cy="166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led me to speech research</a:t>
            </a:r>
          </a:p>
          <a:p>
            <a:r>
              <a:rPr lang="en-US" dirty="0"/>
              <a:t>Early days</a:t>
            </a:r>
          </a:p>
          <a:p>
            <a:r>
              <a:rPr lang="en-US" dirty="0"/>
              <a:t>First revolution </a:t>
            </a:r>
          </a:p>
          <a:p>
            <a:r>
              <a:rPr lang="en-US" dirty="0"/>
              <a:t>Second revolution</a:t>
            </a:r>
          </a:p>
          <a:p>
            <a:r>
              <a:rPr lang="en-US" dirty="0"/>
              <a:t>What can we do - research manager's perspective</a:t>
            </a:r>
          </a:p>
          <a:p>
            <a:pPr lvl="1"/>
            <a:r>
              <a:rPr lang="en-US" dirty="0"/>
              <a:t>Build on the large models </a:t>
            </a:r>
          </a:p>
          <a:p>
            <a:pPr lvl="1"/>
            <a:r>
              <a:rPr lang="en-US" dirty="0"/>
              <a:t>Adapt them for tasks they were not trained for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Make them multichannel and smaller</a:t>
            </a:r>
          </a:p>
          <a:p>
            <a:pPr lvl="1"/>
            <a:r>
              <a:rPr lang="en-US" dirty="0"/>
              <a:t>Deal with multimodality and evaluations </a:t>
            </a:r>
          </a:p>
          <a:p>
            <a:r>
              <a:rPr lang="pl-PL" dirty="0"/>
              <a:t>BUT Speech@FIT a jak se zapojit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1641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3fb12a056b_0_697"/>
          <p:cNvSpPr txBox="1">
            <a:spLocks noGrp="1"/>
          </p:cNvSpPr>
          <p:nvPr>
            <p:ph type="body" idx="1"/>
          </p:nvPr>
        </p:nvSpPr>
        <p:spPr>
          <a:xfrm>
            <a:off x="838200" y="2054225"/>
            <a:ext cx="6998400" cy="330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Clr>
                <a:srgbClr val="3366FF"/>
              </a:buClr>
              <a:buSzPts val="1800"/>
              <a:buNone/>
            </a:pPr>
            <a:r>
              <a:rPr lang="en-US" dirty="0">
                <a:solidFill>
                  <a:srgbClr val="3366FF"/>
                </a:solidFill>
              </a:rPr>
              <a:t>Adapting single-channel (i.e. single mic) large SSL model to multi-channel input</a:t>
            </a:r>
            <a:endParaRPr dirty="0">
              <a:solidFill>
                <a:srgbClr val="3366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Alternative to multi-channel pre-processing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No propagation of enhancement errors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Interleaved per-channel and cross-channel processing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Not only for speaker verification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Compatible with various models (</a:t>
            </a:r>
            <a:r>
              <a:rPr lang="en-US" dirty="0" err="1"/>
              <a:t>WavLM</a:t>
            </a:r>
            <a:r>
              <a:rPr lang="en-US" dirty="0"/>
              <a:t>, wav2vec, …)</a:t>
            </a:r>
            <a:endParaRPr dirty="0"/>
          </a:p>
        </p:txBody>
      </p:sp>
      <p:sp>
        <p:nvSpPr>
          <p:cNvPr id="428" name="Google Shape;428;g33fb12a056b_0_6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Multi-Channel Extension of Pre-trained Models (for Speaker Verification)</a:t>
            </a:r>
            <a:endParaRPr/>
          </a:p>
        </p:txBody>
      </p:sp>
      <p:pic>
        <p:nvPicPr>
          <p:cNvPr id="429" name="Google Shape;429;g33fb12a056b_0_6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2304" y="1690825"/>
            <a:ext cx="3929070" cy="498637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33fb12a056b_0_697"/>
          <p:cNvSpPr txBox="1"/>
          <p:nvPr/>
        </p:nvSpPr>
        <p:spPr>
          <a:xfrm>
            <a:off x="838200" y="5810667"/>
            <a:ext cx="6998400" cy="682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Mošner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R.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Serizel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L.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Burget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O.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Plchot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E. Vincent, J. Peng, J.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Černocký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“Multi-Channel Extension of Pre-trained Models for Speaker Verification,” INTERSPEECH 2024.</a:t>
            </a:r>
            <a:endParaRPr sz="12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586AC-3A7E-403B-AF87-321A5C17F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4166" y="-14150"/>
            <a:ext cx="1590675" cy="170497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3fb12a056b_0_796"/>
          <p:cNvSpPr txBox="1">
            <a:spLocks noGrp="1"/>
          </p:cNvSpPr>
          <p:nvPr>
            <p:ph type="title"/>
          </p:nvPr>
        </p:nvSpPr>
        <p:spPr>
          <a:xfrm>
            <a:off x="838200" y="-158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Structured Pruning</a:t>
            </a:r>
            <a:endParaRPr/>
          </a:p>
        </p:txBody>
      </p:sp>
      <p:sp>
        <p:nvSpPr>
          <p:cNvPr id="511" name="Google Shape;511;g33fb12a056b_0_796"/>
          <p:cNvSpPr txBox="1">
            <a:spLocks noGrp="1"/>
          </p:cNvSpPr>
          <p:nvPr>
            <p:ph type="body" idx="1"/>
          </p:nvPr>
        </p:nvSpPr>
        <p:spPr>
          <a:xfrm>
            <a:off x="838200" y="1178650"/>
            <a:ext cx="10515600" cy="113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Applied to the WavLM based Speaker Diarization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85% lighter, 4.7× faster, no performance loss.</a:t>
            </a:r>
            <a:endParaRPr/>
          </a:p>
        </p:txBody>
      </p:sp>
      <p:sp>
        <p:nvSpPr>
          <p:cNvPr id="512" name="Google Shape;512;g33fb12a056b_0_796"/>
          <p:cNvSpPr txBox="1"/>
          <p:nvPr/>
        </p:nvSpPr>
        <p:spPr>
          <a:xfrm>
            <a:off x="838200" y="5853197"/>
            <a:ext cx="10515600" cy="682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J. Han, F.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Landini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J.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Rohdin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A.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Silnova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M. Diez, Jan.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Cernocky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and L.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Burget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“Fine-tune before structured pruning: Towards compact and accurate self-supervised models for speaker </a:t>
            </a:r>
            <a:r>
              <a:rPr lang="en-US" sz="1200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diarization</a:t>
            </a:r>
            <a:r>
              <a:rPr lang="en-US" sz="12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,”  INTERSPEECH 2025.</a:t>
            </a:r>
            <a:endParaRPr sz="12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3" name="Google Shape;513;g33fb12a056b_0_7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4000" y="4192675"/>
            <a:ext cx="6610651" cy="148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33fb12a056b_0_7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0475" y="2604125"/>
            <a:ext cx="8660076" cy="11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4FC1612-841E-4601-BA54-9E942CF20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721" y="867213"/>
            <a:ext cx="1499199" cy="198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led me to speech research</a:t>
            </a:r>
          </a:p>
          <a:p>
            <a:r>
              <a:rPr lang="en-US" dirty="0"/>
              <a:t>Early days</a:t>
            </a:r>
          </a:p>
          <a:p>
            <a:r>
              <a:rPr lang="en-US" dirty="0"/>
              <a:t>First revolution </a:t>
            </a:r>
          </a:p>
          <a:p>
            <a:r>
              <a:rPr lang="en-US" dirty="0"/>
              <a:t>Second revolution</a:t>
            </a:r>
          </a:p>
          <a:p>
            <a:r>
              <a:rPr lang="en-US" dirty="0"/>
              <a:t>What can we do - research manager's perspective</a:t>
            </a:r>
          </a:p>
          <a:p>
            <a:pPr lvl="1"/>
            <a:r>
              <a:rPr lang="en-US" dirty="0"/>
              <a:t>Build on the large models </a:t>
            </a:r>
          </a:p>
          <a:p>
            <a:pPr lvl="1"/>
            <a:r>
              <a:rPr lang="en-US" dirty="0"/>
              <a:t>Adapt them for tasks they were not trained for </a:t>
            </a:r>
          </a:p>
          <a:p>
            <a:pPr lvl="1"/>
            <a:r>
              <a:rPr lang="en-US" dirty="0"/>
              <a:t>Make them multichannel and smaller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Deal with multimodality and evaluations </a:t>
            </a:r>
          </a:p>
          <a:p>
            <a:r>
              <a:rPr lang="pl-PL" dirty="0"/>
              <a:t>BUT Speech@FIT a jak se zapojit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11597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8CE2F-A960-4D5A-A859-3D548837B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Advancing Expert-Level Reasoning and Understanding in Large Audio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85607-D7E6-41FC-B54D-0A8F936D0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 of </a:t>
            </a:r>
            <a:r>
              <a:rPr lang="cs-CZ" dirty="0" err="1"/>
              <a:t>Ramani</a:t>
            </a:r>
            <a:r>
              <a:rPr lang="cs-CZ" dirty="0"/>
              <a:t> </a:t>
            </a:r>
            <a:r>
              <a:rPr lang="cs-CZ" dirty="0" err="1"/>
              <a:t>Duraiswami</a:t>
            </a:r>
            <a:r>
              <a:rPr lang="en-US" dirty="0"/>
              <a:t> + </a:t>
            </a:r>
            <a:r>
              <a:rPr lang="cs-CZ" dirty="0" err="1"/>
              <a:t>Santosh</a:t>
            </a:r>
            <a:r>
              <a:rPr lang="cs-CZ" dirty="0"/>
              <a:t> </a:t>
            </a:r>
            <a:r>
              <a:rPr lang="cs-CZ" dirty="0" err="1"/>
              <a:t>Kesiraju</a:t>
            </a:r>
            <a:r>
              <a:rPr lang="en-US" dirty="0"/>
              <a:t> @ JSALT 2025 in Brno  </a:t>
            </a:r>
          </a:p>
        </p:txBody>
      </p:sp>
      <p:pic>
        <p:nvPicPr>
          <p:cNvPr id="5122" name="Picture 2" descr="algebraic reasoning">
            <a:extLst>
              <a:ext uri="{FF2B5EF4-FFF2-40B4-BE49-F238E27FC236}">
                <a16:creationId xmlns:a16="http://schemas.microsoft.com/office/drawing/2014/main" id="{792F6757-7AB9-46F1-B417-3A9DFF0D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6" y="2703071"/>
            <a:ext cx="11056776" cy="41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A1CAF-8AFF-466E-9647-BCD4C89A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372" y="0"/>
            <a:ext cx="1220628" cy="156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22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EDF Archer – organizing speech and language evaluations for military and security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08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European </a:t>
            </a:r>
            <a:r>
              <a:rPr lang="en-US" dirty="0" err="1"/>
              <a:t>Defence</a:t>
            </a:r>
            <a:r>
              <a:rPr lang="en-US" dirty="0"/>
              <a:t> Fund: </a:t>
            </a:r>
            <a:r>
              <a:rPr lang="en-US" i="1" dirty="0"/>
              <a:t>Agile and robust human language</a:t>
            </a:r>
            <a:br>
              <a:rPr lang="cs-CZ" i="1" dirty="0"/>
            </a:br>
            <a:r>
              <a:rPr lang="en-US" i="1" dirty="0"/>
              <a:t>technologies for </a:t>
            </a:r>
            <a:r>
              <a:rPr lang="en-US" i="1" dirty="0" err="1"/>
              <a:t>defence</a:t>
            </a:r>
            <a:r>
              <a:rPr lang="en-US" i="1" dirty="0"/>
              <a:t> – </a:t>
            </a:r>
            <a:r>
              <a:rPr lang="en-US" i="1" dirty="0" err="1"/>
              <a:t>Organisation</a:t>
            </a:r>
            <a:r>
              <a:rPr lang="en-US" i="1" dirty="0"/>
              <a:t> of a technological </a:t>
            </a:r>
            <a:br>
              <a:rPr lang="cs-CZ" i="1" dirty="0"/>
            </a:br>
            <a:r>
              <a:rPr lang="en-US" i="1" dirty="0"/>
              <a:t>challenge</a:t>
            </a:r>
          </a:p>
          <a:p>
            <a:pPr marL="0" indent="0">
              <a:buNone/>
            </a:pPr>
            <a:r>
              <a:rPr lang="en-US" i="1" dirty="0"/>
              <a:t>EDF-2023-LS-RA-CHALLENGE-DIGIT-HLTO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DARPA-like challenge, but with f</a:t>
            </a:r>
            <a:r>
              <a:rPr lang="cs-CZ" dirty="0" err="1"/>
              <a:t>ocus</a:t>
            </a:r>
            <a:r>
              <a:rPr lang="cs-CZ" dirty="0"/>
              <a:t> on </a:t>
            </a:r>
            <a:r>
              <a:rPr lang="cs-CZ" dirty="0" err="1"/>
              <a:t>human</a:t>
            </a:r>
            <a:r>
              <a:rPr lang="cs-CZ" dirty="0"/>
              <a:t>-in</a:t>
            </a:r>
            <a:r>
              <a:rPr lang="en-US" dirty="0"/>
              <a:t>-</a:t>
            </a:r>
            <a:r>
              <a:rPr lang="cs-CZ" dirty="0" err="1"/>
              <a:t>the</a:t>
            </a:r>
            <a:r>
              <a:rPr lang="en-US" dirty="0"/>
              <a:t>-</a:t>
            </a:r>
            <a:r>
              <a:rPr lang="cs-CZ" dirty="0" err="1"/>
              <a:t>loop</a:t>
            </a:r>
            <a:r>
              <a:rPr lang="cs-CZ" dirty="0"/>
              <a:t> </a:t>
            </a:r>
            <a:r>
              <a:rPr lang="cs-CZ" dirty="0" err="1"/>
              <a:t>evaluations</a:t>
            </a:r>
            <a:r>
              <a:rPr lang="cs-CZ" dirty="0"/>
              <a:t> </a:t>
            </a:r>
          </a:p>
          <a:p>
            <a:pPr lvl="1"/>
            <a:r>
              <a:rPr lang="en-US" dirty="0"/>
              <a:t>Military / law enforcement / intelligence will never share any of their data </a:t>
            </a:r>
          </a:p>
          <a:p>
            <a:pPr lvl="1"/>
            <a:r>
              <a:rPr lang="en-US" dirty="0"/>
              <a:t>Government / emergency / medical domains are similar </a:t>
            </a:r>
          </a:p>
          <a:p>
            <a:pPr lvl="1"/>
            <a:r>
              <a:rPr lang="en-US" dirty="0"/>
              <a:t>You don’t want hot data in your lab – huge mess </a:t>
            </a:r>
            <a:br>
              <a:rPr lang="en-US" dirty="0"/>
            </a:br>
            <a:r>
              <a:rPr lang="en-US" dirty="0"/>
              <a:t>with GDPR, ethical boards,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However, in the wild, users are able to screw up much </a:t>
            </a:r>
            <a:br>
              <a:rPr lang="en-US" dirty="0"/>
            </a:br>
            <a:r>
              <a:rPr lang="en-US" dirty="0"/>
              <a:t>simpler things than large ML models… </a:t>
            </a:r>
          </a:p>
        </p:txBody>
      </p:sp>
      <p:pic>
        <p:nvPicPr>
          <p:cNvPr id="9218" name="Picture 2" descr="CT leads the EDF funded KOIOS 10 million euro defence industrial  cooperation Artificial Intelligence project. - The CT Engineering Gro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742" y="4885683"/>
            <a:ext cx="1833949" cy="136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ohan Rohdin – Brno University of Technology and Omilia ...">
            <a:extLst>
              <a:ext uri="{FF2B5EF4-FFF2-40B4-BE49-F238E27FC236}">
                <a16:creationId xmlns:a16="http://schemas.microsoft.com/office/drawing/2014/main" id="{D042F813-3AC0-4623-81CC-A062E5D0E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694" y="1148789"/>
            <a:ext cx="1647056" cy="164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64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led me to speech research</a:t>
            </a:r>
          </a:p>
          <a:p>
            <a:r>
              <a:rPr lang="en-US" dirty="0"/>
              <a:t>Early days</a:t>
            </a:r>
          </a:p>
          <a:p>
            <a:r>
              <a:rPr lang="en-US" dirty="0"/>
              <a:t>First revolution </a:t>
            </a:r>
          </a:p>
          <a:p>
            <a:r>
              <a:rPr lang="en-US" dirty="0"/>
              <a:t>Second revolution</a:t>
            </a:r>
          </a:p>
          <a:p>
            <a:r>
              <a:rPr lang="en-US" dirty="0"/>
              <a:t>What can we do - research manager's perspective</a:t>
            </a:r>
          </a:p>
          <a:p>
            <a:pPr lvl="1"/>
            <a:r>
              <a:rPr lang="en-US" dirty="0"/>
              <a:t>Build on the large models </a:t>
            </a:r>
          </a:p>
          <a:p>
            <a:pPr lvl="1"/>
            <a:r>
              <a:rPr lang="en-US" dirty="0"/>
              <a:t>Adapt them for tasks they were not trained for </a:t>
            </a:r>
          </a:p>
          <a:p>
            <a:pPr lvl="1"/>
            <a:r>
              <a:rPr lang="en-US" dirty="0"/>
              <a:t>Make them multichannel and smaller</a:t>
            </a:r>
          </a:p>
          <a:p>
            <a:pPr lvl="1"/>
            <a:r>
              <a:rPr lang="en-US" dirty="0"/>
              <a:t>Deal with multimodality and evaluations </a:t>
            </a:r>
          </a:p>
          <a:p>
            <a:r>
              <a:rPr lang="pl-PL" dirty="0">
                <a:solidFill>
                  <a:srgbClr val="FF0000"/>
                </a:solidFill>
              </a:rPr>
              <a:t>BUT Speech@FIT a jak se zapojit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258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259682" y="2353300"/>
            <a:ext cx="2266950" cy="1791870"/>
          </a:xfrm>
        </p:spPr>
        <p:txBody>
          <a:bodyPr/>
          <a:lstStyle/>
          <a:p>
            <a:r>
              <a:rPr lang="en-US" altLang="en-US" dirty="0"/>
              <a:t>Est. 1997</a:t>
            </a:r>
          </a:p>
          <a:p>
            <a:r>
              <a:rPr lang="en-US" altLang="en-US" dirty="0"/>
              <a:t>30 members</a:t>
            </a:r>
          </a:p>
          <a:p>
            <a:r>
              <a:rPr lang="en-US" altLang="en-US" dirty="0"/>
              <a:t>10 countries</a:t>
            </a:r>
          </a:p>
        </p:txBody>
      </p:sp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196516" y="41719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BUT </a:t>
            </a:r>
            <a:br>
              <a:rPr lang="en-US" altLang="en-US" sz="3600" dirty="0"/>
            </a:br>
            <a:r>
              <a:rPr lang="en-US" altLang="en-US" sz="3600" dirty="0" err="1"/>
              <a:t>Speech@FIT</a:t>
            </a:r>
            <a:endParaRPr lang="en-US" altLang="en-US" sz="3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82E625-995B-48CE-B3CF-BCF825391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326" y="-28123"/>
            <a:ext cx="9400674" cy="6886123"/>
          </a:xfrm>
          <a:prstGeom prst="rect">
            <a:avLst/>
          </a:prstGeom>
        </p:spPr>
      </p:pic>
      <p:pic>
        <p:nvPicPr>
          <p:cNvPr id="16" name="Obrázek 85">
            <a:extLst>
              <a:ext uri="{FF2B5EF4-FFF2-40B4-BE49-F238E27FC236}">
                <a16:creationId xmlns:a16="http://schemas.microsoft.com/office/drawing/2014/main" id="{08591B5B-FF09-4C96-B14B-A56E5DF9A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05" y="5063417"/>
            <a:ext cx="484632" cy="322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Obrázek 86">
            <a:extLst>
              <a:ext uri="{FF2B5EF4-FFF2-40B4-BE49-F238E27FC236}">
                <a16:creationId xmlns:a16="http://schemas.microsoft.com/office/drawing/2014/main" id="{C67DFD7D-C316-4F25-BA3D-E53E8FD6B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05" y="5428142"/>
            <a:ext cx="484632" cy="3023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Obrázek 87">
            <a:extLst>
              <a:ext uri="{FF2B5EF4-FFF2-40B4-BE49-F238E27FC236}">
                <a16:creationId xmlns:a16="http://schemas.microsoft.com/office/drawing/2014/main" id="{E5E32D3A-C6CC-4922-BAF8-F6B4B1927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05" y="5769758"/>
            <a:ext cx="484632" cy="322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Obrázek 89">
            <a:extLst>
              <a:ext uri="{FF2B5EF4-FFF2-40B4-BE49-F238E27FC236}">
                <a16:creationId xmlns:a16="http://schemas.microsoft.com/office/drawing/2014/main" id="{95ABB950-61EC-42F2-AEF8-5C71BD1CE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05" y="6136759"/>
            <a:ext cx="484632" cy="322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Obrázek 90">
            <a:extLst>
              <a:ext uri="{FF2B5EF4-FFF2-40B4-BE49-F238E27FC236}">
                <a16:creationId xmlns:a16="http://schemas.microsoft.com/office/drawing/2014/main" id="{B46EC0F3-D38D-4703-A8FB-BC2652B31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175" y="5069439"/>
            <a:ext cx="484632" cy="322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Obrázek 92">
            <a:extLst>
              <a:ext uri="{FF2B5EF4-FFF2-40B4-BE49-F238E27FC236}">
                <a16:creationId xmlns:a16="http://schemas.microsoft.com/office/drawing/2014/main" id="{54628D51-B90B-4B9A-A0DC-9A0F23D6A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564" y="5782043"/>
            <a:ext cx="484632" cy="322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Obrázek 94">
            <a:extLst>
              <a:ext uri="{FF2B5EF4-FFF2-40B4-BE49-F238E27FC236}">
                <a16:creationId xmlns:a16="http://schemas.microsoft.com/office/drawing/2014/main" id="{99D7BE2A-C19C-44E0-92BF-7CF2E90FA3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05" y="6498126"/>
            <a:ext cx="484632" cy="271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" descr="Flag of China">
            <a:extLst>
              <a:ext uri="{FF2B5EF4-FFF2-40B4-BE49-F238E27FC236}">
                <a16:creationId xmlns:a16="http://schemas.microsoft.com/office/drawing/2014/main" id="{87A71CB8-D65C-42A9-A2A7-448297575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5425643"/>
            <a:ext cx="484632" cy="3225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57;p3">
            <a:extLst>
              <a:ext uri="{FF2B5EF4-FFF2-40B4-BE49-F238E27FC236}">
                <a16:creationId xmlns:a16="http://schemas.microsoft.com/office/drawing/2014/main" id="{69C4C3E3-487F-464C-9CA7-CA79AEB5FE2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1563" y="6142299"/>
            <a:ext cx="484632" cy="30175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A5FF2955-8D5E-40E0-9CC1-EFBDD075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63" y="6479823"/>
            <a:ext cx="484632" cy="2927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4915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Leaders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7652" name="Rectangle 3"/>
          <p:cNvSpPr txBox="1">
            <a:spLocks noChangeArrowheads="1"/>
          </p:cNvSpPr>
          <p:nvPr/>
        </p:nvSpPr>
        <p:spPr bwMode="auto">
          <a:xfrm>
            <a:off x="1955801" y="4570414"/>
            <a:ext cx="25193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6858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sz="2200" b="1" dirty="0" err="1">
                <a:solidFill>
                  <a:schemeClr val="tx1"/>
                </a:solidFill>
                <a:latin typeface="+mn-lt"/>
              </a:rPr>
              <a:t>Luk</a:t>
            </a:r>
            <a:r>
              <a:rPr lang="cs-CZ" altLang="en-US" sz="2200" b="1" dirty="0" err="1">
                <a:solidFill>
                  <a:schemeClr val="tx1"/>
                </a:solidFill>
                <a:latin typeface="+mn-lt"/>
              </a:rPr>
              <a:t>áš</a:t>
            </a:r>
            <a:r>
              <a:rPr lang="cs-CZ" altLang="en-US" sz="2200" b="1" dirty="0">
                <a:solidFill>
                  <a:schemeClr val="tx1"/>
                </a:solidFill>
                <a:latin typeface="+mn-lt"/>
              </a:rPr>
              <a:t> Burget</a:t>
            </a:r>
          </a:p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cs-CZ" altLang="en-US" sz="2200" dirty="0" err="1">
                <a:solidFill>
                  <a:schemeClr val="tx1"/>
                </a:solidFill>
                <a:latin typeface="+mn-lt"/>
              </a:rPr>
              <a:t>Research</a:t>
            </a:r>
            <a:r>
              <a:rPr lang="cs-CZ" alt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en-US" sz="2200" dirty="0" err="1">
                <a:solidFill>
                  <a:schemeClr val="tx1"/>
                </a:solidFill>
                <a:latin typeface="+mn-lt"/>
              </a:rPr>
              <a:t>director</a:t>
            </a:r>
            <a:r>
              <a:rPr lang="cs-CZ" altLang="en-US" sz="220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cs-CZ" altLang="en-US" sz="22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alt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en-US" sz="2200" dirty="0" err="1">
                <a:solidFill>
                  <a:schemeClr val="tx1"/>
                </a:solidFill>
                <a:latin typeface="+mn-lt"/>
              </a:rPr>
              <a:t>central</a:t>
            </a:r>
            <a:r>
              <a:rPr lang="cs-CZ" altLang="en-US" sz="2200" dirty="0">
                <a:solidFill>
                  <a:schemeClr val="tx1"/>
                </a:solidFill>
                <a:latin typeface="+mn-lt"/>
              </a:rPr>
              <a:t> brain</a:t>
            </a:r>
          </a:p>
        </p:txBody>
      </p:sp>
      <p:sp>
        <p:nvSpPr>
          <p:cNvPr id="27653" name="AutoShape 5" descr="[image]"/>
          <p:cNvSpPr>
            <a:spLocks noChangeAspect="1" noChangeArrowheads="1"/>
          </p:cNvSpPr>
          <p:nvPr/>
        </p:nvSpPr>
        <p:spPr bwMode="auto">
          <a:xfrm>
            <a:off x="6267450" y="4346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27654" name="Picture 6" descr="view_person_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1" y="1420814"/>
            <a:ext cx="23717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hyn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9" y="1420814"/>
            <a:ext cx="20351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honz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9" y="1420814"/>
            <a:ext cx="2103437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619625" y="4570414"/>
            <a:ext cx="2808288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cs-CZ" altLang="en-US" sz="2200" b="1" dirty="0">
                <a:latin typeface="+mn-lt"/>
              </a:rPr>
              <a:t>Hynek Heřmanský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200" dirty="0">
                <a:latin typeface="+mn-lt"/>
              </a:rPr>
              <a:t>JHU Emeritus and t</a:t>
            </a:r>
            <a:r>
              <a:rPr lang="cs-CZ" altLang="en-US" sz="2200" dirty="0">
                <a:latin typeface="+mn-lt"/>
              </a:rPr>
              <a:t>he </a:t>
            </a:r>
            <a:r>
              <a:rPr lang="en-US" altLang="en-US" sz="2200" dirty="0">
                <a:latin typeface="+mn-lt"/>
              </a:rPr>
              <a:t>psychoacoustic guru (now back in Brno)</a:t>
            </a:r>
            <a:endParaRPr lang="cs-CZ" altLang="en-US" sz="2200" dirty="0">
              <a:latin typeface="+mn-lt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859714" y="4570414"/>
            <a:ext cx="2808287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cs-CZ" altLang="en-US" sz="2200" b="1" dirty="0">
                <a:latin typeface="+mn-lt"/>
              </a:rPr>
              <a:t>Honza Černocký</a:t>
            </a:r>
          </a:p>
          <a:p>
            <a:pPr eaLnBrk="1" hangingPunct="1">
              <a:buFontTx/>
              <a:buNone/>
              <a:defRPr/>
            </a:pPr>
            <a:r>
              <a:rPr lang="cs-CZ" altLang="en-US" sz="2200" dirty="0" err="1">
                <a:latin typeface="+mn-lt"/>
              </a:rPr>
              <a:t>Managing</a:t>
            </a:r>
            <a:r>
              <a:rPr lang="cs-CZ" altLang="en-US" sz="2200" dirty="0">
                <a:latin typeface="+mn-lt"/>
              </a:rPr>
              <a:t> </a:t>
            </a:r>
            <a:r>
              <a:rPr lang="cs-CZ" altLang="en-US" sz="2200" dirty="0" err="1">
                <a:latin typeface="+mn-lt"/>
              </a:rPr>
              <a:t>director</a:t>
            </a:r>
            <a:endParaRPr lang="cs-CZ" alt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297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led me to speech research</a:t>
            </a:r>
          </a:p>
          <a:p>
            <a:r>
              <a:rPr lang="en-US" dirty="0">
                <a:solidFill>
                  <a:srgbClr val="FF0000"/>
                </a:solidFill>
              </a:rPr>
              <a:t>Early days</a:t>
            </a:r>
          </a:p>
          <a:p>
            <a:r>
              <a:rPr lang="en-US" dirty="0"/>
              <a:t>First revolution </a:t>
            </a:r>
          </a:p>
          <a:p>
            <a:r>
              <a:rPr lang="en-US" dirty="0"/>
              <a:t>Second revolution</a:t>
            </a:r>
          </a:p>
          <a:p>
            <a:r>
              <a:rPr lang="en-US" dirty="0"/>
              <a:t>What can we do - research manager's perspective</a:t>
            </a:r>
          </a:p>
          <a:p>
            <a:pPr lvl="1"/>
            <a:r>
              <a:rPr lang="en-US" dirty="0"/>
              <a:t>Build on the large models </a:t>
            </a:r>
          </a:p>
          <a:p>
            <a:pPr lvl="1"/>
            <a:r>
              <a:rPr lang="en-US" dirty="0"/>
              <a:t>Adapt them for tasks they were not trained for </a:t>
            </a:r>
          </a:p>
          <a:p>
            <a:pPr lvl="1"/>
            <a:r>
              <a:rPr lang="en-US" dirty="0"/>
              <a:t>Make them multichannel and smaller</a:t>
            </a:r>
          </a:p>
          <a:p>
            <a:pPr lvl="1"/>
            <a:r>
              <a:rPr lang="en-US" dirty="0"/>
              <a:t>Deal with multimodality and evaluations </a:t>
            </a:r>
          </a:p>
          <a:p>
            <a:r>
              <a:rPr lang="pl-PL" dirty="0"/>
              <a:t>BUT Speech@FIT a jak se zapojit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6559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Senior researchers – SID/LID</a:t>
            </a:r>
          </a:p>
        </p:txBody>
      </p:sp>
      <p:sp>
        <p:nvSpPr>
          <p:cNvPr id="286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8677" name="Picture 9" descr="Olda Plc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9" y="228280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14"/>
          <p:cNvSpPr>
            <a:spLocks noChangeArrowheads="1"/>
          </p:cNvSpPr>
          <p:nvPr/>
        </p:nvSpPr>
        <p:spPr bwMode="auto">
          <a:xfrm>
            <a:off x="7424297" y="4487275"/>
            <a:ext cx="2519363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 dirty="0"/>
              <a:t>Anna </a:t>
            </a:r>
            <a:r>
              <a:rPr lang="en-US" altLang="en-US" sz="1400" b="1" dirty="0" err="1"/>
              <a:t>Silnova</a:t>
            </a:r>
            <a:endParaRPr lang="cs-CZ" altLang="en-US" sz="1400" b="1" dirty="0"/>
          </a:p>
        </p:txBody>
      </p:sp>
      <p:sp>
        <p:nvSpPr>
          <p:cNvPr id="28680" name="Rectangle 17"/>
          <p:cNvSpPr>
            <a:spLocks noChangeArrowheads="1"/>
          </p:cNvSpPr>
          <p:nvPr/>
        </p:nvSpPr>
        <p:spPr bwMode="auto">
          <a:xfrm>
            <a:off x="838200" y="4243369"/>
            <a:ext cx="2519363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1400" b="1"/>
              <a:t>Oldřich Plchot</a:t>
            </a:r>
          </a:p>
        </p:txBody>
      </p:sp>
      <p:sp>
        <p:nvSpPr>
          <p:cNvPr id="28682" name="Rectangle 8"/>
          <p:cNvSpPr>
            <a:spLocks noChangeArrowheads="1"/>
          </p:cNvSpPr>
          <p:nvPr/>
        </p:nvSpPr>
        <p:spPr bwMode="auto">
          <a:xfrm>
            <a:off x="2950889" y="4731828"/>
            <a:ext cx="2519362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/>
              <a:t>Mireia Diez Sanchez</a:t>
            </a:r>
          </a:p>
        </p:txBody>
      </p:sp>
      <p:pic>
        <p:nvPicPr>
          <p:cNvPr id="28683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89" y="2225166"/>
            <a:ext cx="20701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4" descr="[photo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68" y="2225166"/>
            <a:ext cx="16922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5" name="Rectangle 17"/>
          <p:cNvSpPr>
            <a:spLocks noChangeArrowheads="1"/>
          </p:cNvSpPr>
          <p:nvPr/>
        </p:nvSpPr>
        <p:spPr bwMode="auto">
          <a:xfrm>
            <a:off x="5489255" y="4528630"/>
            <a:ext cx="2519362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/>
              <a:t>Johan Rohdin </a:t>
            </a:r>
            <a:endParaRPr lang="cs-CZ" altLang="en-US" sz="1400" b="1"/>
          </a:p>
        </p:txBody>
      </p:sp>
      <p:pic>
        <p:nvPicPr>
          <p:cNvPr id="2050" name="Picture 2" descr="https://www.fit.vut.cz/person-photo/175473/?transparent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648" y="2257018"/>
            <a:ext cx="1703393" cy="218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BA7F24C1-F176-4F2E-9218-57B1BF229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2495" y="4513062"/>
            <a:ext cx="2519363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 dirty="0"/>
              <a:t>Prachi </a:t>
            </a:r>
            <a:r>
              <a:rPr lang="en-US" altLang="en-US" sz="1400" b="1" dirty="0" err="1"/>
              <a:t>SIngh</a:t>
            </a:r>
            <a:endParaRPr lang="cs-CZ" altLang="en-US" sz="1400" b="1" dirty="0"/>
          </a:p>
        </p:txBody>
      </p:sp>
      <p:pic>
        <p:nvPicPr>
          <p:cNvPr id="5122" name="Picture 2" descr="Prachi Singh">
            <a:extLst>
              <a:ext uri="{FF2B5EF4-FFF2-40B4-BE49-F238E27FC236}">
                <a16:creationId xmlns:a16="http://schemas.microsoft.com/office/drawing/2014/main" id="{031E609E-6D0F-4BA3-ACDD-D34CC4FA3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47" y="1937588"/>
            <a:ext cx="1333008" cy="257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1234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Senior researchers – ASR</a:t>
            </a:r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89" y="1480406"/>
            <a:ext cx="2981326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77" y="1480407"/>
            <a:ext cx="2052638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3" name="Rectangle 15"/>
          <p:cNvSpPr>
            <a:spLocks noChangeArrowheads="1"/>
          </p:cNvSpPr>
          <p:nvPr/>
        </p:nvSpPr>
        <p:spPr bwMode="auto">
          <a:xfrm>
            <a:off x="2234591" y="3644169"/>
            <a:ext cx="23590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1400" b="1"/>
              <a:t>Martin Karafiát</a:t>
            </a:r>
          </a:p>
        </p:txBody>
      </p:sp>
      <p:sp>
        <p:nvSpPr>
          <p:cNvPr id="29704" name="Rectangle 16"/>
          <p:cNvSpPr>
            <a:spLocks noChangeArrowheads="1"/>
          </p:cNvSpPr>
          <p:nvPr/>
        </p:nvSpPr>
        <p:spPr bwMode="auto">
          <a:xfrm>
            <a:off x="5065103" y="3640993"/>
            <a:ext cx="18065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/>
              <a:t>Igor Sz</a:t>
            </a:r>
            <a:r>
              <a:rPr lang="cs-CZ" altLang="en-US" sz="1400" b="1"/>
              <a:t>öke</a:t>
            </a:r>
          </a:p>
        </p:txBody>
      </p:sp>
      <p:sp>
        <p:nvSpPr>
          <p:cNvPr id="29706" name="Rectangle 4"/>
          <p:cNvSpPr>
            <a:spLocks noChangeArrowheads="1"/>
          </p:cNvSpPr>
          <p:nvPr/>
        </p:nvSpPr>
        <p:spPr bwMode="auto">
          <a:xfrm>
            <a:off x="1536089" y="6480425"/>
            <a:ext cx="2357437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1400" b="1"/>
              <a:t>Karel Veselý</a:t>
            </a:r>
          </a:p>
        </p:txBody>
      </p:sp>
      <p:pic>
        <p:nvPicPr>
          <p:cNvPr id="29707" name="Picture 6" descr="ANd9GcTL6DMeez4PsTJ-E68ErcnODhawYcDnF4xF-Yek-lvs_2nIWXN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589" y="40579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2" descr="[photo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878" y="1480407"/>
            <a:ext cx="2149475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Rectangle 4"/>
          <p:cNvSpPr>
            <a:spLocks noChangeArrowheads="1"/>
          </p:cNvSpPr>
          <p:nvPr/>
        </p:nvSpPr>
        <p:spPr bwMode="auto">
          <a:xfrm>
            <a:off x="7201877" y="3631469"/>
            <a:ext cx="235743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/>
              <a:t>Petr Schwarz</a:t>
            </a:r>
            <a:endParaRPr lang="cs-CZ" altLang="en-US" sz="1400" b="1"/>
          </a:p>
        </p:txBody>
      </p:sp>
      <p:sp>
        <p:nvSpPr>
          <p:cNvPr id="29711" name="Rectangle 4"/>
          <p:cNvSpPr>
            <a:spLocks noChangeArrowheads="1"/>
          </p:cNvSpPr>
          <p:nvPr/>
        </p:nvSpPr>
        <p:spPr bwMode="auto">
          <a:xfrm>
            <a:off x="4144350" y="6429625"/>
            <a:ext cx="235743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/>
              <a:t>Santosh Kesiraju</a:t>
            </a:r>
            <a:endParaRPr lang="cs-CZ" altLang="en-US" sz="1400" b="1"/>
          </a:p>
        </p:txBody>
      </p:sp>
      <p:pic>
        <p:nvPicPr>
          <p:cNvPr id="3074" name="Picture 2" descr="https://www.fit.vut.cz/person-photo/182344/?transparent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349" y="4047394"/>
            <a:ext cx="1822853" cy="234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757880B-493F-4D1F-B2FF-FAAB15ACA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96" y="3984518"/>
            <a:ext cx="2909767" cy="232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977A1894-DCE5-4E32-9E1F-7E2B71391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865" y="6404723"/>
            <a:ext cx="235743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82550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41475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1400" b="1" dirty="0" err="1"/>
              <a:t>Bolaji</a:t>
            </a:r>
            <a:r>
              <a:rPr lang="cs-CZ" altLang="en-US" sz="1400" b="1" dirty="0"/>
              <a:t> Yusuf</a:t>
            </a:r>
          </a:p>
        </p:txBody>
      </p:sp>
    </p:spTree>
    <p:extLst>
      <p:ext uri="{BB962C8B-B14F-4D97-AF65-F5344CB8AC3E}">
        <p14:creationId xmlns:p14="http://schemas.microsoft.com/office/powerpoint/2010/main" val="42792849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Proud of our alumni !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838200" y="4081236"/>
            <a:ext cx="10515600" cy="277676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21“native”, 3 elsewhere (IIIT-H India, NUST Norway, ZCU Pilsen)</a:t>
            </a:r>
          </a:p>
          <a:p>
            <a:pPr lvl="1"/>
            <a:r>
              <a:rPr lang="en-US" altLang="en-US" dirty="0"/>
              <a:t>Tom</a:t>
            </a:r>
            <a:r>
              <a:rPr lang="cs-CZ" altLang="en-US" dirty="0" err="1"/>
              <a:t>áš</a:t>
            </a:r>
            <a:r>
              <a:rPr lang="cs-CZ" altLang="en-US" dirty="0"/>
              <a:t> </a:t>
            </a:r>
            <a:r>
              <a:rPr lang="cs-CZ" altLang="en-US" dirty="0" err="1"/>
              <a:t>Mikolov</a:t>
            </a:r>
            <a:r>
              <a:rPr lang="cs-CZ" altLang="en-US" dirty="0"/>
              <a:t> – </a:t>
            </a:r>
            <a:r>
              <a:rPr lang="cs-CZ" altLang="en-US" dirty="0" err="1"/>
              <a:t>founder</a:t>
            </a:r>
            <a:r>
              <a:rPr lang="cs-CZ" altLang="en-US" dirty="0"/>
              <a:t> </a:t>
            </a:r>
            <a:r>
              <a:rPr lang="cs-CZ" altLang="en-US" dirty="0" err="1"/>
              <a:t>of</a:t>
            </a:r>
            <a:r>
              <a:rPr lang="cs-CZ" altLang="en-US" dirty="0"/>
              <a:t> NN </a:t>
            </a:r>
            <a:r>
              <a:rPr lang="cs-CZ" altLang="en-US" dirty="0" err="1"/>
              <a:t>embeddings</a:t>
            </a:r>
            <a:r>
              <a:rPr lang="cs-CZ" altLang="en-US" dirty="0"/>
              <a:t>, BUT -</a:t>
            </a:r>
            <a:r>
              <a:rPr lang="en-US" altLang="en-US" dirty="0"/>
              <a:t>&gt; Google -&gt; Facebook -&gt; CTU </a:t>
            </a:r>
            <a:br>
              <a:rPr lang="en-US" altLang="en-US" dirty="0"/>
            </a:br>
            <a:r>
              <a:rPr lang="en-US" altLang="en-US" dirty="0"/>
              <a:t>(</a:t>
            </a:r>
            <a:r>
              <a:rPr lang="en-US" altLang="en-US" b="1" dirty="0"/>
              <a:t>167k</a:t>
            </a:r>
            <a:r>
              <a:rPr lang="en-US" altLang="en-US" dirty="0"/>
              <a:t> citations on Google Scholar)</a:t>
            </a:r>
          </a:p>
          <a:p>
            <a:pPr lvl="1"/>
            <a:r>
              <a:rPr lang="en-US" altLang="en-US" dirty="0"/>
              <a:t>Petr </a:t>
            </a:r>
            <a:r>
              <a:rPr lang="en-US" altLang="en-US" dirty="0" err="1"/>
              <a:t>Motl</a:t>
            </a:r>
            <a:r>
              <a:rPr lang="cs-CZ" altLang="en-US" dirty="0"/>
              <a:t>íček – </a:t>
            </a:r>
            <a:r>
              <a:rPr lang="cs-CZ" altLang="en-US" dirty="0" err="1"/>
              <a:t>speech</a:t>
            </a:r>
            <a:r>
              <a:rPr lang="cs-CZ" altLang="en-US" dirty="0"/>
              <a:t> </a:t>
            </a:r>
            <a:r>
              <a:rPr lang="cs-CZ" altLang="en-US" dirty="0" err="1"/>
              <a:t>group</a:t>
            </a:r>
            <a:r>
              <a:rPr lang="cs-CZ" altLang="en-US" dirty="0"/>
              <a:t> leader </a:t>
            </a:r>
            <a:r>
              <a:rPr lang="cs-CZ" altLang="en-US" dirty="0" err="1"/>
              <a:t>at</a:t>
            </a:r>
            <a:r>
              <a:rPr lang="cs-CZ" altLang="en-US" dirty="0"/>
              <a:t> IDIAP </a:t>
            </a:r>
            <a:r>
              <a:rPr lang="cs-CZ" altLang="en-US" dirty="0" err="1"/>
              <a:t>Switzerland</a:t>
            </a:r>
            <a:r>
              <a:rPr lang="cs-CZ" altLang="en-US" dirty="0"/>
              <a:t> </a:t>
            </a:r>
            <a:r>
              <a:rPr lang="en-US" altLang="en-US" dirty="0"/>
              <a:t>(+ assoc. prof at BUT)</a:t>
            </a:r>
          </a:p>
          <a:p>
            <a:pPr lvl="1"/>
            <a:r>
              <a:rPr lang="en-US" altLang="en-US" dirty="0"/>
              <a:t>Ilya </a:t>
            </a:r>
            <a:r>
              <a:rPr lang="en-US" altLang="en-US" dirty="0" err="1"/>
              <a:t>Oparin</a:t>
            </a:r>
            <a:r>
              <a:rPr lang="en-US" altLang="en-US" dirty="0"/>
              <a:t> – manager of Language Modeling group</a:t>
            </a:r>
            <a:r>
              <a:rPr lang="cs-CZ" altLang="en-US" dirty="0"/>
              <a:t> </a:t>
            </a:r>
            <a:r>
              <a:rPr lang="cs-CZ" altLang="en-US" dirty="0" err="1"/>
              <a:t>at</a:t>
            </a:r>
            <a:r>
              <a:rPr lang="cs-CZ" altLang="en-US" dirty="0"/>
              <a:t> Apple Inc. </a:t>
            </a:r>
            <a:endParaRPr lang="en-US" altLang="en-US" dirty="0"/>
          </a:p>
          <a:p>
            <a:pPr lvl="1"/>
            <a:r>
              <a:rPr lang="en-US" altLang="en-US" dirty="0"/>
              <a:t>Marcel </a:t>
            </a:r>
            <a:r>
              <a:rPr lang="en-US" altLang="en-US" dirty="0" err="1"/>
              <a:t>Kockmann</a:t>
            </a:r>
            <a:r>
              <a:rPr lang="en-US" altLang="en-US" dirty="0"/>
              <a:t> – CTO at </a:t>
            </a:r>
            <a:r>
              <a:rPr lang="en-US" altLang="en-US" dirty="0" err="1"/>
              <a:t>Validsoft</a:t>
            </a:r>
            <a:endParaRPr lang="en-US" altLang="en-US" dirty="0"/>
          </a:p>
          <a:p>
            <a:pPr lvl="1"/>
            <a:r>
              <a:rPr lang="en-US" altLang="en-US" dirty="0"/>
              <a:t>Kate</a:t>
            </a:r>
            <a:r>
              <a:rPr lang="cs-CZ" altLang="en-US" dirty="0"/>
              <a:t>řina </a:t>
            </a:r>
            <a:r>
              <a:rPr lang="cs-CZ" altLang="en-US" dirty="0" err="1"/>
              <a:t>Žmolíková</a:t>
            </a:r>
            <a:r>
              <a:rPr lang="cs-CZ" altLang="en-US" dirty="0"/>
              <a:t> – </a:t>
            </a:r>
            <a:r>
              <a:rPr lang="en-US" altLang="en-US" dirty="0"/>
              <a:t>Researcher at </a:t>
            </a:r>
            <a:r>
              <a:rPr lang="cs-CZ" altLang="en-US" dirty="0"/>
              <a:t>Meta London </a:t>
            </a:r>
            <a:endParaRPr lang="en-US" altLang="en-US" dirty="0"/>
          </a:p>
          <a:p>
            <a:pPr lvl="1"/>
            <a:r>
              <a:rPr lang="en-US" altLang="en-US" dirty="0" err="1"/>
              <a:t>Murali</a:t>
            </a:r>
            <a:r>
              <a:rPr lang="en-US" altLang="en-US" dirty="0"/>
              <a:t> </a:t>
            </a:r>
            <a:r>
              <a:rPr lang="en-US" altLang="en-US" dirty="0" err="1"/>
              <a:t>Karthick</a:t>
            </a:r>
            <a:r>
              <a:rPr lang="en-US" altLang="en-US" dirty="0"/>
              <a:t> </a:t>
            </a:r>
            <a:r>
              <a:rPr lang="en-US" altLang="en-US" dirty="0" err="1"/>
              <a:t>Baskar</a:t>
            </a:r>
            <a:r>
              <a:rPr lang="cs-CZ" altLang="en-US" dirty="0"/>
              <a:t> – </a:t>
            </a:r>
            <a:r>
              <a:rPr lang="en-US" altLang="en-US" dirty="0"/>
              <a:t>Researcher at Google Research, N.Y. </a:t>
            </a:r>
          </a:p>
        </p:txBody>
      </p:sp>
      <p:sp>
        <p:nvSpPr>
          <p:cNvPr id="27653" name="AutoShape 5" descr="[image]"/>
          <p:cNvSpPr>
            <a:spLocks noChangeAspect="1" noChangeArrowheads="1"/>
          </p:cNvSpPr>
          <p:nvPr/>
        </p:nvSpPr>
        <p:spPr bwMode="auto">
          <a:xfrm>
            <a:off x="6267450" y="4346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11" name="Picture 2" descr="Výsledek obrázku pro tomas mikol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7642"/>
            <a:ext cx="2428152" cy="182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ýsledek obrázku pro ilya opar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27" y="1500048"/>
            <a:ext cx="1486430" cy="196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435" y="1500048"/>
            <a:ext cx="1908825" cy="1968710"/>
          </a:xfrm>
          <a:prstGeom prst="rect">
            <a:avLst/>
          </a:prstGeom>
        </p:spPr>
      </p:pic>
      <p:pic>
        <p:nvPicPr>
          <p:cNvPr id="3074" name="Picture 2" descr="doc. Ing. Petr Motlíček, Ph.D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59" y="1500048"/>
            <a:ext cx="1532041" cy="196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fit.vut.cz/person-photo/143646/?transparent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738" y="1509607"/>
            <a:ext cx="1532042" cy="196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reatorscan (Murali Karthick Baskar) · GitHu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95" y="1509608"/>
            <a:ext cx="1968709" cy="196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2559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- ~1.5 MEUR / year, 85% competitive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5114"/>
            <a:ext cx="2123831" cy="6205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EC projects</a:t>
            </a:r>
          </a:p>
        </p:txBody>
      </p:sp>
      <p:pic>
        <p:nvPicPr>
          <p:cNvPr id="1026" name="Picture 2" descr="2,923 Elephant Legs Stock Photos, Pictures &amp; Royalty-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9" y="2039220"/>
            <a:ext cx="2465635" cy="19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624385" y="1525114"/>
            <a:ext cx="2123831" cy="620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US</a:t>
            </a:r>
          </a:p>
        </p:txBody>
      </p:sp>
      <p:pic>
        <p:nvPicPr>
          <p:cNvPr id="6" name="Picture 2" descr="2,923 Elephant Legs Stock Photos, Pictures &amp; Royalty-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144" y="2039220"/>
            <a:ext cx="2465635" cy="19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6410570" y="1525114"/>
            <a:ext cx="2123831" cy="620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National</a:t>
            </a:r>
          </a:p>
        </p:txBody>
      </p:sp>
      <p:pic>
        <p:nvPicPr>
          <p:cNvPr id="8" name="Picture 2" descr="2,923 Elephant Legs Stock Photos, Pictures &amp; Royalty-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29" y="2039220"/>
            <a:ext cx="2465635" cy="19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9362287" y="1525114"/>
            <a:ext cx="2123831" cy="620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Industry</a:t>
            </a:r>
          </a:p>
        </p:txBody>
      </p:sp>
      <p:pic>
        <p:nvPicPr>
          <p:cNvPr id="10" name="Picture 2" descr="2,923 Elephant Legs Stock Photos, Pictures &amp; Royalty-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46" y="2039220"/>
            <a:ext cx="2465635" cy="19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122" y="4152923"/>
            <a:ext cx="1237432" cy="81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cleansk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2" y="5158200"/>
            <a:ext cx="1076757" cy="6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ropean Commission adopts the 2023-2024 Horizon Europe Work Programme -  4.5 Billion Euro for Digital Research - Qu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2" y="5971314"/>
            <a:ext cx="1592703" cy="6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5115" y="5422721"/>
            <a:ext cx="1038154" cy="109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676" y="4021397"/>
            <a:ext cx="1845407" cy="1230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2" descr="MV_CMY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065" y="4570284"/>
            <a:ext cx="1641880" cy="44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4321" y="6015570"/>
            <a:ext cx="2243649" cy="792532"/>
          </a:xfrm>
          <a:prstGeom prst="rect">
            <a:avLst/>
          </a:prstGeom>
        </p:spPr>
      </p:pic>
      <p:pic>
        <p:nvPicPr>
          <p:cNvPr id="24" name="Picture 12" descr="Image result for tac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5209" y="4737611"/>
            <a:ext cx="801595" cy="123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czech ministry of education logo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6998" y="5125724"/>
            <a:ext cx="1617146" cy="80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ntt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437" y="3812847"/>
            <a:ext cx="2471889" cy="9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0961" y="5142861"/>
            <a:ext cx="2712794" cy="1026188"/>
          </a:xfrm>
          <a:prstGeom prst="rect">
            <a:avLst/>
          </a:prstGeom>
        </p:spPr>
      </p:pic>
      <p:pic>
        <p:nvPicPr>
          <p:cNvPr id="6146" name="Picture 2" descr="Nominace na Státní ceny a Ceny Ministerstva kultury -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052" y="3943738"/>
            <a:ext cx="1596186" cy="53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6002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cooperation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85" y="1983147"/>
            <a:ext cx="3963022" cy="8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bison-project.eu/img/logo/telefoni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226" y="5485111"/>
            <a:ext cx="2603748" cy="13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ericsso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64" y="1857432"/>
            <a:ext cx="1376753" cy="12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ntt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983" y="1531410"/>
            <a:ext cx="2471889" cy="9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google 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5" y="4784737"/>
            <a:ext cx="2230272" cy="75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9969" y="4320746"/>
            <a:ext cx="2400392" cy="648106"/>
          </a:xfrm>
          <a:prstGeom prst="rect">
            <a:avLst/>
          </a:prstGeom>
        </p:spPr>
      </p:pic>
      <p:pic>
        <p:nvPicPr>
          <p:cNvPr id="15" name="Google Shape;373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47716" y="5468832"/>
            <a:ext cx="1071815" cy="99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595" y="3327372"/>
            <a:ext cx="2712794" cy="1026188"/>
          </a:xfrm>
          <a:prstGeom prst="rect">
            <a:avLst/>
          </a:prstGeom>
        </p:spPr>
      </p:pic>
      <p:pic>
        <p:nvPicPr>
          <p:cNvPr id="6146" name="Picture 2" descr="Meta Researc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912" y="2505515"/>
            <a:ext cx="3697804" cy="158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hrase Case Stud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1" y="5641369"/>
            <a:ext cx="3178738" cy="11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he MAMA AI | LinkedI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904" y="33545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Omilia Lt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121" y="332737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8167EE-2687-44AD-9442-EE1E1D678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95" y="540728"/>
            <a:ext cx="4043257" cy="97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246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Spin-offs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https://lh7-us.googleusercontent.com/mBeh7ADD5if3ay3kb-AKBd88PRRkW9oKFpH6kFDenghIjZynLtdi1gKSM_BHdaV8xHQT9uQQ9c6dnlsIhbs4IOYcZaBsT6O0EQMOETdr5303WQcRtULrs9vljzkClGC140oybnaDXeR3FNE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0" y="553763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521DA-E8B2-4CC7-82D5-0CEF8AD3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984" y="912446"/>
            <a:ext cx="8019048" cy="4266667"/>
          </a:xfrm>
          <a:prstGeom prst="rect">
            <a:avLst/>
          </a:prstGeom>
        </p:spPr>
      </p:pic>
      <p:pic>
        <p:nvPicPr>
          <p:cNvPr id="8" name="Zástupný symbol pro obsah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68" y="940487"/>
            <a:ext cx="3527351" cy="2205960"/>
          </a:xfrm>
          <a:prstGeom prst="rect">
            <a:avLst/>
          </a:prstGeom>
        </p:spPr>
      </p:pic>
      <p:pic>
        <p:nvPicPr>
          <p:cNvPr id="5122" name="Picture 2" descr="https://lh7-us.googleusercontent.com/MvmL2KzuXHDu34Yokcb1ysWqX9VliT_ek6FRCn3-9ivVKN8aFqabyX8neHWSNBQCCSxjTwn1tBVLCp1FlZDWU9lSY978hQ1xdXMoIi190lQq7gJcpT7NCpKbxBlUMLURIGneEApakLSpCjU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6" y="2872814"/>
            <a:ext cx="5244752" cy="39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062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Community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2" y="3026315"/>
            <a:ext cx="4543038" cy="19754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564" y="1286627"/>
            <a:ext cx="6567474" cy="15684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11" y="1403177"/>
            <a:ext cx="5267717" cy="13353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373" y="3229337"/>
            <a:ext cx="7286628" cy="3628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CBC31-DB97-4419-9F4F-AAC6F8B59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88" y="5454823"/>
            <a:ext cx="4432412" cy="9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018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432FA-A6AA-4D5A-8E28-B5790866E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Jak se </a:t>
            </a:r>
            <a:r>
              <a:rPr lang="en-US" dirty="0" err="1"/>
              <a:t>zapojit</a:t>
            </a:r>
            <a:r>
              <a:rPr lang="en-US" dirty="0"/>
              <a:t>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721B8-D561-415A-A557-442C160F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10515600" cy="4348163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Diplomky</a:t>
            </a:r>
            <a:r>
              <a:rPr lang="en-US" altLang="en-US" dirty="0"/>
              <a:t> </a:t>
            </a:r>
            <a:r>
              <a:rPr lang="en-US" altLang="en-US" dirty="0">
                <a:hlinkClick r:id="rId2"/>
              </a:rPr>
              <a:t>https://docs.google.com/document/d/1EJNMyun8zoLodlHjGoNeYdG4Cq1VOO5f8zeHZr99J8Y/edit?usp=sharing</a:t>
            </a:r>
            <a:r>
              <a:rPr lang="en-US" altLang="en-US" dirty="0"/>
              <a:t> – </a:t>
            </a:r>
            <a:r>
              <a:rPr lang="en-US" altLang="en-US" dirty="0" err="1"/>
              <a:t>bude</a:t>
            </a:r>
            <a:r>
              <a:rPr lang="en-US" altLang="en-US" dirty="0"/>
              <a:t> update, ale d</a:t>
            </a:r>
            <a:r>
              <a:rPr lang="cs-CZ" altLang="en-US" dirty="0" err="1"/>
              <a:t>ává</a:t>
            </a:r>
            <a:r>
              <a:rPr lang="cs-CZ" altLang="en-US" dirty="0"/>
              <a:t> přehled o tom, co se dělá. </a:t>
            </a:r>
          </a:p>
          <a:p>
            <a:r>
              <a:rPr lang="cs-CZ" altLang="en-US" dirty="0"/>
              <a:t>Erasmus/</a:t>
            </a:r>
            <a:r>
              <a:rPr lang="cs-CZ" altLang="en-US" dirty="0" err="1"/>
              <a:t>Socrates</a:t>
            </a:r>
            <a:r>
              <a:rPr lang="cs-CZ" altLang="en-US" dirty="0"/>
              <a:t> – pomůžeme Vás vystrčit k šikovným kolegům v EU, ale i v </a:t>
            </a:r>
            <a:r>
              <a:rPr lang="cs-CZ" altLang="en-US" b="1" dirty="0"/>
              <a:t>USA </a:t>
            </a:r>
            <a:r>
              <a:rPr lang="cs-CZ" altLang="en-US" dirty="0"/>
              <a:t>nebo </a:t>
            </a:r>
            <a:r>
              <a:rPr lang="cs-CZ" altLang="en-US" b="1" dirty="0"/>
              <a:t>Asii </a:t>
            </a:r>
            <a:r>
              <a:rPr lang="en-US" altLang="en-US" dirty="0"/>
              <a:t>– </a:t>
            </a:r>
            <a:r>
              <a:rPr lang="en-US" altLang="en-US" dirty="0" err="1"/>
              <a:t>akademick</a:t>
            </a:r>
            <a:r>
              <a:rPr lang="cs-CZ" altLang="en-US" dirty="0"/>
              <a:t>é </a:t>
            </a:r>
            <a:r>
              <a:rPr lang="cs-CZ" altLang="en-US" dirty="0" err="1"/>
              <a:t>labiny</a:t>
            </a:r>
            <a:r>
              <a:rPr lang="cs-CZ" altLang="en-US" dirty="0"/>
              <a:t> i průmysl </a:t>
            </a:r>
          </a:p>
          <a:p>
            <a:r>
              <a:rPr lang="cs-CZ" altLang="en-US" dirty="0"/>
              <a:t>PhD </a:t>
            </a:r>
          </a:p>
          <a:p>
            <a:r>
              <a:rPr lang="cs-CZ" altLang="en-US" dirty="0"/>
              <a:t>Doporučení / nedoporučení firem </a:t>
            </a:r>
          </a:p>
          <a:p>
            <a:r>
              <a:rPr lang="cs-CZ" altLang="en-US" dirty="0"/>
              <a:t>Start-</a:t>
            </a:r>
            <a:r>
              <a:rPr lang="cs-CZ" altLang="en-US" dirty="0" err="1"/>
              <a:t>ups</a:t>
            </a:r>
            <a:r>
              <a:rPr lang="cs-CZ" altLang="en-US" dirty="0"/>
              <a:t> in </a:t>
            </a:r>
            <a:r>
              <a:rPr lang="cs-CZ" altLang="en-US" dirty="0" err="1"/>
              <a:t>speech</a:t>
            </a: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463395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780" y="740779"/>
            <a:ext cx="6773220" cy="5636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 single neural </a:t>
            </a:r>
            <a:br>
              <a:rPr lang="en-US" b="1" dirty="0"/>
            </a:br>
            <a:r>
              <a:rPr lang="en-US" b="1" dirty="0"/>
              <a:t>network in my PhD!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319532" cy="4825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…. actually yes, done by my colleague Jean </a:t>
            </a:r>
            <a:r>
              <a:rPr lang="en-US" dirty="0" err="1"/>
              <a:t>Hennebert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for speaker ID</a:t>
            </a:r>
          </a:p>
          <a:p>
            <a:r>
              <a:rPr lang="en-US" dirty="0"/>
              <a:t>Did not work at all … </a:t>
            </a:r>
          </a:p>
          <a:p>
            <a:r>
              <a:rPr lang="en-US" dirty="0"/>
              <a:t>I never saw NN in class </a:t>
            </a:r>
          </a:p>
          <a:p>
            <a:pPr marL="457200" lvl="1" indent="0">
              <a:buNone/>
            </a:pPr>
            <a:r>
              <a:rPr lang="en-US" dirty="0"/>
              <a:t>… Btw, Yann </a:t>
            </a:r>
            <a:r>
              <a:rPr lang="en-US" dirty="0" err="1"/>
              <a:t>LeCun</a:t>
            </a:r>
            <a:r>
              <a:rPr lang="en-US" dirty="0"/>
              <a:t> (Turing </a:t>
            </a:r>
            <a:br>
              <a:rPr lang="en-US" dirty="0"/>
            </a:br>
            <a:r>
              <a:rPr lang="en-US" dirty="0"/>
              <a:t>award) has his Engineering </a:t>
            </a:r>
            <a:br>
              <a:rPr lang="en-US" dirty="0"/>
            </a:br>
            <a:r>
              <a:rPr lang="en-US" dirty="0"/>
              <a:t>degree from the same school </a:t>
            </a:r>
            <a:br>
              <a:rPr lang="en-US" dirty="0"/>
            </a:br>
            <a:r>
              <a:rPr lang="en-US" dirty="0"/>
              <a:t>(ESIEE Paris) – he probably also </a:t>
            </a:r>
            <a:br>
              <a:rPr lang="en-US" dirty="0"/>
            </a:br>
            <a:r>
              <a:rPr lang="en-US" dirty="0"/>
              <a:t>never saw it in class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No idea about “AI”</a:t>
            </a:r>
          </a:p>
        </p:txBody>
      </p:sp>
    </p:spTree>
    <p:extLst>
      <p:ext uri="{BB962C8B-B14F-4D97-AF65-F5344CB8AC3E}">
        <p14:creationId xmlns:p14="http://schemas.microsoft.com/office/powerpoint/2010/main" val="3932906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Automatic speech recognition (ASR)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351089" y="4365625"/>
            <a:ext cx="1800225" cy="1079500"/>
          </a:xfrm>
          <a:prstGeom prst="rect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Feature extraction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56139" y="4365625"/>
            <a:ext cx="2376487" cy="1727200"/>
          </a:xfrm>
          <a:prstGeom prst="rect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Evaluation of likelihoods (scores of hypothesis)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87714" y="2276476"/>
            <a:ext cx="2160587" cy="504825"/>
          </a:xfrm>
          <a:prstGeom prst="rect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Acoustic models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535863" y="4365625"/>
            <a:ext cx="2017712" cy="1079500"/>
          </a:xfrm>
          <a:prstGeom prst="rect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“Decoding”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774826" y="4941888"/>
            <a:ext cx="5762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4151314" y="4940300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7032626" y="4940300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9551989" y="4941888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5808663" y="3932239"/>
            <a:ext cx="0" cy="4333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631951" y="4510088"/>
            <a:ext cx="809625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speech</a:t>
            </a:r>
            <a:endParaRPr lang="cs-CZ" altLang="en-US" sz="1600">
              <a:solidFill>
                <a:schemeClr val="tx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9626600" y="4510088"/>
            <a:ext cx="528638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text</a:t>
            </a:r>
            <a:endParaRPr lang="cs-CZ" altLang="en-US" sz="1600">
              <a:solidFill>
                <a:schemeClr val="tx1"/>
              </a:solidFill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5591175" y="2276476"/>
            <a:ext cx="2160588" cy="504825"/>
          </a:xfrm>
          <a:prstGeom prst="rect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Language model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7896225" y="2276476"/>
            <a:ext cx="2160588" cy="504825"/>
          </a:xfrm>
          <a:prstGeom prst="rect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Pronunciation dictionary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079875" y="2997200"/>
            <a:ext cx="5111750" cy="1079500"/>
          </a:xfrm>
          <a:prstGeom prst="rect">
            <a:avLst/>
          </a:prstGeom>
          <a:solidFill>
            <a:srgbClr val="FF61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Recognition network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8328025" y="4076701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4440238" y="27813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6672263" y="27813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8832850" y="27813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3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and my lab’s early work was mainly </a:t>
            </a:r>
            <a:br>
              <a:rPr lang="en-US" dirty="0"/>
            </a:br>
            <a:r>
              <a:rPr lang="en-US" dirty="0"/>
              <a:t>in feature extraction and acoustic modeling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351089" y="4365625"/>
            <a:ext cx="1800225" cy="1079500"/>
          </a:xfrm>
          <a:prstGeom prst="rect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Feature extraction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56139" y="4365625"/>
            <a:ext cx="2376487" cy="17272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Evaluation of likelihoods (scores of hypothesis)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87714" y="2276476"/>
            <a:ext cx="2160587" cy="504825"/>
          </a:xfrm>
          <a:prstGeom prst="rect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Acoustic models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535863" y="4365625"/>
            <a:ext cx="2017712" cy="10795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“Decoding”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774826" y="4941888"/>
            <a:ext cx="5762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4151314" y="4940300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7032626" y="4940300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9551989" y="4941888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5808663" y="3932239"/>
            <a:ext cx="0" cy="4333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631951" y="4510088"/>
            <a:ext cx="809625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speech</a:t>
            </a:r>
            <a:endParaRPr lang="cs-CZ" altLang="en-US" sz="1600">
              <a:solidFill>
                <a:schemeClr val="tx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9626600" y="4510088"/>
            <a:ext cx="528638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text</a:t>
            </a:r>
            <a:endParaRPr lang="cs-CZ" altLang="en-US" sz="1600">
              <a:solidFill>
                <a:schemeClr val="tx1"/>
              </a:solidFill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5591175" y="2276476"/>
            <a:ext cx="2160588" cy="504825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Language model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7896225" y="2276476"/>
            <a:ext cx="2160588" cy="504825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Pronunciation dictionary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079875" y="2997200"/>
            <a:ext cx="5111750" cy="10795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Recognition network</a:t>
            </a:r>
            <a:endParaRPr lang="cs-CZ" altLang="en-US" sz="2000">
              <a:solidFill>
                <a:schemeClr val="tx1"/>
              </a:solidFill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8328025" y="4076701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4440238" y="27813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6672263" y="27813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8832850" y="27813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913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5592</TotalTime>
  <Words>3340</Words>
  <Application>Microsoft Office PowerPoint</Application>
  <PresentationFormat>Widescreen</PresentationFormat>
  <Paragraphs>428</Paragraphs>
  <Slides>67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Arial</vt:lpstr>
      <vt:lpstr>Calibri</vt:lpstr>
      <vt:lpstr>Calibri Light</vt:lpstr>
      <vt:lpstr>Tahoma</vt:lpstr>
      <vt:lpstr>Motiv Office</vt:lpstr>
      <vt:lpstr>1_Motiv Office</vt:lpstr>
      <vt:lpstr>3_Motiv Office</vt:lpstr>
      <vt:lpstr>Two revolutions in the life  of a not so old speech recognition researcher</vt:lpstr>
      <vt:lpstr>Agenda</vt:lpstr>
      <vt:lpstr>Truly strong scientific background  </vt:lpstr>
      <vt:lpstr>My plans when I was 18 (1988)</vt:lpstr>
      <vt:lpstr>Getting in touch with speech processing </vt:lpstr>
      <vt:lpstr>Agenda</vt:lpstr>
      <vt:lpstr>No single neural  network in my PhD!</vt:lpstr>
      <vt:lpstr>Automatic speech recognition (ASR)</vt:lpstr>
      <vt:lpstr>My and my lab’s early work was mainly  in feature extraction and acoustic modeling</vt:lpstr>
      <vt:lpstr>Post-doc with Hynek Heřmanský</vt:lpstr>
      <vt:lpstr>He he he, another guy believing in Hynek’s weird stuff</vt:lpstr>
      <vt:lpstr>Agenda</vt:lpstr>
      <vt:lpstr>Revolution #1 – neural networks dominate the world</vt:lpstr>
      <vt:lpstr>2004-06 The “BUT phoneme recognizer”</vt:lpstr>
      <vt:lpstr>PowerPoint Presentation</vt:lpstr>
      <vt:lpstr>František Grézl @ ICASSP 2007:  NN bottle-neck features first beating MFCCs!</vt:lpstr>
      <vt:lpstr>Stacked bottle-neck features (SBN)</vt:lpstr>
      <vt:lpstr>Tom Mikolov @ Interspeech 2010: Recurrent Neural networks do work for language modeling  </vt:lpstr>
      <vt:lpstr>Hinton, Deng, Yu, et al @ SP Magazine 2012:  Deep NNs work for acoustic modeling in speech recognition</vt:lpstr>
      <vt:lpstr>What allowed revolution #1 ? </vt:lpstr>
      <vt:lpstr>Good things it brought </vt:lpstr>
      <vt:lpstr>Bad things it brought </vt:lpstr>
      <vt:lpstr>What followed … </vt:lpstr>
      <vt:lpstr>… but still need for more data</vt:lpstr>
      <vt:lpstr>Agenda</vt:lpstr>
      <vt:lpstr>Revolution #2 – large pre-trained models</vt:lpstr>
      <vt:lpstr>Everywhere you look …</vt:lpstr>
      <vt:lpstr>Speech is not spared !</vt:lpstr>
      <vt:lpstr>… and  there’s  Whisper </vt:lpstr>
      <vt:lpstr>10 years back … </vt:lpstr>
      <vt:lpstr>5 years back … </vt:lpstr>
      <vt:lpstr>Now</vt:lpstr>
      <vt:lpstr>What allowed revolution #2 ? </vt:lpstr>
      <vt:lpstr>Good things it brought </vt:lpstr>
      <vt:lpstr>Bad things it brought </vt:lpstr>
      <vt:lpstr>PowerPoint Presentation</vt:lpstr>
      <vt:lpstr>Agenda</vt:lpstr>
      <vt:lpstr>So what can we do ? </vt:lpstr>
      <vt:lpstr>Give up and do something  else ! </vt:lpstr>
      <vt:lpstr>Consider large models a commodity </vt:lpstr>
      <vt:lpstr>… and have an excellent brain behind </vt:lpstr>
      <vt:lpstr>Agenda</vt:lpstr>
      <vt:lpstr>Combine them with what you know and apply smart engineering </vt:lpstr>
      <vt:lpstr>DiCoW: Diarization-Conditioned Whisper for Target Speaker Automatic Speech Recognition</vt:lpstr>
      <vt:lpstr>Connections of pre-trained models  for Dialogue state tracking (DST)</vt:lpstr>
      <vt:lpstr>Agenda</vt:lpstr>
      <vt:lpstr>Adapters for adapting large SSL  models to speaker recognition task</vt:lpstr>
      <vt:lpstr>Speaker verification using Attention-based backend on top of WavLM</vt:lpstr>
      <vt:lpstr>Voice deepfake  detection  AVSpoof 5 </vt:lpstr>
      <vt:lpstr>WavLM based Speaker  Diarization</vt:lpstr>
      <vt:lpstr>Agenda</vt:lpstr>
      <vt:lpstr>Multi-Channel Extension of Pre-trained Models (for Speaker Verification)</vt:lpstr>
      <vt:lpstr>Structured Pruning</vt:lpstr>
      <vt:lpstr>Agenda</vt:lpstr>
      <vt:lpstr>Advancing Expert-Level Reasoning and Understanding in Large Audio Language Models</vt:lpstr>
      <vt:lpstr>EDF Archer – organizing speech and language evaluations for military and security</vt:lpstr>
      <vt:lpstr>Agenda</vt:lpstr>
      <vt:lpstr>BUT  Speech@FIT</vt:lpstr>
      <vt:lpstr>Leaders</vt:lpstr>
      <vt:lpstr>Senior researchers – SID/LID</vt:lpstr>
      <vt:lpstr>Senior researchers – ASR</vt:lpstr>
      <vt:lpstr>Proud of our alumni !</vt:lpstr>
      <vt:lpstr>Funding - ~1.5 MEUR / year, 85% competitive</vt:lpstr>
      <vt:lpstr>Industrial cooperation</vt:lpstr>
      <vt:lpstr>Spin-offs</vt:lpstr>
      <vt:lpstr>Community service </vt:lpstr>
      <vt:lpstr>Jak se zapojit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</dc:title>
  <dc:creator>Honza Cernocky</dc:creator>
  <cp:lastModifiedBy>Honza</cp:lastModifiedBy>
  <cp:revision>225</cp:revision>
  <cp:lastPrinted>2023-04-26T12:21:04Z</cp:lastPrinted>
  <dcterms:created xsi:type="dcterms:W3CDTF">2022-08-29T14:54:06Z</dcterms:created>
  <dcterms:modified xsi:type="dcterms:W3CDTF">2026-02-09T14:34:43Z</dcterms:modified>
</cp:coreProperties>
</file>