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12" r:id="rId2"/>
    <p:sldId id="313" r:id="rId3"/>
    <p:sldId id="314" r:id="rId4"/>
    <p:sldId id="315" r:id="rId5"/>
    <p:sldId id="316" r:id="rId6"/>
    <p:sldId id="317" r:id="rId7"/>
    <p:sldId id="318" r:id="rId8"/>
    <p:sldId id="319" r:id="rId9"/>
    <p:sldId id="320" r:id="rId10"/>
    <p:sldId id="306" r:id="rId11"/>
    <p:sldId id="322" r:id="rId12"/>
    <p:sldId id="324" r:id="rId13"/>
    <p:sldId id="328" r:id="rId14"/>
    <p:sldId id="337" r:id="rId15"/>
    <p:sldId id="338"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263" r:id="rId30"/>
    <p:sldId id="303" r:id="rId31"/>
    <p:sldId id="280" r:id="rId32"/>
    <p:sldId id="293" r:id="rId33"/>
    <p:sldId id="279" r:id="rId34"/>
    <p:sldId id="265" r:id="rId35"/>
    <p:sldId id="266" r:id="rId36"/>
    <p:sldId id="267" r:id="rId37"/>
    <p:sldId id="268" r:id="rId38"/>
    <p:sldId id="269" r:id="rId39"/>
    <p:sldId id="270" r:id="rId40"/>
    <p:sldId id="294" r:id="rId41"/>
    <p:sldId id="273" r:id="rId42"/>
    <p:sldId id="274" r:id="rId43"/>
    <p:sldId id="275" r:id="rId44"/>
    <p:sldId id="276" r:id="rId45"/>
    <p:sldId id="277" r:id="rId46"/>
    <p:sldId id="295" r:id="rId47"/>
    <p:sldId id="302" r:id="rId48"/>
    <p:sldId id="300" r:id="rId49"/>
    <p:sldId id="301" r:id="rId50"/>
    <p:sldId id="296" r:id="rId51"/>
    <p:sldId id="311" r:id="rId52"/>
    <p:sldId id="310" r:id="rId53"/>
    <p:sldId id="299" r:id="rId54"/>
    <p:sldId id="305" r:id="rId55"/>
  </p:sldIdLst>
  <p:sldSz cx="9144000" cy="6858000" type="screen4x3"/>
  <p:notesSz cx="6858000" cy="9144000"/>
  <p:custDataLst>
    <p:tags r:id="rId57"/>
  </p:custDataLst>
  <p:defaultTextStyle>
    <a:defPPr>
      <a:defRPr lang="cs-CZ"/>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99" autoAdjust="0"/>
    <p:restoredTop sz="94660"/>
  </p:normalViewPr>
  <p:slideViewPr>
    <p:cSldViewPr>
      <p:cViewPr>
        <p:scale>
          <a:sx n="75" d="100"/>
          <a:sy n="75" d="100"/>
        </p:scale>
        <p:origin x="-59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F36560-9EDF-41D5-A905-89EBDB89BC4F}" type="datetimeFigureOut">
              <a:rPr lang="en-US" smtClean="0"/>
              <a:t>4/25/2017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6A7642-BDFF-48B2-A7B2-7F16D82F86AD}" type="slidenum">
              <a:rPr lang="en-US" smtClean="0"/>
              <a:t>‹#›</a:t>
            </a:fld>
            <a:endParaRPr lang="en-US"/>
          </a:p>
        </p:txBody>
      </p:sp>
    </p:spTree>
    <p:extLst>
      <p:ext uri="{BB962C8B-B14F-4D97-AF65-F5344CB8AC3E}">
        <p14:creationId xmlns:p14="http://schemas.microsoft.com/office/powerpoint/2010/main" val="3772621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cs-CZ" altLang="en-US"/>
          </a:p>
        </p:txBody>
      </p:sp>
      <p:sp>
        <p:nvSpPr>
          <p:cNvPr id="5" name="Footer Placeholder 4"/>
          <p:cNvSpPr>
            <a:spLocks noGrp="1"/>
          </p:cNvSpPr>
          <p:nvPr>
            <p:ph type="ftr" sz="quarter" idx="11"/>
          </p:nvPr>
        </p:nvSpPr>
        <p:spPr/>
        <p:txBody>
          <a:bodyPr/>
          <a:lstStyle>
            <a:lvl1pPr>
              <a:defRPr/>
            </a:lvl1pPr>
          </a:lstStyle>
          <a:p>
            <a:endParaRPr lang="cs-CZ" altLang="en-US"/>
          </a:p>
        </p:txBody>
      </p:sp>
      <p:sp>
        <p:nvSpPr>
          <p:cNvPr id="6" name="Slide Number Placeholder 5"/>
          <p:cNvSpPr>
            <a:spLocks noGrp="1"/>
          </p:cNvSpPr>
          <p:nvPr>
            <p:ph type="sldNum" sz="quarter" idx="12"/>
          </p:nvPr>
        </p:nvSpPr>
        <p:spPr/>
        <p:txBody>
          <a:bodyPr/>
          <a:lstStyle>
            <a:lvl1pPr>
              <a:defRPr/>
            </a:lvl1pPr>
          </a:lstStyle>
          <a:p>
            <a:fld id="{144E5BC0-8DBA-4D5E-8251-CF40745995D7}" type="slidenum">
              <a:rPr lang="cs-CZ" altLang="en-US"/>
              <a:pPr/>
              <a:t>‹#›</a:t>
            </a:fld>
            <a:endParaRPr lang="cs-CZ" altLang="en-US"/>
          </a:p>
        </p:txBody>
      </p:sp>
    </p:spTree>
    <p:extLst>
      <p:ext uri="{BB962C8B-B14F-4D97-AF65-F5344CB8AC3E}">
        <p14:creationId xmlns:p14="http://schemas.microsoft.com/office/powerpoint/2010/main" val="1916295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cs-CZ" altLang="en-US"/>
          </a:p>
        </p:txBody>
      </p:sp>
      <p:sp>
        <p:nvSpPr>
          <p:cNvPr id="5" name="Footer Placeholder 4"/>
          <p:cNvSpPr>
            <a:spLocks noGrp="1"/>
          </p:cNvSpPr>
          <p:nvPr>
            <p:ph type="ftr" sz="quarter" idx="11"/>
          </p:nvPr>
        </p:nvSpPr>
        <p:spPr/>
        <p:txBody>
          <a:bodyPr/>
          <a:lstStyle>
            <a:lvl1pPr>
              <a:defRPr/>
            </a:lvl1pPr>
          </a:lstStyle>
          <a:p>
            <a:endParaRPr lang="cs-CZ" altLang="en-US"/>
          </a:p>
        </p:txBody>
      </p:sp>
      <p:sp>
        <p:nvSpPr>
          <p:cNvPr id="6" name="Slide Number Placeholder 5"/>
          <p:cNvSpPr>
            <a:spLocks noGrp="1"/>
          </p:cNvSpPr>
          <p:nvPr>
            <p:ph type="sldNum" sz="quarter" idx="12"/>
          </p:nvPr>
        </p:nvSpPr>
        <p:spPr/>
        <p:txBody>
          <a:bodyPr/>
          <a:lstStyle>
            <a:lvl1pPr>
              <a:defRPr/>
            </a:lvl1pPr>
          </a:lstStyle>
          <a:p>
            <a:fld id="{A6AAAD51-2AB2-49DF-84A8-51F259B38AE7}" type="slidenum">
              <a:rPr lang="cs-CZ" altLang="en-US"/>
              <a:pPr/>
              <a:t>‹#›</a:t>
            </a:fld>
            <a:endParaRPr lang="cs-CZ" altLang="en-US"/>
          </a:p>
        </p:txBody>
      </p:sp>
    </p:spTree>
    <p:extLst>
      <p:ext uri="{BB962C8B-B14F-4D97-AF65-F5344CB8AC3E}">
        <p14:creationId xmlns:p14="http://schemas.microsoft.com/office/powerpoint/2010/main" val="118070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cs-CZ" altLang="en-US"/>
          </a:p>
        </p:txBody>
      </p:sp>
      <p:sp>
        <p:nvSpPr>
          <p:cNvPr id="5" name="Footer Placeholder 4"/>
          <p:cNvSpPr>
            <a:spLocks noGrp="1"/>
          </p:cNvSpPr>
          <p:nvPr>
            <p:ph type="ftr" sz="quarter" idx="11"/>
          </p:nvPr>
        </p:nvSpPr>
        <p:spPr/>
        <p:txBody>
          <a:bodyPr/>
          <a:lstStyle>
            <a:lvl1pPr>
              <a:defRPr/>
            </a:lvl1pPr>
          </a:lstStyle>
          <a:p>
            <a:endParaRPr lang="cs-CZ" altLang="en-US"/>
          </a:p>
        </p:txBody>
      </p:sp>
      <p:sp>
        <p:nvSpPr>
          <p:cNvPr id="6" name="Slide Number Placeholder 5"/>
          <p:cNvSpPr>
            <a:spLocks noGrp="1"/>
          </p:cNvSpPr>
          <p:nvPr>
            <p:ph type="sldNum" sz="quarter" idx="12"/>
          </p:nvPr>
        </p:nvSpPr>
        <p:spPr/>
        <p:txBody>
          <a:bodyPr/>
          <a:lstStyle>
            <a:lvl1pPr>
              <a:defRPr/>
            </a:lvl1pPr>
          </a:lstStyle>
          <a:p>
            <a:fld id="{A760991C-1B5E-4544-A516-1C574D7AF08F}" type="slidenum">
              <a:rPr lang="cs-CZ" altLang="en-US"/>
              <a:pPr/>
              <a:t>‹#›</a:t>
            </a:fld>
            <a:endParaRPr lang="cs-CZ" altLang="en-US"/>
          </a:p>
        </p:txBody>
      </p:sp>
    </p:spTree>
    <p:extLst>
      <p:ext uri="{BB962C8B-B14F-4D97-AF65-F5344CB8AC3E}">
        <p14:creationId xmlns:p14="http://schemas.microsoft.com/office/powerpoint/2010/main" val="66353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cs-CZ" altLang="en-US"/>
          </a:p>
        </p:txBody>
      </p:sp>
      <p:sp>
        <p:nvSpPr>
          <p:cNvPr id="5" name="Footer Placeholder 4"/>
          <p:cNvSpPr>
            <a:spLocks noGrp="1"/>
          </p:cNvSpPr>
          <p:nvPr>
            <p:ph type="ftr" sz="quarter" idx="11"/>
          </p:nvPr>
        </p:nvSpPr>
        <p:spPr/>
        <p:txBody>
          <a:bodyPr/>
          <a:lstStyle>
            <a:lvl1pPr>
              <a:defRPr/>
            </a:lvl1pPr>
          </a:lstStyle>
          <a:p>
            <a:endParaRPr lang="cs-CZ" altLang="en-US"/>
          </a:p>
        </p:txBody>
      </p:sp>
      <p:sp>
        <p:nvSpPr>
          <p:cNvPr id="6" name="Slide Number Placeholder 5"/>
          <p:cNvSpPr>
            <a:spLocks noGrp="1"/>
          </p:cNvSpPr>
          <p:nvPr>
            <p:ph type="sldNum" sz="quarter" idx="12"/>
          </p:nvPr>
        </p:nvSpPr>
        <p:spPr/>
        <p:txBody>
          <a:bodyPr/>
          <a:lstStyle>
            <a:lvl1pPr>
              <a:defRPr/>
            </a:lvl1pPr>
          </a:lstStyle>
          <a:p>
            <a:fld id="{3310217D-F7A6-4381-A718-04AE4F2D1E8A}" type="slidenum">
              <a:rPr lang="cs-CZ" altLang="en-US"/>
              <a:pPr/>
              <a:t>‹#›</a:t>
            </a:fld>
            <a:endParaRPr lang="cs-CZ" altLang="en-US"/>
          </a:p>
        </p:txBody>
      </p:sp>
    </p:spTree>
    <p:extLst>
      <p:ext uri="{BB962C8B-B14F-4D97-AF65-F5344CB8AC3E}">
        <p14:creationId xmlns:p14="http://schemas.microsoft.com/office/powerpoint/2010/main" val="327856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cs-CZ" altLang="en-US"/>
          </a:p>
        </p:txBody>
      </p:sp>
      <p:sp>
        <p:nvSpPr>
          <p:cNvPr id="5" name="Footer Placeholder 4"/>
          <p:cNvSpPr>
            <a:spLocks noGrp="1"/>
          </p:cNvSpPr>
          <p:nvPr>
            <p:ph type="ftr" sz="quarter" idx="11"/>
          </p:nvPr>
        </p:nvSpPr>
        <p:spPr/>
        <p:txBody>
          <a:bodyPr/>
          <a:lstStyle>
            <a:lvl1pPr>
              <a:defRPr/>
            </a:lvl1pPr>
          </a:lstStyle>
          <a:p>
            <a:endParaRPr lang="cs-CZ" altLang="en-US"/>
          </a:p>
        </p:txBody>
      </p:sp>
      <p:sp>
        <p:nvSpPr>
          <p:cNvPr id="6" name="Slide Number Placeholder 5"/>
          <p:cNvSpPr>
            <a:spLocks noGrp="1"/>
          </p:cNvSpPr>
          <p:nvPr>
            <p:ph type="sldNum" sz="quarter" idx="12"/>
          </p:nvPr>
        </p:nvSpPr>
        <p:spPr/>
        <p:txBody>
          <a:bodyPr/>
          <a:lstStyle>
            <a:lvl1pPr>
              <a:defRPr/>
            </a:lvl1pPr>
          </a:lstStyle>
          <a:p>
            <a:fld id="{2C658929-2A98-4C52-918C-8EFCFB671AD8}" type="slidenum">
              <a:rPr lang="cs-CZ" altLang="en-US"/>
              <a:pPr/>
              <a:t>‹#›</a:t>
            </a:fld>
            <a:endParaRPr lang="cs-CZ" altLang="en-US"/>
          </a:p>
        </p:txBody>
      </p:sp>
    </p:spTree>
    <p:extLst>
      <p:ext uri="{BB962C8B-B14F-4D97-AF65-F5344CB8AC3E}">
        <p14:creationId xmlns:p14="http://schemas.microsoft.com/office/powerpoint/2010/main" val="591330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cs-CZ" altLang="en-US"/>
          </a:p>
        </p:txBody>
      </p:sp>
      <p:sp>
        <p:nvSpPr>
          <p:cNvPr id="6" name="Footer Placeholder 5"/>
          <p:cNvSpPr>
            <a:spLocks noGrp="1"/>
          </p:cNvSpPr>
          <p:nvPr>
            <p:ph type="ftr" sz="quarter" idx="11"/>
          </p:nvPr>
        </p:nvSpPr>
        <p:spPr/>
        <p:txBody>
          <a:bodyPr/>
          <a:lstStyle>
            <a:lvl1pPr>
              <a:defRPr/>
            </a:lvl1pPr>
          </a:lstStyle>
          <a:p>
            <a:endParaRPr lang="cs-CZ" altLang="en-US"/>
          </a:p>
        </p:txBody>
      </p:sp>
      <p:sp>
        <p:nvSpPr>
          <p:cNvPr id="7" name="Slide Number Placeholder 6"/>
          <p:cNvSpPr>
            <a:spLocks noGrp="1"/>
          </p:cNvSpPr>
          <p:nvPr>
            <p:ph type="sldNum" sz="quarter" idx="12"/>
          </p:nvPr>
        </p:nvSpPr>
        <p:spPr/>
        <p:txBody>
          <a:bodyPr/>
          <a:lstStyle>
            <a:lvl1pPr>
              <a:defRPr/>
            </a:lvl1pPr>
          </a:lstStyle>
          <a:p>
            <a:fld id="{A62FD4F2-5775-46A3-8740-EAD931B2408F}" type="slidenum">
              <a:rPr lang="cs-CZ" altLang="en-US"/>
              <a:pPr/>
              <a:t>‹#›</a:t>
            </a:fld>
            <a:endParaRPr lang="cs-CZ" altLang="en-US"/>
          </a:p>
        </p:txBody>
      </p:sp>
    </p:spTree>
    <p:extLst>
      <p:ext uri="{BB962C8B-B14F-4D97-AF65-F5344CB8AC3E}">
        <p14:creationId xmlns:p14="http://schemas.microsoft.com/office/powerpoint/2010/main" val="1953851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cs-CZ" altLang="en-US"/>
          </a:p>
        </p:txBody>
      </p:sp>
      <p:sp>
        <p:nvSpPr>
          <p:cNvPr id="8" name="Footer Placeholder 7"/>
          <p:cNvSpPr>
            <a:spLocks noGrp="1"/>
          </p:cNvSpPr>
          <p:nvPr>
            <p:ph type="ftr" sz="quarter" idx="11"/>
          </p:nvPr>
        </p:nvSpPr>
        <p:spPr/>
        <p:txBody>
          <a:bodyPr/>
          <a:lstStyle>
            <a:lvl1pPr>
              <a:defRPr/>
            </a:lvl1pPr>
          </a:lstStyle>
          <a:p>
            <a:endParaRPr lang="cs-CZ" altLang="en-US"/>
          </a:p>
        </p:txBody>
      </p:sp>
      <p:sp>
        <p:nvSpPr>
          <p:cNvPr id="9" name="Slide Number Placeholder 8"/>
          <p:cNvSpPr>
            <a:spLocks noGrp="1"/>
          </p:cNvSpPr>
          <p:nvPr>
            <p:ph type="sldNum" sz="quarter" idx="12"/>
          </p:nvPr>
        </p:nvSpPr>
        <p:spPr/>
        <p:txBody>
          <a:bodyPr/>
          <a:lstStyle>
            <a:lvl1pPr>
              <a:defRPr/>
            </a:lvl1pPr>
          </a:lstStyle>
          <a:p>
            <a:fld id="{B730792C-29FE-4C3C-9677-15AE0CBEDFDA}" type="slidenum">
              <a:rPr lang="cs-CZ" altLang="en-US"/>
              <a:pPr/>
              <a:t>‹#›</a:t>
            </a:fld>
            <a:endParaRPr lang="cs-CZ" altLang="en-US"/>
          </a:p>
        </p:txBody>
      </p:sp>
    </p:spTree>
    <p:extLst>
      <p:ext uri="{BB962C8B-B14F-4D97-AF65-F5344CB8AC3E}">
        <p14:creationId xmlns:p14="http://schemas.microsoft.com/office/powerpoint/2010/main" val="3635681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cs-CZ" altLang="en-US"/>
          </a:p>
        </p:txBody>
      </p:sp>
      <p:sp>
        <p:nvSpPr>
          <p:cNvPr id="4" name="Footer Placeholder 3"/>
          <p:cNvSpPr>
            <a:spLocks noGrp="1"/>
          </p:cNvSpPr>
          <p:nvPr>
            <p:ph type="ftr" sz="quarter" idx="11"/>
          </p:nvPr>
        </p:nvSpPr>
        <p:spPr/>
        <p:txBody>
          <a:bodyPr/>
          <a:lstStyle>
            <a:lvl1pPr>
              <a:defRPr/>
            </a:lvl1pPr>
          </a:lstStyle>
          <a:p>
            <a:endParaRPr lang="cs-CZ" altLang="en-US"/>
          </a:p>
        </p:txBody>
      </p:sp>
      <p:sp>
        <p:nvSpPr>
          <p:cNvPr id="5" name="Slide Number Placeholder 4"/>
          <p:cNvSpPr>
            <a:spLocks noGrp="1"/>
          </p:cNvSpPr>
          <p:nvPr>
            <p:ph type="sldNum" sz="quarter" idx="12"/>
          </p:nvPr>
        </p:nvSpPr>
        <p:spPr/>
        <p:txBody>
          <a:bodyPr/>
          <a:lstStyle>
            <a:lvl1pPr>
              <a:defRPr/>
            </a:lvl1pPr>
          </a:lstStyle>
          <a:p>
            <a:fld id="{F6B4B038-9B76-4486-B71F-89D126C848B1}" type="slidenum">
              <a:rPr lang="cs-CZ" altLang="en-US"/>
              <a:pPr/>
              <a:t>‹#›</a:t>
            </a:fld>
            <a:endParaRPr lang="cs-CZ" altLang="en-US"/>
          </a:p>
        </p:txBody>
      </p:sp>
    </p:spTree>
    <p:extLst>
      <p:ext uri="{BB962C8B-B14F-4D97-AF65-F5344CB8AC3E}">
        <p14:creationId xmlns:p14="http://schemas.microsoft.com/office/powerpoint/2010/main" val="370675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cs-CZ" altLang="en-US"/>
          </a:p>
        </p:txBody>
      </p:sp>
      <p:sp>
        <p:nvSpPr>
          <p:cNvPr id="3" name="Footer Placeholder 2"/>
          <p:cNvSpPr>
            <a:spLocks noGrp="1"/>
          </p:cNvSpPr>
          <p:nvPr>
            <p:ph type="ftr" sz="quarter" idx="11"/>
          </p:nvPr>
        </p:nvSpPr>
        <p:spPr/>
        <p:txBody>
          <a:bodyPr/>
          <a:lstStyle>
            <a:lvl1pPr>
              <a:defRPr/>
            </a:lvl1pPr>
          </a:lstStyle>
          <a:p>
            <a:endParaRPr lang="cs-CZ" altLang="en-US"/>
          </a:p>
        </p:txBody>
      </p:sp>
      <p:sp>
        <p:nvSpPr>
          <p:cNvPr id="4" name="Slide Number Placeholder 3"/>
          <p:cNvSpPr>
            <a:spLocks noGrp="1"/>
          </p:cNvSpPr>
          <p:nvPr>
            <p:ph type="sldNum" sz="quarter" idx="12"/>
          </p:nvPr>
        </p:nvSpPr>
        <p:spPr/>
        <p:txBody>
          <a:bodyPr/>
          <a:lstStyle>
            <a:lvl1pPr>
              <a:defRPr/>
            </a:lvl1pPr>
          </a:lstStyle>
          <a:p>
            <a:fld id="{7034E6CD-C38E-485A-A779-DE872A18EFF2}" type="slidenum">
              <a:rPr lang="cs-CZ" altLang="en-US"/>
              <a:pPr/>
              <a:t>‹#›</a:t>
            </a:fld>
            <a:endParaRPr lang="cs-CZ" altLang="en-US"/>
          </a:p>
        </p:txBody>
      </p:sp>
    </p:spTree>
    <p:extLst>
      <p:ext uri="{BB962C8B-B14F-4D97-AF65-F5344CB8AC3E}">
        <p14:creationId xmlns:p14="http://schemas.microsoft.com/office/powerpoint/2010/main" val="8007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cs-CZ" altLang="en-US"/>
          </a:p>
        </p:txBody>
      </p:sp>
      <p:sp>
        <p:nvSpPr>
          <p:cNvPr id="6" name="Footer Placeholder 5"/>
          <p:cNvSpPr>
            <a:spLocks noGrp="1"/>
          </p:cNvSpPr>
          <p:nvPr>
            <p:ph type="ftr" sz="quarter" idx="11"/>
          </p:nvPr>
        </p:nvSpPr>
        <p:spPr/>
        <p:txBody>
          <a:bodyPr/>
          <a:lstStyle>
            <a:lvl1pPr>
              <a:defRPr/>
            </a:lvl1pPr>
          </a:lstStyle>
          <a:p>
            <a:endParaRPr lang="cs-CZ" altLang="en-US"/>
          </a:p>
        </p:txBody>
      </p:sp>
      <p:sp>
        <p:nvSpPr>
          <p:cNvPr id="7" name="Slide Number Placeholder 6"/>
          <p:cNvSpPr>
            <a:spLocks noGrp="1"/>
          </p:cNvSpPr>
          <p:nvPr>
            <p:ph type="sldNum" sz="quarter" idx="12"/>
          </p:nvPr>
        </p:nvSpPr>
        <p:spPr/>
        <p:txBody>
          <a:bodyPr/>
          <a:lstStyle>
            <a:lvl1pPr>
              <a:defRPr/>
            </a:lvl1pPr>
          </a:lstStyle>
          <a:p>
            <a:fld id="{5B7A4C9C-51FA-48AF-B23B-51A71A5A7491}" type="slidenum">
              <a:rPr lang="cs-CZ" altLang="en-US"/>
              <a:pPr/>
              <a:t>‹#›</a:t>
            </a:fld>
            <a:endParaRPr lang="cs-CZ" altLang="en-US"/>
          </a:p>
        </p:txBody>
      </p:sp>
    </p:spTree>
    <p:extLst>
      <p:ext uri="{BB962C8B-B14F-4D97-AF65-F5344CB8AC3E}">
        <p14:creationId xmlns:p14="http://schemas.microsoft.com/office/powerpoint/2010/main" val="7252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cs-CZ" altLang="en-US"/>
          </a:p>
        </p:txBody>
      </p:sp>
      <p:sp>
        <p:nvSpPr>
          <p:cNvPr id="6" name="Footer Placeholder 5"/>
          <p:cNvSpPr>
            <a:spLocks noGrp="1"/>
          </p:cNvSpPr>
          <p:nvPr>
            <p:ph type="ftr" sz="quarter" idx="11"/>
          </p:nvPr>
        </p:nvSpPr>
        <p:spPr/>
        <p:txBody>
          <a:bodyPr/>
          <a:lstStyle>
            <a:lvl1pPr>
              <a:defRPr/>
            </a:lvl1pPr>
          </a:lstStyle>
          <a:p>
            <a:endParaRPr lang="cs-CZ" altLang="en-US"/>
          </a:p>
        </p:txBody>
      </p:sp>
      <p:sp>
        <p:nvSpPr>
          <p:cNvPr id="7" name="Slide Number Placeholder 6"/>
          <p:cNvSpPr>
            <a:spLocks noGrp="1"/>
          </p:cNvSpPr>
          <p:nvPr>
            <p:ph type="sldNum" sz="quarter" idx="12"/>
          </p:nvPr>
        </p:nvSpPr>
        <p:spPr/>
        <p:txBody>
          <a:bodyPr/>
          <a:lstStyle>
            <a:lvl1pPr>
              <a:defRPr/>
            </a:lvl1pPr>
          </a:lstStyle>
          <a:p>
            <a:fld id="{2604831A-6837-4CF7-8AA3-68FC30F3A7F8}" type="slidenum">
              <a:rPr lang="cs-CZ" altLang="en-US"/>
              <a:pPr/>
              <a:t>‹#›</a:t>
            </a:fld>
            <a:endParaRPr lang="cs-CZ" altLang="en-US"/>
          </a:p>
        </p:txBody>
      </p:sp>
    </p:spTree>
    <p:extLst>
      <p:ext uri="{BB962C8B-B14F-4D97-AF65-F5344CB8AC3E}">
        <p14:creationId xmlns:p14="http://schemas.microsoft.com/office/powerpoint/2010/main" val="3310025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en-US"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en-US" smtClean="0"/>
              <a:t>Klepnutím lze upravit styly předlohy textu.</a:t>
            </a:r>
          </a:p>
          <a:p>
            <a:pPr lvl="1"/>
            <a:r>
              <a:rPr lang="cs-CZ" altLang="en-US" smtClean="0"/>
              <a:t>Druhá úroveň</a:t>
            </a:r>
          </a:p>
          <a:p>
            <a:pPr lvl="2"/>
            <a:r>
              <a:rPr lang="cs-CZ" altLang="en-US" smtClean="0"/>
              <a:t>Třetí úroveň</a:t>
            </a:r>
          </a:p>
          <a:p>
            <a:pPr lvl="3"/>
            <a:r>
              <a:rPr lang="cs-CZ" altLang="en-US" smtClean="0"/>
              <a:t>Čtvrtá úroveň</a:t>
            </a:r>
          </a:p>
          <a:p>
            <a:pPr lvl="4"/>
            <a:r>
              <a:rPr lang="cs-CZ" altLang="en-US"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cs-CZ"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cs-CZ"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076FA06-A3CA-4DE0-B968-51150A2A631D}" type="slidenum">
              <a:rPr lang="cs-CZ" altLang="en-US"/>
              <a:pPr/>
              <a:t>‹#›</a:t>
            </a:fld>
            <a:endParaRPr lang="cs-CZ"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7.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15.wmf"/><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91.png"/><Relationship Id="rId4" Type="http://schemas.openxmlformats.org/officeDocument/2006/relationships/image" Target="../media/image90.png"/></Relationships>
</file>

<file path=ppt/slides/_rels/slide1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6.wmf"/><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23.png"/></Relationships>
</file>

<file path=ppt/slides/_rels/slide1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image" Target="../media/image1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450.png"/><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4" name="Rectangle 8"/>
          <p:cNvSpPr>
            <a:spLocks noChangeArrowheads="1"/>
          </p:cNvSpPr>
          <p:nvPr/>
        </p:nvSpPr>
        <p:spPr bwMode="auto">
          <a:xfrm>
            <a:off x="684213"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itchFamily="34" charset="0"/>
              </a:defRPr>
            </a:lvl1pPr>
            <a:lvl2pPr algn="ctr">
              <a:defRPr sz="4400">
                <a:solidFill>
                  <a:schemeClr val="tx2"/>
                </a:solidFill>
                <a:latin typeface="Arial" pitchFamily="34" charset="0"/>
              </a:defRPr>
            </a:lvl2pPr>
            <a:lvl3pPr algn="ctr">
              <a:defRPr sz="4400">
                <a:solidFill>
                  <a:schemeClr val="tx2"/>
                </a:solidFill>
                <a:latin typeface="Arial" pitchFamily="34" charset="0"/>
              </a:defRPr>
            </a:lvl3pPr>
            <a:lvl4pPr algn="ctr">
              <a:defRPr sz="4400">
                <a:solidFill>
                  <a:schemeClr val="tx2"/>
                </a:solidFill>
                <a:latin typeface="Arial" pitchFamily="34" charset="0"/>
              </a:defRPr>
            </a:lvl4pPr>
            <a:lvl5pPr algn="ctr">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r>
              <a:rPr lang="en-US" altLang="en-US" sz="3600"/>
              <a:t>Statistical Models for Automatic Speech Recognition</a:t>
            </a:r>
            <a:endParaRPr lang="cs-CZ" altLang="en-US" sz="3600"/>
          </a:p>
        </p:txBody>
      </p:sp>
      <p:sp>
        <p:nvSpPr>
          <p:cNvPr id="70665" name="Rectangle 9"/>
          <p:cNvSpPr>
            <a:spLocks noChangeArrowheads="1"/>
          </p:cNvSpPr>
          <p:nvPr/>
        </p:nvSpPr>
        <p:spPr bwMode="auto">
          <a:xfrm>
            <a:off x="1403350" y="3284538"/>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itchFamily="34" charset="0"/>
              </a:defRPr>
            </a:lvl1pPr>
            <a:lvl2pPr marL="742950" indent="-285750" algn="ctr">
              <a:spcBef>
                <a:spcPct val="20000"/>
              </a:spcBef>
              <a:defRPr sz="2800">
                <a:solidFill>
                  <a:schemeClr val="tx1"/>
                </a:solidFill>
                <a:latin typeface="Arial" pitchFamily="34" charset="0"/>
              </a:defRPr>
            </a:lvl2pPr>
            <a:lvl3pPr marL="1143000" indent="-228600" algn="ctr">
              <a:spcBef>
                <a:spcPct val="20000"/>
              </a:spcBef>
              <a:defRPr sz="2400">
                <a:solidFill>
                  <a:schemeClr val="tx1"/>
                </a:solidFill>
                <a:latin typeface="Arial" pitchFamily="34" charset="0"/>
              </a:defRPr>
            </a:lvl3pPr>
            <a:lvl4pPr marL="1600200" indent="-228600" algn="ctr">
              <a:spcBef>
                <a:spcPct val="20000"/>
              </a:spcBef>
              <a:defRPr sz="2000">
                <a:solidFill>
                  <a:schemeClr val="tx1"/>
                </a:solidFill>
                <a:latin typeface="Arial" pitchFamily="34" charset="0"/>
              </a:defRPr>
            </a:lvl4pPr>
            <a:lvl5pPr marL="2057400" indent="-228600" algn="ctr">
              <a:spcBef>
                <a:spcPct val="20000"/>
              </a:spcBef>
              <a:defRPr sz="2000">
                <a:solidFill>
                  <a:schemeClr val="tx1"/>
                </a:solidFill>
                <a:latin typeface="Arial" pitchFamily="34" charset="0"/>
              </a:defRPr>
            </a:lvl5pPr>
            <a:lvl6pPr marL="2514600" indent="-228600" algn="ctr" fontAlgn="base">
              <a:spcBef>
                <a:spcPct val="20000"/>
              </a:spcBef>
              <a:spcAft>
                <a:spcPct val="0"/>
              </a:spcAft>
              <a:defRPr sz="2000">
                <a:solidFill>
                  <a:schemeClr val="tx1"/>
                </a:solidFill>
                <a:latin typeface="Arial" pitchFamily="34" charset="0"/>
              </a:defRPr>
            </a:lvl6pPr>
            <a:lvl7pPr marL="2971800" indent="-228600" algn="ctr" fontAlgn="base">
              <a:spcBef>
                <a:spcPct val="20000"/>
              </a:spcBef>
              <a:spcAft>
                <a:spcPct val="0"/>
              </a:spcAft>
              <a:defRPr sz="2000">
                <a:solidFill>
                  <a:schemeClr val="tx1"/>
                </a:solidFill>
                <a:latin typeface="Arial" pitchFamily="34" charset="0"/>
              </a:defRPr>
            </a:lvl7pPr>
            <a:lvl8pPr marL="3429000" indent="-228600" algn="ctr" fontAlgn="base">
              <a:spcBef>
                <a:spcPct val="20000"/>
              </a:spcBef>
              <a:spcAft>
                <a:spcPct val="0"/>
              </a:spcAft>
              <a:defRPr sz="2000">
                <a:solidFill>
                  <a:schemeClr val="tx1"/>
                </a:solidFill>
                <a:latin typeface="Arial" pitchFamily="34" charset="0"/>
              </a:defRPr>
            </a:lvl8pPr>
            <a:lvl9pPr marL="3886200" indent="-228600" algn="ctr" fontAlgn="base">
              <a:spcBef>
                <a:spcPct val="20000"/>
              </a:spcBef>
              <a:spcAft>
                <a:spcPct val="0"/>
              </a:spcAft>
              <a:defRPr sz="2000">
                <a:solidFill>
                  <a:schemeClr val="tx1"/>
                </a:solidFill>
                <a:latin typeface="Arial" pitchFamily="34" charset="0"/>
              </a:defRPr>
            </a:lvl9pPr>
          </a:lstStyle>
          <a:p>
            <a:r>
              <a:rPr lang="en-US" altLang="en-US"/>
              <a:t>Luk</a:t>
            </a:r>
            <a:r>
              <a:rPr lang="cs-CZ" altLang="en-US"/>
              <a:t>áš</a:t>
            </a:r>
            <a:r>
              <a:rPr lang="en-US" altLang="en-US"/>
              <a:t> Burget</a:t>
            </a:r>
          </a:p>
          <a:p>
            <a:endParaRPr lang="cs-CZ" altLang="en-US"/>
          </a:p>
        </p:txBody>
      </p:sp>
      <p:pic>
        <p:nvPicPr>
          <p:cNvPr id="70666" name="Picture 10" descr="FIT-ZP1-ANGL-SP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3933825"/>
            <a:ext cx="3167063" cy="2105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Maximum Likelihood Estimation</a:t>
            </a:r>
            <a:endParaRPr lang="cs-CZ" altLang="en-US"/>
          </a:p>
        </p:txBody>
      </p:sp>
      <p:sp>
        <p:nvSpPr>
          <p:cNvPr id="63491" name="Rectangle 3"/>
          <p:cNvSpPr>
            <a:spLocks noGrp="1" noChangeArrowheads="1"/>
          </p:cNvSpPr>
          <p:nvPr>
            <p:ph type="body" idx="1"/>
          </p:nvPr>
        </p:nvSpPr>
        <p:spPr>
          <a:xfrm>
            <a:off x="457200" y="1600200"/>
            <a:ext cx="8229600" cy="1108075"/>
          </a:xfrm>
        </p:spPr>
        <p:txBody>
          <a:bodyPr/>
          <a:lstStyle/>
          <a:p>
            <a:r>
              <a:rPr lang="en-US" altLang="en-US" sz="1800" b="1"/>
              <a:t>In the next part, we will use ML estimation of model parameters:</a:t>
            </a:r>
            <a:endParaRPr lang="cs-CZ" altLang="en-US" sz="1800" b="1"/>
          </a:p>
        </p:txBody>
      </p:sp>
      <p:sp>
        <p:nvSpPr>
          <p:cNvPr id="63794" name="Rectangle 306"/>
          <p:cNvSpPr>
            <a:spLocks noChangeArrowheads="1"/>
          </p:cNvSpPr>
          <p:nvPr/>
        </p:nvSpPr>
        <p:spPr bwMode="auto">
          <a:xfrm>
            <a:off x="468313" y="3068638"/>
            <a:ext cx="8229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fontAlgn="base">
              <a:spcBef>
                <a:spcPct val="20000"/>
              </a:spcBef>
              <a:spcAft>
                <a:spcPct val="0"/>
              </a:spcAft>
              <a:buChar char="»"/>
              <a:defRPr sz="2000">
                <a:solidFill>
                  <a:schemeClr val="tx1"/>
                </a:solidFill>
                <a:latin typeface="Arial" pitchFamily="34" charset="0"/>
              </a:defRPr>
            </a:lvl6pPr>
            <a:lvl7pPr marL="2971800" indent="-228600" fontAlgn="base">
              <a:spcBef>
                <a:spcPct val="20000"/>
              </a:spcBef>
              <a:spcAft>
                <a:spcPct val="0"/>
              </a:spcAft>
              <a:buChar char="»"/>
              <a:defRPr sz="2000">
                <a:solidFill>
                  <a:schemeClr val="tx1"/>
                </a:solidFill>
                <a:latin typeface="Arial" pitchFamily="34" charset="0"/>
              </a:defRPr>
            </a:lvl7pPr>
            <a:lvl8pPr marL="3429000" indent="-228600" fontAlgn="base">
              <a:spcBef>
                <a:spcPct val="20000"/>
              </a:spcBef>
              <a:spcAft>
                <a:spcPct val="0"/>
              </a:spcAft>
              <a:buChar char="»"/>
              <a:defRPr sz="2000">
                <a:solidFill>
                  <a:schemeClr val="tx1"/>
                </a:solidFill>
                <a:latin typeface="Arial" pitchFamily="34" charset="0"/>
              </a:defRPr>
            </a:lvl8pPr>
            <a:lvl9pPr marL="3886200" indent="-228600" fontAlgn="base">
              <a:spcBef>
                <a:spcPct val="20000"/>
              </a:spcBef>
              <a:spcAft>
                <a:spcPct val="0"/>
              </a:spcAft>
              <a:buChar char="»"/>
              <a:defRPr sz="2000">
                <a:solidFill>
                  <a:schemeClr val="tx1"/>
                </a:solidFill>
                <a:latin typeface="Arial" pitchFamily="34" charset="0"/>
              </a:defRPr>
            </a:lvl9pPr>
          </a:lstStyle>
          <a:p>
            <a:r>
              <a:rPr lang="en-US" altLang="en-US" sz="1800" b="1"/>
              <a:t>This allow as to individually estimate parameters, </a:t>
            </a:r>
            <a:r>
              <a:rPr lang="el-GR" altLang="en-US" sz="1800" b="1">
                <a:cs typeface="Arial" pitchFamily="34" charset="0"/>
              </a:rPr>
              <a:t>Θ</a:t>
            </a:r>
            <a:r>
              <a:rPr lang="en-US" altLang="en-US" sz="1800" b="1">
                <a:cs typeface="Arial" pitchFamily="34" charset="0"/>
              </a:rPr>
              <a:t>, </a:t>
            </a:r>
            <a:r>
              <a:rPr lang="en-US" altLang="en-US" sz="1800" b="1"/>
              <a:t>of each class given the data for that class. Therefore, for the convenience, we can omit the class identities  in the following equations.</a:t>
            </a:r>
          </a:p>
          <a:p>
            <a:r>
              <a:rPr lang="en-US" altLang="en-US" sz="1800" b="1"/>
              <a:t>The models we are going to examine are:</a:t>
            </a:r>
          </a:p>
          <a:p>
            <a:pPr lvl="1"/>
            <a:r>
              <a:rPr lang="en-US" altLang="en-US" sz="1600" b="1"/>
              <a:t>Single Gaussian</a:t>
            </a:r>
          </a:p>
          <a:p>
            <a:pPr lvl="1"/>
            <a:r>
              <a:rPr lang="en-US" altLang="en-US" sz="1600" b="1"/>
              <a:t>Gaussian Mixture Model (GMM)</a:t>
            </a:r>
          </a:p>
          <a:p>
            <a:pPr lvl="1"/>
            <a:r>
              <a:rPr lang="en-US" altLang="en-US" sz="1600" b="1"/>
              <a:t>Hidden Markov Model</a:t>
            </a:r>
          </a:p>
          <a:p>
            <a:r>
              <a:rPr lang="en-US" altLang="en-US" sz="1800" b="1"/>
              <a:t>We want to solve three fundamental problems:</a:t>
            </a:r>
          </a:p>
          <a:p>
            <a:pPr lvl="1"/>
            <a:r>
              <a:rPr lang="en-US" altLang="en-US" sz="1600" b="1"/>
              <a:t>Evaluation of the model (computing likelihood of features given the model)</a:t>
            </a:r>
          </a:p>
          <a:p>
            <a:pPr lvl="1"/>
            <a:r>
              <a:rPr lang="en-US" altLang="en-US" sz="1600" b="1"/>
              <a:t>Training the model (finding ML estimates of parameters)</a:t>
            </a:r>
          </a:p>
          <a:p>
            <a:pPr lvl="1"/>
            <a:r>
              <a:rPr lang="en-US" altLang="en-US" sz="1600" b="1"/>
              <a:t>Finding most likely values of hidden parameters</a:t>
            </a:r>
            <a:endParaRPr lang="cs-CZ" altLang="en-US" sz="1600" b="1"/>
          </a:p>
        </p:txBody>
      </p:sp>
      <p:pic>
        <p:nvPicPr>
          <p:cNvPr id="63832" name="Picture 3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973585"/>
            <a:ext cx="5429250"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57200" y="274638"/>
            <a:ext cx="8229600" cy="993775"/>
          </a:xfrm>
        </p:spPr>
        <p:txBody>
          <a:bodyPr/>
          <a:lstStyle/>
          <a:p>
            <a:r>
              <a:rPr lang="en-US" altLang="en-US" sz="4000" dirty="0"/>
              <a:t>Gaussian </a:t>
            </a:r>
            <a:r>
              <a:rPr lang="en-US" altLang="en-US" sz="4000" dirty="0" smtClean="0"/>
              <a:t>distribution </a:t>
            </a:r>
            <a:r>
              <a:rPr lang="en-US" altLang="en-US" sz="3600" dirty="0" smtClean="0"/>
              <a:t>(univariate)</a:t>
            </a:r>
            <a:endParaRPr lang="cs-CZ" altLang="en-US" sz="3600" dirty="0"/>
          </a:p>
        </p:txBody>
      </p:sp>
      <p:sp>
        <p:nvSpPr>
          <p:cNvPr id="163891" name="Text Box 51"/>
          <p:cNvSpPr txBox="1">
            <a:spLocks noChangeArrowheads="1"/>
          </p:cNvSpPr>
          <p:nvPr/>
        </p:nvSpPr>
        <p:spPr bwMode="auto">
          <a:xfrm>
            <a:off x="5206305" y="2702248"/>
            <a:ext cx="360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ML estimates of parameters</a:t>
            </a:r>
            <a:endParaRPr lang="cs-CZ" altLang="en-US" b="1" dirty="0"/>
          </a:p>
        </p:txBody>
      </p:sp>
      <p:sp>
        <p:nvSpPr>
          <p:cNvPr id="163892" name="Rectangle 52"/>
          <p:cNvSpPr>
            <a:spLocks noChangeArrowheads="1"/>
          </p:cNvSpPr>
          <p:nvPr/>
        </p:nvSpPr>
        <p:spPr bwMode="auto">
          <a:xfrm>
            <a:off x="323850" y="2997200"/>
            <a:ext cx="576263" cy="647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65" name="TextBox 64"/>
              <p:cNvSpPr txBox="1"/>
              <p:nvPr/>
            </p:nvSpPr>
            <p:spPr>
              <a:xfrm>
                <a:off x="736600" y="1196752"/>
                <a:ext cx="7467600" cy="10516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ea typeface="Cambria Math"/>
                        </a:rPr>
                        <m:t>𝑝</m:t>
                      </m:r>
                      <m:d>
                        <m:dPr>
                          <m:ctrlPr>
                            <a:rPr lang="en-US" sz="2800" b="0" i="1" smtClean="0">
                              <a:latin typeface="Cambria Math"/>
                              <a:ea typeface="Cambria Math"/>
                            </a:rPr>
                          </m:ctrlPr>
                        </m:dPr>
                        <m:e>
                          <m:r>
                            <a:rPr lang="en-US" sz="2800" b="0" i="1" smtClean="0">
                              <a:latin typeface="Cambria Math"/>
                              <a:ea typeface="Cambria Math"/>
                            </a:rPr>
                            <m:t>𝑥</m:t>
                          </m:r>
                        </m:e>
                      </m:d>
                      <m:r>
                        <a:rPr lang="en-US" sz="2800" b="0" i="1" smtClean="0">
                          <a:latin typeface="Cambria Math"/>
                          <a:ea typeface="Cambria Math"/>
                        </a:rPr>
                        <m:t>=</m:t>
                      </m:r>
                      <m:r>
                        <a:rPr lang="en-US" sz="2800" i="1" smtClean="0">
                          <a:latin typeface="Cambria Math"/>
                          <a:ea typeface="Cambria Math"/>
                        </a:rPr>
                        <m:t>𝒩</m:t>
                      </m:r>
                      <m:d>
                        <m:dPr>
                          <m:ctrlPr>
                            <a:rPr lang="en-US" sz="2800" b="0" i="1" smtClean="0">
                              <a:latin typeface="Cambria Math"/>
                              <a:ea typeface="Cambria Math"/>
                            </a:rPr>
                          </m:ctrlPr>
                        </m:dPr>
                        <m:e>
                          <m:r>
                            <a:rPr lang="en-US" sz="2800" b="0" i="1" smtClean="0">
                              <a:latin typeface="Cambria Math"/>
                              <a:ea typeface="Cambria Math"/>
                            </a:rPr>
                            <m:t>𝑥</m:t>
                          </m:r>
                          <m:r>
                            <a:rPr lang="en-US" sz="2800" b="0" i="1" smtClean="0">
                              <a:latin typeface="Cambria Math"/>
                              <a:ea typeface="Cambria Math"/>
                            </a:rPr>
                            <m:t>;</m:t>
                          </m:r>
                          <m:r>
                            <a:rPr lang="en-US" sz="2800" b="0" i="1" smtClean="0">
                              <a:latin typeface="Cambria Math"/>
                              <a:ea typeface="Cambria Math"/>
                            </a:rPr>
                            <m:t>𝜇</m:t>
                          </m:r>
                          <m:r>
                            <a:rPr lang="en-US" sz="2800" b="0" i="1" smtClean="0">
                              <a:latin typeface="Cambria Math"/>
                              <a:ea typeface="Cambria Math"/>
                            </a:rPr>
                            <m:t>,</m:t>
                          </m:r>
                          <m:sSup>
                            <m:sSupPr>
                              <m:ctrlPr>
                                <a:rPr lang="en-US" sz="2800" b="0" i="1" smtClean="0">
                                  <a:latin typeface="Cambria Math"/>
                                  <a:ea typeface="Cambria Math"/>
                                </a:rPr>
                              </m:ctrlPr>
                            </m:sSupPr>
                            <m:e>
                              <m:r>
                                <a:rPr lang="en-US" sz="2800" b="0" i="1" smtClean="0">
                                  <a:latin typeface="Cambria Math"/>
                                  <a:ea typeface="Cambria Math"/>
                                </a:rPr>
                                <m:t>𝜎</m:t>
                              </m:r>
                            </m:e>
                            <m:sup>
                              <m:r>
                                <a:rPr lang="en-US" sz="2800" b="0" i="1" smtClean="0">
                                  <a:latin typeface="Cambria Math"/>
                                  <a:ea typeface="Cambria Math"/>
                                </a:rPr>
                                <m:t>2</m:t>
                              </m:r>
                            </m:sup>
                          </m:sSup>
                        </m:e>
                      </m:d>
                      <m:r>
                        <a:rPr lang="en-US" sz="2800" b="0" i="1" smtClean="0">
                          <a:latin typeface="Cambria Math"/>
                          <a:ea typeface="Cambria Math"/>
                        </a:rPr>
                        <m:t>=</m:t>
                      </m:r>
                      <m:f>
                        <m:fPr>
                          <m:ctrlPr>
                            <a:rPr lang="en-US" sz="2800" b="0" i="1" smtClean="0">
                              <a:latin typeface="Cambria Math"/>
                              <a:ea typeface="Cambria Math"/>
                            </a:rPr>
                          </m:ctrlPr>
                        </m:fPr>
                        <m:num>
                          <m:r>
                            <a:rPr lang="en-US" sz="2800" b="0" i="1" smtClean="0">
                              <a:latin typeface="Cambria Math"/>
                              <a:ea typeface="Cambria Math"/>
                            </a:rPr>
                            <m:t>1</m:t>
                          </m:r>
                        </m:num>
                        <m:den>
                          <m:rad>
                            <m:radPr>
                              <m:degHide m:val="on"/>
                              <m:ctrlPr>
                                <a:rPr lang="en-US" sz="2800" i="1">
                                  <a:latin typeface="Cambria Math"/>
                                  <a:ea typeface="Cambria Math"/>
                                </a:rPr>
                              </m:ctrlPr>
                            </m:radPr>
                            <m:deg/>
                            <m:e>
                              <m:r>
                                <a:rPr lang="en-US" sz="2800" i="1">
                                  <a:latin typeface="Cambria Math"/>
                                  <a:ea typeface="Cambria Math"/>
                                </a:rPr>
                                <m:t>2</m:t>
                              </m:r>
                              <m:r>
                                <a:rPr lang="en-US" sz="2800" i="1">
                                  <a:latin typeface="Cambria Math"/>
                                  <a:ea typeface="Cambria Math"/>
                                </a:rPr>
                                <m:t>𝜋</m:t>
                              </m:r>
                              <m:sSup>
                                <m:sSupPr>
                                  <m:ctrlPr>
                                    <a:rPr lang="en-US" sz="2800" i="1">
                                      <a:latin typeface="Cambria Math"/>
                                      <a:ea typeface="Cambria Math"/>
                                    </a:rPr>
                                  </m:ctrlPr>
                                </m:sSupPr>
                                <m:e>
                                  <m:r>
                                    <a:rPr lang="en-US" sz="2800" i="1">
                                      <a:latin typeface="Cambria Math"/>
                                      <a:ea typeface="Cambria Math"/>
                                    </a:rPr>
                                    <m:t>𝜎</m:t>
                                  </m:r>
                                </m:e>
                                <m:sup>
                                  <m:r>
                                    <a:rPr lang="en-US" sz="2800" i="1">
                                      <a:latin typeface="Cambria Math"/>
                                      <a:ea typeface="Cambria Math"/>
                                    </a:rPr>
                                    <m:t>2</m:t>
                                  </m:r>
                                </m:sup>
                              </m:sSup>
                            </m:e>
                          </m:rad>
                        </m:den>
                      </m:f>
                      <m:sSup>
                        <m:sSupPr>
                          <m:ctrlPr>
                            <a:rPr lang="en-US" sz="2800" b="0" i="1" smtClean="0">
                              <a:latin typeface="Cambria Math"/>
                              <a:ea typeface="Cambria Math"/>
                            </a:rPr>
                          </m:ctrlPr>
                        </m:sSupPr>
                        <m:e>
                          <m:r>
                            <a:rPr lang="en-US" sz="2800" b="0" i="1" smtClean="0">
                              <a:latin typeface="Cambria Math"/>
                              <a:ea typeface="Cambria Math"/>
                            </a:rPr>
                            <m:t>𝑒</m:t>
                          </m:r>
                        </m:e>
                        <m:sup>
                          <m:r>
                            <a:rPr lang="en-US" sz="2800" b="0" i="1" smtClean="0">
                              <a:latin typeface="Cambria Math"/>
                              <a:ea typeface="Cambria Math"/>
                            </a:rPr>
                            <m:t>−</m:t>
                          </m:r>
                          <m:f>
                            <m:fPr>
                              <m:ctrlPr>
                                <a:rPr lang="en-US" sz="2800" b="0" i="1" smtClean="0">
                                  <a:latin typeface="Cambria Math"/>
                                  <a:ea typeface="Cambria Math"/>
                                </a:rPr>
                              </m:ctrlPr>
                            </m:fPr>
                            <m:num>
                              <m:sSup>
                                <m:sSupPr>
                                  <m:ctrlPr>
                                    <a:rPr lang="en-US" sz="2800" b="0" i="1" smtClean="0">
                                      <a:latin typeface="Cambria Math"/>
                                      <a:ea typeface="Cambria Math"/>
                                    </a:rPr>
                                  </m:ctrlPr>
                                </m:sSupPr>
                                <m:e>
                                  <m:d>
                                    <m:dPr>
                                      <m:ctrlPr>
                                        <a:rPr lang="en-US" sz="2800" b="0" i="1" smtClean="0">
                                          <a:latin typeface="Cambria Math"/>
                                          <a:ea typeface="Cambria Math"/>
                                        </a:rPr>
                                      </m:ctrlPr>
                                    </m:dPr>
                                    <m:e>
                                      <m:r>
                                        <a:rPr lang="en-US" sz="2800" b="0" i="1" smtClean="0">
                                          <a:latin typeface="Cambria Math"/>
                                          <a:ea typeface="Cambria Math"/>
                                        </a:rPr>
                                        <m:t>𝑥</m:t>
                                      </m:r>
                                      <m:r>
                                        <a:rPr lang="en-US" sz="2800" b="0" i="1" smtClean="0">
                                          <a:latin typeface="Cambria Math"/>
                                          <a:ea typeface="Cambria Math"/>
                                        </a:rPr>
                                        <m:t>−</m:t>
                                      </m:r>
                                      <m:r>
                                        <a:rPr lang="en-US" sz="2800" i="1">
                                          <a:latin typeface="Cambria Math"/>
                                          <a:ea typeface="Cambria Math"/>
                                        </a:rPr>
                                        <m:t>𝜇</m:t>
                                      </m:r>
                                    </m:e>
                                  </m:d>
                                </m:e>
                                <m:sup>
                                  <m:r>
                                    <a:rPr lang="en-US" sz="2800" b="0" i="1" smtClean="0">
                                      <a:latin typeface="Cambria Math"/>
                                      <a:ea typeface="Cambria Math"/>
                                    </a:rPr>
                                    <m:t>2</m:t>
                                  </m:r>
                                </m:sup>
                              </m:sSup>
                            </m:num>
                            <m:den>
                              <m:r>
                                <a:rPr lang="en-US" sz="2800" b="0" i="1" smtClean="0">
                                  <a:latin typeface="Cambria Math"/>
                                  <a:ea typeface="Cambria Math"/>
                                </a:rPr>
                                <m:t>2</m:t>
                              </m:r>
                              <m:sSup>
                                <m:sSupPr>
                                  <m:ctrlPr>
                                    <a:rPr lang="en-US" sz="2800" i="1">
                                      <a:latin typeface="Cambria Math"/>
                                      <a:ea typeface="Cambria Math"/>
                                    </a:rPr>
                                  </m:ctrlPr>
                                </m:sSupPr>
                                <m:e>
                                  <m:r>
                                    <a:rPr lang="en-US" sz="2800" i="1">
                                      <a:latin typeface="Cambria Math"/>
                                      <a:ea typeface="Cambria Math"/>
                                    </a:rPr>
                                    <m:t>𝜎</m:t>
                                  </m:r>
                                </m:e>
                                <m:sup>
                                  <m:r>
                                    <a:rPr lang="en-US" sz="2800" i="1">
                                      <a:latin typeface="Cambria Math"/>
                                      <a:ea typeface="Cambria Math"/>
                                    </a:rPr>
                                    <m:t>2</m:t>
                                  </m:r>
                                </m:sup>
                              </m:sSup>
                            </m:den>
                          </m:f>
                        </m:sup>
                      </m:sSup>
                      <m:r>
                        <a:rPr lang="en-US" sz="2800" b="0" i="1" smtClean="0">
                          <a:latin typeface="Cambria Math"/>
                          <a:ea typeface="Cambria Math"/>
                        </a:rPr>
                        <m:t> </m:t>
                      </m:r>
                    </m:oMath>
                  </m:oMathPara>
                </a14:m>
                <a:endParaRPr lang="en-US" sz="2800" dirty="0"/>
              </a:p>
            </p:txBody>
          </p:sp>
        </mc:Choice>
        <mc:Fallback xmlns="">
          <p:sp>
            <p:nvSpPr>
              <p:cNvPr id="65" name="TextBox 64"/>
              <p:cNvSpPr txBox="1">
                <a:spLocks noRot="1" noChangeAspect="1" noMove="1" noResize="1" noEditPoints="1" noAdjustHandles="1" noChangeArrowheads="1" noChangeShapeType="1" noTextEdit="1"/>
              </p:cNvSpPr>
              <p:nvPr/>
            </p:nvSpPr>
            <p:spPr>
              <a:xfrm>
                <a:off x="736600" y="1196752"/>
                <a:ext cx="7467600" cy="105163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5539680" y="3573016"/>
                <a:ext cx="2341561" cy="9573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ea typeface="Cambria Math"/>
                        </a:rPr>
                        <m:t>𝜇</m:t>
                      </m:r>
                      <m:r>
                        <a:rPr lang="en-US" sz="2800" b="0" i="1" smtClean="0">
                          <a:latin typeface="Cambria Math"/>
                          <a:ea typeface="Cambria Math"/>
                        </a:rPr>
                        <m:t>=</m:t>
                      </m:r>
                      <m:f>
                        <m:fPr>
                          <m:ctrlPr>
                            <a:rPr lang="en-US" sz="2800" b="0" i="1" smtClean="0">
                              <a:latin typeface="Cambria Math"/>
                              <a:ea typeface="Cambria Math"/>
                            </a:rPr>
                          </m:ctrlPr>
                        </m:fPr>
                        <m:num>
                          <m:r>
                            <a:rPr lang="en-US" sz="2800" b="0" i="1" smtClean="0">
                              <a:latin typeface="Cambria Math"/>
                              <a:ea typeface="Cambria Math"/>
                            </a:rPr>
                            <m:t>1</m:t>
                          </m:r>
                        </m:num>
                        <m:den>
                          <m:r>
                            <a:rPr lang="en-US" sz="2800" b="0" i="1" smtClean="0">
                              <a:latin typeface="Cambria Math"/>
                              <a:ea typeface="Cambria Math"/>
                            </a:rPr>
                            <m:t>𝑁</m:t>
                          </m:r>
                        </m:den>
                      </m:f>
                      <m:nary>
                        <m:naryPr>
                          <m:chr m:val="∑"/>
                          <m:limLoc m:val="subSup"/>
                          <m:supHide m:val="on"/>
                          <m:ctrlPr>
                            <a:rPr lang="en-US" sz="2800" b="0" i="1" smtClean="0">
                              <a:latin typeface="Cambria Math"/>
                              <a:ea typeface="Cambria Math"/>
                            </a:rPr>
                          </m:ctrlPr>
                        </m:naryPr>
                        <m:sub>
                          <m:r>
                            <m:rPr>
                              <m:brk m:alnAt="9"/>
                            </m:rPr>
                            <a:rPr lang="en-US" sz="2800" b="0" i="1" smtClean="0">
                              <a:latin typeface="Cambria Math"/>
                              <a:ea typeface="Cambria Math"/>
                            </a:rPr>
                            <m:t>𝑖</m:t>
                          </m:r>
                        </m:sub>
                        <m:sup/>
                        <m:e>
                          <m:sSub>
                            <m:sSubPr>
                              <m:ctrlPr>
                                <a:rPr lang="en-US" sz="2800" b="0" i="1" smtClean="0">
                                  <a:latin typeface="Cambria Math"/>
                                  <a:ea typeface="Cambria Math"/>
                                </a:rPr>
                              </m:ctrlPr>
                            </m:sSubPr>
                            <m:e>
                              <m:r>
                                <a:rPr lang="en-US" sz="2800" b="0" i="1" smtClean="0">
                                  <a:latin typeface="Cambria Math"/>
                                  <a:ea typeface="Cambria Math"/>
                                </a:rPr>
                                <m:t>𝑥</m:t>
                              </m:r>
                            </m:e>
                            <m:sub>
                              <m:r>
                                <a:rPr lang="en-US" sz="2800" b="0" i="1" smtClean="0">
                                  <a:latin typeface="Cambria Math"/>
                                  <a:ea typeface="Cambria Math"/>
                                </a:rPr>
                                <m:t>𝑖</m:t>
                              </m:r>
                            </m:sub>
                          </m:sSub>
                        </m:e>
                      </m:nary>
                    </m:oMath>
                  </m:oMathPara>
                </a14:m>
                <a:endParaRPr lang="en-US" sz="2800" b="0" dirty="0" smtClean="0">
                  <a:ea typeface="Cambria Math"/>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5539680" y="3573016"/>
                <a:ext cx="2341561" cy="95737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5320605" y="4797152"/>
                <a:ext cx="3571875" cy="9573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a:ea typeface="Cambria Math"/>
                            </a:rPr>
                          </m:ctrlPr>
                        </m:sSupPr>
                        <m:e>
                          <m:r>
                            <a:rPr lang="en-US" sz="2800" i="1">
                              <a:latin typeface="Cambria Math"/>
                              <a:ea typeface="Cambria Math"/>
                            </a:rPr>
                            <m:t>𝜎</m:t>
                          </m:r>
                        </m:e>
                        <m:sup>
                          <m:r>
                            <a:rPr lang="en-US" sz="2800" i="1">
                              <a:latin typeface="Cambria Math"/>
                              <a:ea typeface="Cambria Math"/>
                            </a:rPr>
                            <m:t>2</m:t>
                          </m:r>
                        </m:sup>
                      </m:sSup>
                      <m:r>
                        <a:rPr lang="en-US" sz="2800" b="0" i="1" smtClean="0">
                          <a:latin typeface="Cambria Math"/>
                          <a:ea typeface="Cambria Math"/>
                        </a:rPr>
                        <m:t>=</m:t>
                      </m:r>
                      <m:f>
                        <m:fPr>
                          <m:ctrlPr>
                            <a:rPr lang="en-US" sz="2800" b="0" i="1" smtClean="0">
                              <a:latin typeface="Cambria Math"/>
                              <a:ea typeface="Cambria Math"/>
                            </a:rPr>
                          </m:ctrlPr>
                        </m:fPr>
                        <m:num>
                          <m:r>
                            <a:rPr lang="en-US" sz="2800" b="0" i="1" smtClean="0">
                              <a:latin typeface="Cambria Math"/>
                              <a:ea typeface="Cambria Math"/>
                            </a:rPr>
                            <m:t>1</m:t>
                          </m:r>
                        </m:num>
                        <m:den>
                          <m:r>
                            <a:rPr lang="en-US" sz="2800" b="0" i="1" smtClean="0">
                              <a:latin typeface="Cambria Math"/>
                              <a:ea typeface="Cambria Math"/>
                            </a:rPr>
                            <m:t>𝑁</m:t>
                          </m:r>
                        </m:den>
                      </m:f>
                      <m:nary>
                        <m:naryPr>
                          <m:chr m:val="∑"/>
                          <m:limLoc m:val="subSup"/>
                          <m:supHide m:val="on"/>
                          <m:ctrlPr>
                            <a:rPr lang="en-US" sz="2800" b="0" i="1" smtClean="0">
                              <a:latin typeface="Cambria Math"/>
                              <a:ea typeface="Cambria Math"/>
                            </a:rPr>
                          </m:ctrlPr>
                        </m:naryPr>
                        <m:sub>
                          <m:r>
                            <m:rPr>
                              <m:brk m:alnAt="9"/>
                            </m:rPr>
                            <a:rPr lang="en-US" sz="2800" b="0" i="1" smtClean="0">
                              <a:latin typeface="Cambria Math"/>
                              <a:ea typeface="Cambria Math"/>
                            </a:rPr>
                            <m:t>𝑖</m:t>
                          </m:r>
                        </m:sub>
                        <m:sup/>
                        <m:e>
                          <m:sSup>
                            <m:sSupPr>
                              <m:ctrlPr>
                                <a:rPr lang="en-US" sz="2800" i="1">
                                  <a:latin typeface="Cambria Math"/>
                                  <a:ea typeface="Cambria Math"/>
                                </a:rPr>
                              </m:ctrlPr>
                            </m:sSupPr>
                            <m:e>
                              <m:sSub>
                                <m:sSubPr>
                                  <m:ctrlPr>
                                    <a:rPr lang="en-US" sz="2800" i="1">
                                      <a:latin typeface="Cambria Math"/>
                                      <a:ea typeface="Cambria Math"/>
                                    </a:rPr>
                                  </m:ctrlPr>
                                </m:sSubPr>
                                <m:e>
                                  <m:r>
                                    <a:rPr lang="en-US" sz="2800" i="1">
                                      <a:latin typeface="Cambria Math"/>
                                      <a:ea typeface="Cambria Math"/>
                                    </a:rPr>
                                    <m:t>(</m:t>
                                  </m:r>
                                  <m:r>
                                    <a:rPr lang="en-US" sz="2800" i="1">
                                      <a:latin typeface="Cambria Math"/>
                                      <a:ea typeface="Cambria Math"/>
                                    </a:rPr>
                                    <m:t>𝑥</m:t>
                                  </m:r>
                                </m:e>
                                <m:sub>
                                  <m:r>
                                    <a:rPr lang="en-US" sz="2800" i="1">
                                      <a:latin typeface="Cambria Math"/>
                                      <a:ea typeface="Cambria Math"/>
                                    </a:rPr>
                                    <m:t>𝑖</m:t>
                                  </m:r>
                                </m:sub>
                              </m:sSub>
                              <m:r>
                                <a:rPr lang="en-US" sz="2800" i="1">
                                  <a:latin typeface="Cambria Math"/>
                                  <a:ea typeface="Cambria Math"/>
                                </a:rPr>
                                <m:t>−</m:t>
                              </m:r>
                              <m:r>
                                <a:rPr lang="en-US" sz="2800" i="1">
                                  <a:latin typeface="Cambria Math"/>
                                  <a:ea typeface="Cambria Math"/>
                                </a:rPr>
                                <m:t>𝜇</m:t>
                              </m:r>
                              <m:r>
                                <a:rPr lang="en-US" sz="2800" i="1">
                                  <a:latin typeface="Cambria Math"/>
                                  <a:ea typeface="Cambria Math"/>
                                </a:rPr>
                                <m:t>)</m:t>
                              </m:r>
                            </m:e>
                            <m:sup>
                              <m:r>
                                <a:rPr lang="en-US" sz="2800" i="1">
                                  <a:latin typeface="Cambria Math"/>
                                  <a:ea typeface="Cambria Math"/>
                                </a:rPr>
                                <m:t>2</m:t>
                              </m:r>
                            </m:sup>
                          </m:sSup>
                        </m:e>
                      </m:nary>
                    </m:oMath>
                  </m:oMathPara>
                </a14:m>
                <a:endParaRPr lang="en-US" sz="2800" b="0" dirty="0" smtClean="0">
                  <a:ea typeface="Cambria Math"/>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5320605" y="4797152"/>
                <a:ext cx="3571875" cy="957378"/>
              </a:xfrm>
              <a:prstGeom prst="rect">
                <a:avLst/>
              </a:prstGeom>
              <a:blipFill rotWithShape="1">
                <a:blip r:embed="rId4"/>
                <a:stretch>
                  <a:fillRect/>
                </a:stretch>
              </a:blipFill>
            </p:spPr>
            <p:txBody>
              <a:bodyPr/>
              <a:lstStyle/>
              <a:p>
                <a:r>
                  <a:rPr lang="en-US">
                    <a:noFill/>
                  </a:rPr>
                  <a:t> </a:t>
                </a:r>
              </a:p>
            </p:txBody>
          </p:sp>
        </mc:Fallback>
      </mc:AlternateContent>
      <p:pic>
        <p:nvPicPr>
          <p:cNvPr id="9" name="Picture 4" descr="https://upload.wikimedia.org/wikipedia/commons/a/a9/Empirical_Ru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497077"/>
            <a:ext cx="4969073" cy="3605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788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Gaussian distribution?</a:t>
            </a:r>
            <a:endParaRPr lang="en-US" dirty="0"/>
          </a:p>
        </p:txBody>
      </p:sp>
      <p:sp>
        <p:nvSpPr>
          <p:cNvPr id="3" name="Content Placeholder 2"/>
          <p:cNvSpPr>
            <a:spLocks noGrp="1"/>
          </p:cNvSpPr>
          <p:nvPr>
            <p:ph idx="1"/>
          </p:nvPr>
        </p:nvSpPr>
        <p:spPr>
          <a:xfrm>
            <a:off x="467544" y="1357510"/>
            <a:ext cx="6048672" cy="2359522"/>
          </a:xfrm>
        </p:spPr>
        <p:txBody>
          <a:bodyPr/>
          <a:lstStyle/>
          <a:p>
            <a:r>
              <a:rPr lang="en-US" sz="2000" dirty="0" smtClean="0"/>
              <a:t>Naturally occurring</a:t>
            </a:r>
          </a:p>
          <a:p>
            <a:r>
              <a:rPr lang="en-US" sz="2000" dirty="0" smtClean="0"/>
              <a:t>Central limit theorem: Summing values of many independently generated random variables gives Gaussian distributed observations</a:t>
            </a:r>
          </a:p>
          <a:p>
            <a:r>
              <a:rPr lang="en-US" sz="2000" dirty="0" smtClean="0"/>
              <a:t>Examples: </a:t>
            </a:r>
          </a:p>
          <a:p>
            <a:pPr lvl="1"/>
            <a:r>
              <a:rPr lang="en-US" sz="1600" dirty="0" smtClean="0"/>
              <a:t>Summing outcome of N dices</a:t>
            </a:r>
          </a:p>
          <a:p>
            <a:pPr lvl="1"/>
            <a:r>
              <a:rPr lang="en-US" sz="1600" dirty="0"/>
              <a:t>Galton’s board</a:t>
            </a:r>
            <a:r>
              <a:rPr lang="en-US" sz="1200" dirty="0"/>
              <a:t/>
            </a:r>
            <a:br>
              <a:rPr lang="en-US" sz="1200" dirty="0"/>
            </a:br>
            <a:r>
              <a:rPr lang="en-US" sz="1200" dirty="0"/>
              <a:t>https://www.youtube.com/watch?v=03tx4v0i7MA</a:t>
            </a:r>
            <a:endParaRPr lang="en-US" sz="1600" dirty="0" smtClean="0"/>
          </a:p>
          <a:p>
            <a:endParaRPr lang="en-US" sz="2000" dirty="0" smtClean="0"/>
          </a:p>
          <a:p>
            <a:pPr lvl="1"/>
            <a:endParaRPr lang="en-US" sz="2000" dirty="0" smtClean="0"/>
          </a:p>
        </p:txBody>
      </p:sp>
      <p:pic>
        <p:nvPicPr>
          <p:cNvPr id="10242" name="Picture 2" descr="https://upload.wikimedia.org/wikipedia/commons/thumb/8/8c/Dice_sum_central_limit_theorem.svg/512px-Dice_sum_central_limit_theorem.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406827"/>
            <a:ext cx="3600399" cy="4317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480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79388" y="260350"/>
            <a:ext cx="8785225" cy="1287463"/>
          </a:xfrm>
          <a:noFill/>
          <a:ln/>
        </p:spPr>
        <p:txBody>
          <a:bodyPr/>
          <a:lstStyle/>
          <a:p>
            <a:r>
              <a:rPr lang="en-US" altLang="en-US" sz="4000" dirty="0"/>
              <a:t>Gaussian distribution </a:t>
            </a:r>
            <a:r>
              <a:rPr lang="en-US" altLang="en-US" sz="4000" dirty="0" smtClean="0"/>
              <a:t>(multivariate)</a:t>
            </a:r>
            <a:endParaRPr lang="cs-CZ" altLang="en-US" sz="4000" b="1" dirty="0"/>
          </a:p>
        </p:txBody>
      </p:sp>
      <p:pic>
        <p:nvPicPr>
          <p:cNvPr id="164909" name="Picture 45" descr="gauss2"/>
          <p:cNvPicPr>
            <a:picLocks noChangeAspect="1" noChangeArrowheads="1"/>
          </p:cNvPicPr>
          <p:nvPr/>
        </p:nvPicPr>
        <p:blipFill>
          <a:blip r:embed="rId2">
            <a:extLst>
              <a:ext uri="{28A0092B-C50C-407E-A947-70E740481C1C}">
                <a14:useLocalDpi xmlns:a14="http://schemas.microsoft.com/office/drawing/2010/main" val="0"/>
              </a:ext>
            </a:extLst>
          </a:blip>
          <a:srcRect t="6880"/>
          <a:stretch>
            <a:fillRect/>
          </a:stretch>
        </p:blipFill>
        <p:spPr bwMode="auto">
          <a:xfrm>
            <a:off x="228600" y="2630488"/>
            <a:ext cx="4681538" cy="3541712"/>
          </a:xfrm>
          <a:prstGeom prst="rect">
            <a:avLst/>
          </a:prstGeom>
          <a:noFill/>
          <a:extLst>
            <a:ext uri="{909E8E84-426E-40DD-AFC4-6F175D3DCCD1}">
              <a14:hiddenFill xmlns:a14="http://schemas.microsoft.com/office/drawing/2010/main">
                <a:solidFill>
                  <a:srgbClr val="FFFFFF"/>
                </a:solidFill>
              </a14:hiddenFill>
            </a:ext>
          </a:extLst>
        </p:spPr>
      </p:pic>
      <p:sp>
        <p:nvSpPr>
          <p:cNvPr id="164955" name="Text Box 91"/>
          <p:cNvSpPr txBox="1">
            <a:spLocks noChangeArrowheads="1"/>
          </p:cNvSpPr>
          <p:nvPr/>
        </p:nvSpPr>
        <p:spPr bwMode="auto">
          <a:xfrm>
            <a:off x="5086350" y="4114800"/>
            <a:ext cx="360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en-US" b="1" dirty="0"/>
              <a:t>ML odhad of parametrů:</a:t>
            </a:r>
          </a:p>
        </p:txBody>
      </p:sp>
      <mc:AlternateContent xmlns:mc="http://schemas.openxmlformats.org/markup-compatibility/2006" xmlns:a14="http://schemas.microsoft.com/office/drawing/2010/main">
        <mc:Choice Requires="a14">
          <p:sp>
            <p:nvSpPr>
              <p:cNvPr id="80" name="TextBox 79"/>
              <p:cNvSpPr txBox="1"/>
              <p:nvPr/>
            </p:nvSpPr>
            <p:spPr>
              <a:xfrm>
                <a:off x="990600" y="1626251"/>
                <a:ext cx="7051676" cy="10826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ea typeface="Cambria Math"/>
                        </a:rPr>
                        <m:t>𝒩</m:t>
                      </m:r>
                      <m:d>
                        <m:dPr>
                          <m:ctrlPr>
                            <a:rPr lang="en-US" sz="2800" b="0" i="1" smtClean="0">
                              <a:latin typeface="Cambria Math"/>
                              <a:ea typeface="Cambria Math"/>
                            </a:rPr>
                          </m:ctrlPr>
                        </m:dPr>
                        <m:e>
                          <m:r>
                            <a:rPr lang="en-US" sz="2800" b="1" i="0" smtClean="0">
                              <a:latin typeface="Cambria Math"/>
                              <a:ea typeface="Cambria Math"/>
                            </a:rPr>
                            <m:t>𝐱</m:t>
                          </m:r>
                          <m:r>
                            <a:rPr lang="en-US" sz="2800" b="0" i="1" smtClean="0">
                              <a:latin typeface="Cambria Math"/>
                              <a:ea typeface="Cambria Math"/>
                            </a:rPr>
                            <m:t>;</m:t>
                          </m:r>
                          <m:r>
                            <a:rPr lang="en-US" sz="2800" b="1" i="1" smtClean="0">
                              <a:latin typeface="Cambria Math"/>
                              <a:ea typeface="Cambria Math"/>
                            </a:rPr>
                            <m:t>𝝁</m:t>
                          </m:r>
                          <m:r>
                            <a:rPr lang="en-US" sz="2800" b="0" i="1" smtClean="0">
                              <a:latin typeface="Cambria Math"/>
                              <a:ea typeface="Cambria Math"/>
                            </a:rPr>
                            <m:t>,</m:t>
                          </m:r>
                          <m:r>
                            <a:rPr lang="el-GR" sz="2800" b="1">
                              <a:latin typeface="Cambria Math"/>
                              <a:ea typeface="Cambria Math"/>
                            </a:rPr>
                            <m:t>𝚺</m:t>
                          </m:r>
                        </m:e>
                      </m:d>
                      <m:r>
                        <a:rPr lang="en-US" sz="2800" b="0" i="1" smtClean="0">
                          <a:latin typeface="Cambria Math"/>
                          <a:ea typeface="Cambria Math"/>
                        </a:rPr>
                        <m:t>=</m:t>
                      </m:r>
                      <m:f>
                        <m:fPr>
                          <m:ctrlPr>
                            <a:rPr lang="en-US" sz="2800" b="0" i="1" smtClean="0">
                              <a:latin typeface="Cambria Math"/>
                              <a:ea typeface="Cambria Math"/>
                            </a:rPr>
                          </m:ctrlPr>
                        </m:fPr>
                        <m:num>
                          <m:r>
                            <a:rPr lang="en-US" sz="2800" b="0" i="1" smtClean="0">
                              <a:latin typeface="Cambria Math"/>
                              <a:ea typeface="Cambria Math"/>
                            </a:rPr>
                            <m:t>1</m:t>
                          </m:r>
                        </m:num>
                        <m:den>
                          <m:rad>
                            <m:radPr>
                              <m:degHide m:val="on"/>
                              <m:ctrlPr>
                                <a:rPr lang="en-US" sz="2800" i="1">
                                  <a:latin typeface="Cambria Math"/>
                                  <a:ea typeface="Cambria Math"/>
                                </a:rPr>
                              </m:ctrlPr>
                            </m:radPr>
                            <m:deg/>
                            <m:e>
                              <m:sSup>
                                <m:sSupPr>
                                  <m:ctrlPr>
                                    <a:rPr lang="en-US" sz="2800" b="0" i="1" smtClean="0">
                                      <a:latin typeface="Cambria Math"/>
                                      <a:ea typeface="Cambria Math"/>
                                    </a:rPr>
                                  </m:ctrlPr>
                                </m:sSupPr>
                                <m:e>
                                  <m:d>
                                    <m:dPr>
                                      <m:ctrlPr>
                                        <a:rPr lang="en-US" sz="2800" b="0" i="1" smtClean="0">
                                          <a:latin typeface="Cambria Math"/>
                                          <a:ea typeface="Cambria Math"/>
                                        </a:rPr>
                                      </m:ctrlPr>
                                    </m:dPr>
                                    <m:e>
                                      <m:r>
                                        <a:rPr lang="en-US" sz="2800" i="1">
                                          <a:latin typeface="Cambria Math"/>
                                          <a:ea typeface="Cambria Math"/>
                                        </a:rPr>
                                        <m:t>2</m:t>
                                      </m:r>
                                      <m:r>
                                        <a:rPr lang="en-US" sz="2800" i="1">
                                          <a:latin typeface="Cambria Math"/>
                                          <a:ea typeface="Cambria Math"/>
                                        </a:rPr>
                                        <m:t>𝜋</m:t>
                                      </m:r>
                                    </m:e>
                                  </m:d>
                                </m:e>
                                <m:sup>
                                  <m:r>
                                    <a:rPr lang="en-US" sz="2800" b="0" i="1" smtClean="0">
                                      <a:latin typeface="Cambria Math"/>
                                      <a:ea typeface="Cambria Math"/>
                                    </a:rPr>
                                    <m:t>𝐷</m:t>
                                  </m:r>
                                </m:sup>
                              </m:sSup>
                              <m:r>
                                <a:rPr lang="en-US" sz="2800" b="0" i="1" smtClean="0">
                                  <a:latin typeface="Cambria Math"/>
                                  <a:ea typeface="Cambria Math"/>
                                </a:rPr>
                                <m:t>|</m:t>
                              </m:r>
                              <m:r>
                                <a:rPr lang="el-GR" sz="2800" b="1" i="0" smtClean="0">
                                  <a:latin typeface="Cambria Math"/>
                                  <a:ea typeface="Cambria Math"/>
                                </a:rPr>
                                <m:t>𝚺</m:t>
                              </m:r>
                              <m:r>
                                <a:rPr lang="en-US" sz="2800" b="0" i="1" smtClean="0">
                                  <a:latin typeface="Cambria Math"/>
                                  <a:ea typeface="Cambria Math"/>
                                </a:rPr>
                                <m:t>|</m:t>
                              </m:r>
                            </m:e>
                          </m:rad>
                        </m:den>
                      </m:f>
                      <m:sSup>
                        <m:sSupPr>
                          <m:ctrlPr>
                            <a:rPr lang="en-US" sz="2800" b="0" i="1" smtClean="0">
                              <a:latin typeface="Cambria Math"/>
                              <a:ea typeface="Cambria Math"/>
                            </a:rPr>
                          </m:ctrlPr>
                        </m:sSupPr>
                        <m:e>
                          <m:r>
                            <a:rPr lang="en-US" sz="2800" b="0" i="1" smtClean="0">
                              <a:latin typeface="Cambria Math"/>
                              <a:ea typeface="Cambria Math"/>
                            </a:rPr>
                            <m:t>𝑒</m:t>
                          </m:r>
                        </m:e>
                        <m:sup>
                          <m:r>
                            <a:rPr lang="en-US" sz="2800" b="0" i="1" smtClean="0">
                              <a:latin typeface="Cambria Math"/>
                              <a:ea typeface="Cambria Math"/>
                            </a:rPr>
                            <m:t>−</m:t>
                          </m:r>
                          <m:f>
                            <m:fPr>
                              <m:ctrlPr>
                                <a:rPr lang="en-US" sz="2800" b="0" i="1" smtClean="0">
                                  <a:latin typeface="Cambria Math"/>
                                  <a:ea typeface="Cambria Math"/>
                                </a:rPr>
                              </m:ctrlPr>
                            </m:fPr>
                            <m:num>
                              <m:r>
                                <a:rPr lang="en-US" sz="2800" b="0" i="1" smtClean="0">
                                  <a:latin typeface="Cambria Math"/>
                                  <a:ea typeface="Cambria Math"/>
                                </a:rPr>
                                <m:t>1</m:t>
                              </m:r>
                            </m:num>
                            <m:den>
                              <m:r>
                                <a:rPr lang="en-US" sz="2800" b="0" i="1" smtClean="0">
                                  <a:latin typeface="Cambria Math"/>
                                  <a:ea typeface="Cambria Math"/>
                                </a:rPr>
                                <m:t>2</m:t>
                              </m:r>
                            </m:den>
                          </m:f>
                          <m:sSup>
                            <m:sSupPr>
                              <m:ctrlPr>
                                <a:rPr lang="en-US" sz="2800" i="1">
                                  <a:latin typeface="Cambria Math"/>
                                  <a:ea typeface="Cambria Math"/>
                                </a:rPr>
                              </m:ctrlPr>
                            </m:sSupPr>
                            <m:e>
                              <m:d>
                                <m:dPr>
                                  <m:ctrlPr>
                                    <a:rPr lang="en-US" sz="2800" i="1">
                                      <a:latin typeface="Cambria Math"/>
                                      <a:ea typeface="Cambria Math"/>
                                    </a:rPr>
                                  </m:ctrlPr>
                                </m:dPr>
                                <m:e>
                                  <m:r>
                                    <a:rPr lang="en-US" sz="2800" b="1">
                                      <a:latin typeface="Cambria Math"/>
                                      <a:ea typeface="Cambria Math"/>
                                    </a:rPr>
                                    <m:t>𝐱</m:t>
                                  </m:r>
                                  <m:r>
                                    <a:rPr lang="en-US" sz="2800" i="1">
                                      <a:latin typeface="Cambria Math"/>
                                      <a:ea typeface="Cambria Math"/>
                                    </a:rPr>
                                    <m:t>−</m:t>
                                  </m:r>
                                  <m:r>
                                    <a:rPr lang="en-US" sz="2800" b="1" i="1">
                                      <a:latin typeface="Cambria Math"/>
                                      <a:ea typeface="Cambria Math"/>
                                    </a:rPr>
                                    <m:t>𝝁</m:t>
                                  </m:r>
                                </m:e>
                              </m:d>
                            </m:e>
                            <m:sup>
                              <m:r>
                                <a:rPr lang="en-US" sz="2800" i="1">
                                  <a:latin typeface="Cambria Math"/>
                                  <a:ea typeface="Cambria Math"/>
                                </a:rPr>
                                <m:t>𝑇</m:t>
                              </m:r>
                            </m:sup>
                          </m:sSup>
                          <m:sSup>
                            <m:sSupPr>
                              <m:ctrlPr>
                                <a:rPr lang="en-US" sz="2800" i="1">
                                  <a:latin typeface="Cambria Math"/>
                                  <a:ea typeface="Cambria Math"/>
                                </a:rPr>
                              </m:ctrlPr>
                            </m:sSupPr>
                            <m:e>
                              <m:r>
                                <a:rPr lang="el-GR" sz="2800" b="1">
                                  <a:latin typeface="Cambria Math"/>
                                  <a:ea typeface="Cambria Math"/>
                                </a:rPr>
                                <m:t>𝚺</m:t>
                              </m:r>
                            </m:e>
                            <m:sup>
                              <m:r>
                                <a:rPr lang="en-US" sz="2800" i="1">
                                  <a:latin typeface="Cambria Math"/>
                                  <a:ea typeface="Cambria Math"/>
                                </a:rPr>
                                <m:t>−1</m:t>
                              </m:r>
                            </m:sup>
                          </m:sSup>
                          <m:d>
                            <m:dPr>
                              <m:ctrlPr>
                                <a:rPr lang="en-US" sz="2800" i="1">
                                  <a:latin typeface="Cambria Math"/>
                                  <a:ea typeface="Cambria Math"/>
                                </a:rPr>
                              </m:ctrlPr>
                            </m:dPr>
                            <m:e>
                              <m:r>
                                <a:rPr lang="en-US" sz="2800" b="1">
                                  <a:latin typeface="Cambria Math"/>
                                  <a:ea typeface="Cambria Math"/>
                                </a:rPr>
                                <m:t>𝐱</m:t>
                              </m:r>
                              <m:r>
                                <a:rPr lang="en-US" sz="2800" i="1">
                                  <a:latin typeface="Cambria Math"/>
                                  <a:ea typeface="Cambria Math"/>
                                </a:rPr>
                                <m:t>−</m:t>
                              </m:r>
                              <m:r>
                                <a:rPr lang="en-US" sz="2800" b="1" i="1">
                                  <a:latin typeface="Cambria Math"/>
                                  <a:ea typeface="Cambria Math"/>
                                </a:rPr>
                                <m:t>𝝁</m:t>
                              </m:r>
                            </m:e>
                          </m:d>
                        </m:sup>
                      </m:sSup>
                      <m:r>
                        <a:rPr lang="en-US" sz="2800" b="0" i="1" smtClean="0">
                          <a:latin typeface="Cambria Math"/>
                          <a:ea typeface="Cambria Math"/>
                        </a:rPr>
                        <m:t> </m:t>
                      </m:r>
                    </m:oMath>
                  </m:oMathPara>
                </a14:m>
                <a:endParaRPr lang="en-US" sz="2800" dirty="0"/>
              </a:p>
            </p:txBody>
          </p:sp>
        </mc:Choice>
        <mc:Fallback xmlns="">
          <p:sp>
            <p:nvSpPr>
              <p:cNvPr id="80" name="TextBox 79"/>
              <p:cNvSpPr txBox="1">
                <a:spLocks noRot="1" noChangeAspect="1" noMove="1" noResize="1" noEditPoints="1" noAdjustHandles="1" noChangeArrowheads="1" noChangeShapeType="1" noTextEdit="1"/>
              </p:cNvSpPr>
              <p:nvPr/>
            </p:nvSpPr>
            <p:spPr>
              <a:xfrm>
                <a:off x="990600" y="1626251"/>
                <a:ext cx="7051676" cy="108266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4506914" y="4648200"/>
                <a:ext cx="2579686" cy="8338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ea typeface="Cambria Math"/>
                        </a:rPr>
                        <m:t>𝝁</m:t>
                      </m:r>
                      <m:r>
                        <a:rPr lang="en-US" sz="2400" b="0" i="1" smtClean="0">
                          <a:latin typeface="Cambria Math"/>
                          <a:ea typeface="Cambria Math"/>
                        </a:rPr>
                        <m:t>=</m:t>
                      </m:r>
                      <m:f>
                        <m:fPr>
                          <m:ctrlPr>
                            <a:rPr lang="en-US" sz="2400" b="0" i="1" smtClean="0">
                              <a:latin typeface="Cambria Math"/>
                              <a:ea typeface="Cambria Math"/>
                            </a:rPr>
                          </m:ctrlPr>
                        </m:fPr>
                        <m:num>
                          <m:r>
                            <a:rPr lang="en-US" sz="2400" b="0" i="1" smtClean="0">
                              <a:latin typeface="Cambria Math"/>
                              <a:ea typeface="Cambria Math"/>
                            </a:rPr>
                            <m:t>1</m:t>
                          </m:r>
                        </m:num>
                        <m:den>
                          <m:r>
                            <a:rPr lang="en-US" sz="2400" i="1" smtClean="0">
                              <a:latin typeface="Cambria Math"/>
                              <a:ea typeface="Cambria Math"/>
                            </a:rPr>
                            <m:t>𝑇</m:t>
                          </m:r>
                        </m:den>
                      </m:f>
                      <m:nary>
                        <m:naryPr>
                          <m:chr m:val="∑"/>
                          <m:limLoc m:val="subSup"/>
                          <m:supHide m:val="on"/>
                          <m:ctrlPr>
                            <a:rPr lang="en-US" sz="2400" b="0" i="1" smtClean="0">
                              <a:latin typeface="Cambria Math"/>
                              <a:ea typeface="Cambria Math"/>
                            </a:rPr>
                          </m:ctrlPr>
                        </m:naryPr>
                        <m:sub>
                          <m:r>
                            <m:rPr>
                              <m:brk m:alnAt="9"/>
                            </m:rPr>
                            <a:rPr lang="en-US" sz="2400" b="0" i="1" smtClean="0">
                              <a:latin typeface="Cambria Math"/>
                              <a:ea typeface="Cambria Math"/>
                            </a:rPr>
                            <m:t>𝑖</m:t>
                          </m:r>
                        </m:sub>
                        <m:sup/>
                        <m:e>
                          <m:sSub>
                            <m:sSubPr>
                              <m:ctrlPr>
                                <a:rPr lang="en-US" sz="2400" b="0" i="1" smtClean="0">
                                  <a:latin typeface="Cambria Math"/>
                                  <a:ea typeface="Cambria Math"/>
                                </a:rPr>
                              </m:ctrlPr>
                            </m:sSubPr>
                            <m:e>
                              <m:r>
                                <a:rPr lang="en-US" sz="2400" b="1" i="0" smtClean="0">
                                  <a:latin typeface="Cambria Math"/>
                                  <a:ea typeface="Cambria Math"/>
                                </a:rPr>
                                <m:t>𝐱</m:t>
                              </m:r>
                            </m:e>
                            <m:sub>
                              <m:r>
                                <a:rPr lang="en-US" sz="2400" b="0" i="1" smtClean="0">
                                  <a:latin typeface="Cambria Math"/>
                                  <a:ea typeface="Cambria Math"/>
                                </a:rPr>
                                <m:t>𝑖</m:t>
                              </m:r>
                            </m:sub>
                          </m:sSub>
                        </m:e>
                      </m:nary>
                    </m:oMath>
                  </m:oMathPara>
                </a14:m>
                <a:endParaRPr lang="en-US" sz="2400" b="0" dirty="0" smtClean="0">
                  <a:ea typeface="Cambria Math"/>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4506914" y="4648200"/>
                <a:ext cx="2579686" cy="83388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4578589" y="5619453"/>
                <a:ext cx="4476750" cy="8338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2400" b="1" smtClean="0">
                          <a:latin typeface="Cambria Math"/>
                          <a:ea typeface="Cambria Math"/>
                        </a:rPr>
                        <m:t>𝚺</m:t>
                      </m:r>
                      <m:r>
                        <a:rPr lang="en-US" sz="2400" b="0" i="1" smtClean="0">
                          <a:latin typeface="Cambria Math"/>
                          <a:ea typeface="Cambria Math"/>
                        </a:rPr>
                        <m:t>=</m:t>
                      </m:r>
                      <m:f>
                        <m:fPr>
                          <m:ctrlPr>
                            <a:rPr lang="en-US" sz="2400" i="1">
                              <a:latin typeface="Cambria Math"/>
                              <a:ea typeface="Cambria Math"/>
                            </a:rPr>
                          </m:ctrlPr>
                        </m:fPr>
                        <m:num>
                          <m:r>
                            <a:rPr lang="en-US" sz="2400" i="1">
                              <a:latin typeface="Cambria Math"/>
                              <a:ea typeface="Cambria Math"/>
                            </a:rPr>
                            <m:t>1</m:t>
                          </m:r>
                        </m:num>
                        <m:den>
                          <m:r>
                            <a:rPr lang="en-US" sz="2400" i="1">
                              <a:latin typeface="Cambria Math"/>
                              <a:ea typeface="Cambria Math"/>
                            </a:rPr>
                            <m:t>𝑇</m:t>
                          </m:r>
                        </m:den>
                      </m:f>
                      <m:nary>
                        <m:naryPr>
                          <m:chr m:val="∑"/>
                          <m:limLoc m:val="subSup"/>
                          <m:supHide m:val="on"/>
                          <m:ctrlPr>
                            <a:rPr lang="en-US" sz="2400" b="0" i="1" smtClean="0">
                              <a:latin typeface="Cambria Math"/>
                              <a:ea typeface="Cambria Math"/>
                            </a:rPr>
                          </m:ctrlPr>
                        </m:naryPr>
                        <m:sub>
                          <m:r>
                            <m:rPr>
                              <m:brk m:alnAt="9"/>
                            </m:rPr>
                            <a:rPr lang="en-US" sz="2400" b="0" i="1" smtClean="0">
                              <a:latin typeface="Cambria Math"/>
                              <a:ea typeface="Cambria Math"/>
                            </a:rPr>
                            <m:t>𝑖</m:t>
                          </m:r>
                        </m:sub>
                        <m:sup/>
                        <m:e>
                          <m:sSup>
                            <m:sSupPr>
                              <m:ctrlPr>
                                <a:rPr lang="en-US" sz="2400" i="1">
                                  <a:latin typeface="Cambria Math"/>
                                  <a:ea typeface="Cambria Math"/>
                                </a:rPr>
                              </m:ctrlPr>
                            </m:sSupPr>
                            <m:e>
                              <m:d>
                                <m:dPr>
                                  <m:ctrlPr>
                                    <a:rPr lang="en-US" sz="2400" i="1">
                                      <a:latin typeface="Cambria Math"/>
                                      <a:ea typeface="Cambria Math"/>
                                    </a:rPr>
                                  </m:ctrlPr>
                                </m:dPr>
                                <m:e>
                                  <m:sSub>
                                    <m:sSubPr>
                                      <m:ctrlPr>
                                        <a:rPr lang="en-US" sz="2400" b="1" i="1" smtClean="0">
                                          <a:latin typeface="Cambria Math"/>
                                          <a:ea typeface="Cambria Math"/>
                                        </a:rPr>
                                      </m:ctrlPr>
                                    </m:sSubPr>
                                    <m:e>
                                      <m:r>
                                        <a:rPr lang="en-US" sz="2400" b="1">
                                          <a:latin typeface="Cambria Math"/>
                                          <a:ea typeface="Cambria Math"/>
                                        </a:rPr>
                                        <m:t>𝐱</m:t>
                                      </m:r>
                                    </m:e>
                                    <m:sub>
                                      <m:r>
                                        <m:rPr>
                                          <m:sty m:val="p"/>
                                        </m:rPr>
                                        <a:rPr lang="en-US" sz="2400" b="0" i="0" smtClean="0">
                                          <a:latin typeface="Cambria Math"/>
                                          <a:ea typeface="Cambria Math"/>
                                        </a:rPr>
                                        <m:t>i</m:t>
                                      </m:r>
                                    </m:sub>
                                  </m:sSub>
                                  <m:r>
                                    <a:rPr lang="en-US" sz="2400" i="1">
                                      <a:latin typeface="Cambria Math"/>
                                      <a:ea typeface="Cambria Math"/>
                                    </a:rPr>
                                    <m:t>−</m:t>
                                  </m:r>
                                  <m:r>
                                    <a:rPr lang="en-US" sz="2400" b="1" i="1">
                                      <a:latin typeface="Cambria Math"/>
                                      <a:ea typeface="Cambria Math"/>
                                    </a:rPr>
                                    <m:t>𝝁</m:t>
                                  </m:r>
                                </m:e>
                              </m:d>
                              <m:d>
                                <m:dPr>
                                  <m:ctrlPr>
                                    <a:rPr lang="en-US" sz="2400" i="1">
                                      <a:latin typeface="Cambria Math"/>
                                      <a:ea typeface="Cambria Math"/>
                                    </a:rPr>
                                  </m:ctrlPr>
                                </m:dPr>
                                <m:e>
                                  <m:sSub>
                                    <m:sSubPr>
                                      <m:ctrlPr>
                                        <a:rPr lang="en-US" sz="2400" b="1" i="1" smtClean="0">
                                          <a:latin typeface="Cambria Math"/>
                                          <a:ea typeface="Cambria Math"/>
                                        </a:rPr>
                                      </m:ctrlPr>
                                    </m:sSubPr>
                                    <m:e>
                                      <m:r>
                                        <a:rPr lang="en-US" sz="2400" b="1">
                                          <a:latin typeface="Cambria Math"/>
                                          <a:ea typeface="Cambria Math"/>
                                        </a:rPr>
                                        <m:t>𝐱</m:t>
                                      </m:r>
                                    </m:e>
                                    <m:sub>
                                      <m:r>
                                        <m:rPr>
                                          <m:sty m:val="p"/>
                                        </m:rPr>
                                        <a:rPr lang="en-US" sz="2400" b="0" i="0" smtClean="0">
                                          <a:latin typeface="Cambria Math"/>
                                          <a:ea typeface="Cambria Math"/>
                                        </a:rPr>
                                        <m:t>i</m:t>
                                      </m:r>
                                    </m:sub>
                                  </m:sSub>
                                  <m:r>
                                    <a:rPr lang="en-US" sz="2400" i="1">
                                      <a:latin typeface="Cambria Math"/>
                                      <a:ea typeface="Cambria Math"/>
                                    </a:rPr>
                                    <m:t>−</m:t>
                                  </m:r>
                                  <m:r>
                                    <a:rPr lang="en-US" sz="2400" b="1" i="1">
                                      <a:latin typeface="Cambria Math"/>
                                      <a:ea typeface="Cambria Math"/>
                                    </a:rPr>
                                    <m:t>𝝁</m:t>
                                  </m:r>
                                </m:e>
                              </m:d>
                            </m:e>
                            <m:sup>
                              <m:r>
                                <a:rPr lang="en-US" sz="2400" i="1">
                                  <a:latin typeface="Cambria Math"/>
                                  <a:ea typeface="Cambria Math"/>
                                </a:rPr>
                                <m:t>𝑇</m:t>
                              </m:r>
                            </m:sup>
                          </m:sSup>
                        </m:e>
                      </m:nary>
                    </m:oMath>
                  </m:oMathPara>
                </a14:m>
                <a:endParaRPr lang="en-US" sz="2400" dirty="0"/>
              </a:p>
            </p:txBody>
          </p:sp>
        </mc:Choice>
        <mc:Fallback xmlns="">
          <p:sp>
            <p:nvSpPr>
              <p:cNvPr id="82" name="TextBox 81"/>
              <p:cNvSpPr txBox="1">
                <a:spLocks noRot="1" noChangeAspect="1" noMove="1" noResize="1" noEditPoints="1" noAdjustHandles="1" noChangeArrowheads="1" noChangeShapeType="1" noTextEdit="1"/>
              </p:cNvSpPr>
              <p:nvPr/>
            </p:nvSpPr>
            <p:spPr>
              <a:xfrm>
                <a:off x="4578589" y="5619453"/>
                <a:ext cx="4476750" cy="83388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99592" y="1340768"/>
                <a:ext cx="249273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a:ea typeface="Cambria Math"/>
                        </a:rPr>
                        <m:t>𝑝</m:t>
                      </m:r>
                      <m:d>
                        <m:dPr>
                          <m:ctrlPr>
                            <a:rPr lang="en-US" sz="2800" i="1">
                              <a:latin typeface="Cambria Math"/>
                              <a:ea typeface="Cambria Math"/>
                            </a:rPr>
                          </m:ctrlPr>
                        </m:dPr>
                        <m:e>
                          <m:sSub>
                            <m:sSubPr>
                              <m:ctrlPr>
                                <a:rPr lang="en-US" sz="2800" i="1">
                                  <a:latin typeface="Cambria Math"/>
                                  <a:ea typeface="Cambria Math"/>
                                </a:rPr>
                              </m:ctrlPr>
                            </m:sSubPr>
                            <m:e>
                              <m:r>
                                <a:rPr lang="en-US" sz="2800" i="1">
                                  <a:latin typeface="Cambria Math"/>
                                  <a:ea typeface="Cambria Math"/>
                                </a:rPr>
                                <m:t>𝑥</m:t>
                              </m:r>
                            </m:e>
                            <m:sub>
                              <m:r>
                                <a:rPr lang="en-US" sz="2800" i="1">
                                  <a:latin typeface="Cambria Math"/>
                                  <a:ea typeface="Cambria Math"/>
                                </a:rPr>
                                <m:t>1</m:t>
                              </m:r>
                            </m:sub>
                          </m:sSub>
                          <m:r>
                            <a:rPr lang="en-US" sz="2800" i="1">
                              <a:latin typeface="Cambria Math"/>
                              <a:ea typeface="Cambria Math"/>
                            </a:rPr>
                            <m:t>, …,</m:t>
                          </m:r>
                          <m:sSub>
                            <m:sSubPr>
                              <m:ctrlPr>
                                <a:rPr lang="en-US" sz="2800" i="1">
                                  <a:latin typeface="Cambria Math"/>
                                  <a:ea typeface="Cambria Math"/>
                                </a:rPr>
                              </m:ctrlPr>
                            </m:sSubPr>
                            <m:e>
                              <m:r>
                                <a:rPr lang="en-US" sz="2800" i="1">
                                  <a:latin typeface="Cambria Math"/>
                                  <a:ea typeface="Cambria Math"/>
                                </a:rPr>
                                <m:t>𝑥</m:t>
                              </m:r>
                            </m:e>
                            <m:sub>
                              <m:r>
                                <a:rPr lang="en-US" sz="2800" i="1">
                                  <a:latin typeface="Cambria Math"/>
                                  <a:ea typeface="Cambria Math"/>
                                </a:rPr>
                                <m:t>𝐷</m:t>
                              </m:r>
                            </m:sub>
                          </m:sSub>
                        </m:e>
                      </m:d>
                      <m:r>
                        <a:rPr lang="en-US" sz="2800" i="1">
                          <a:latin typeface="Cambria Math"/>
                          <a:ea typeface="Cambria Math"/>
                        </a:rPr>
                        <m:t>=</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899592" y="1340768"/>
                <a:ext cx="2492734" cy="523220"/>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33494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0" y="274638"/>
            <a:ext cx="9144000" cy="1143000"/>
          </a:xfrm>
        </p:spPr>
        <p:txBody>
          <a:bodyPr/>
          <a:lstStyle/>
          <a:p>
            <a:r>
              <a:rPr lang="en-US" altLang="en-US" sz="4000" dirty="0"/>
              <a:t>Gaussian Mixture </a:t>
            </a:r>
            <a:r>
              <a:rPr lang="en-US" altLang="en-US" sz="4000" dirty="0" smtClean="0"/>
              <a:t>Model (GMM)</a:t>
            </a:r>
            <a:endParaRPr lang="cs-CZ" altLang="en-US" sz="4000" dirty="0"/>
          </a:p>
        </p:txBody>
      </p:sp>
      <p:pic>
        <p:nvPicPr>
          <p:cNvPr id="139291" name="Picture 27" descr="gaussm"/>
          <p:cNvPicPr>
            <a:picLocks noChangeAspect="1" noChangeArrowheads="1"/>
          </p:cNvPicPr>
          <p:nvPr/>
        </p:nvPicPr>
        <p:blipFill>
          <a:blip r:embed="rId2">
            <a:extLst>
              <a:ext uri="{28A0092B-C50C-407E-A947-70E740481C1C}">
                <a14:useLocalDpi xmlns:a14="http://schemas.microsoft.com/office/drawing/2010/main" val="0"/>
              </a:ext>
            </a:extLst>
          </a:blip>
          <a:srcRect t="13628"/>
          <a:stretch>
            <a:fillRect/>
          </a:stretch>
        </p:blipFill>
        <p:spPr bwMode="auto">
          <a:xfrm>
            <a:off x="533400" y="2708920"/>
            <a:ext cx="4067175"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93" name="Text Box 29"/>
          <p:cNvSpPr txBox="1">
            <a:spLocks noChangeArrowheads="1"/>
          </p:cNvSpPr>
          <p:nvPr/>
        </p:nvSpPr>
        <p:spPr bwMode="auto">
          <a:xfrm>
            <a:off x="5029200" y="2913442"/>
            <a:ext cx="1296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smtClean="0"/>
              <a:t>where</a:t>
            </a:r>
            <a:endParaRPr lang="cs-CZ" altLang="en-US" dirty="0"/>
          </a:p>
        </p:txBody>
      </p:sp>
      <mc:AlternateContent xmlns:mc="http://schemas.openxmlformats.org/markup-compatibility/2006" xmlns:a14="http://schemas.microsoft.com/office/drawing/2010/main">
        <mc:Choice Requires="a14">
          <p:sp>
            <p:nvSpPr>
              <p:cNvPr id="52" name="TextBox 51"/>
              <p:cNvSpPr txBox="1"/>
              <p:nvPr/>
            </p:nvSpPr>
            <p:spPr>
              <a:xfrm>
                <a:off x="838200" y="1778167"/>
                <a:ext cx="7620000" cy="8888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ea typeface="Cambria Math"/>
                        </a:rPr>
                        <m:t>𝑝</m:t>
                      </m:r>
                      <m:d>
                        <m:dPr>
                          <m:ctrlPr>
                            <a:rPr lang="en-US" sz="2800" b="0" i="1" smtClean="0">
                              <a:latin typeface="Cambria Math"/>
                              <a:ea typeface="Cambria Math"/>
                            </a:rPr>
                          </m:ctrlPr>
                        </m:dPr>
                        <m:e>
                          <m:r>
                            <a:rPr lang="en-US" sz="2800" b="1" i="0" smtClean="0">
                              <a:latin typeface="Cambria Math"/>
                              <a:ea typeface="Cambria Math"/>
                            </a:rPr>
                            <m:t>𝐱</m:t>
                          </m:r>
                          <m:r>
                            <a:rPr lang="en-US" sz="2800" b="0" i="1" smtClean="0">
                              <a:latin typeface="Cambria Math"/>
                              <a:ea typeface="Cambria Math"/>
                            </a:rPr>
                            <m:t>|</m:t>
                          </m:r>
                          <m:r>
                            <m:rPr>
                              <m:sty m:val="p"/>
                            </m:rPr>
                            <a:rPr lang="el-GR" sz="2800" b="0" i="0" smtClean="0">
                              <a:latin typeface="Cambria Math"/>
                              <a:ea typeface="Cambria Math"/>
                            </a:rPr>
                            <m:t>Θ</m:t>
                          </m:r>
                        </m:e>
                      </m:d>
                      <m:r>
                        <a:rPr lang="en-US" sz="2800" i="1">
                          <a:latin typeface="Cambria Math"/>
                          <a:ea typeface="Cambria Math"/>
                        </a:rPr>
                        <m:t>=</m:t>
                      </m:r>
                      <m:nary>
                        <m:naryPr>
                          <m:chr m:val="∑"/>
                          <m:limLoc m:val="subSup"/>
                          <m:supHide m:val="on"/>
                          <m:ctrlPr>
                            <a:rPr lang="en-US" sz="2800" i="1">
                              <a:latin typeface="Cambria Math"/>
                              <a:ea typeface="Cambria Math"/>
                            </a:rPr>
                          </m:ctrlPr>
                        </m:naryPr>
                        <m:sub>
                          <m:r>
                            <m:rPr>
                              <m:brk m:alnAt="7"/>
                            </m:rPr>
                            <a:rPr lang="cs-CZ" sz="2800" i="1">
                              <a:latin typeface="Cambria Math"/>
                              <a:ea typeface="Cambria Math"/>
                            </a:rPr>
                            <m:t>𝑐</m:t>
                          </m:r>
                        </m:sub>
                        <m:sup/>
                        <m:e>
                          <m:r>
                            <a:rPr lang="en-US" sz="2800" i="1">
                              <a:latin typeface="Cambria Math"/>
                              <a:ea typeface="Cambria Math"/>
                            </a:rPr>
                            <m:t>𝒩</m:t>
                          </m:r>
                          <m:d>
                            <m:dPr>
                              <m:ctrlPr>
                                <a:rPr lang="en-US" sz="2800" i="1">
                                  <a:latin typeface="Cambria Math"/>
                                  <a:ea typeface="Cambria Math"/>
                                </a:rPr>
                              </m:ctrlPr>
                            </m:dPr>
                            <m:e>
                              <m:r>
                                <a:rPr lang="en-US" sz="2800" b="1">
                                  <a:latin typeface="Cambria Math"/>
                                  <a:ea typeface="Cambria Math"/>
                                </a:rPr>
                                <m:t>𝐱</m:t>
                              </m:r>
                              <m:r>
                                <a:rPr lang="en-US" sz="2800" i="1">
                                  <a:latin typeface="Cambria Math"/>
                                  <a:ea typeface="Cambria Math"/>
                                </a:rPr>
                                <m:t>;</m:t>
                              </m:r>
                              <m:sSub>
                                <m:sSubPr>
                                  <m:ctrlPr>
                                    <a:rPr lang="en-US" sz="2800" i="1">
                                      <a:latin typeface="Cambria Math"/>
                                      <a:ea typeface="Cambria Math"/>
                                    </a:rPr>
                                  </m:ctrlPr>
                                </m:sSubPr>
                                <m:e>
                                  <m:r>
                                    <a:rPr lang="en-US" sz="2800" b="1" i="1">
                                      <a:latin typeface="Cambria Math"/>
                                      <a:ea typeface="Cambria Math"/>
                                    </a:rPr>
                                    <m:t>𝝁</m:t>
                                  </m:r>
                                </m:e>
                                <m:sub>
                                  <m:r>
                                    <a:rPr lang="en-US" sz="2800" b="0" i="1" smtClean="0">
                                      <a:latin typeface="Cambria Math"/>
                                      <a:ea typeface="Cambria Math"/>
                                    </a:rPr>
                                    <m:t>𝑧</m:t>
                                  </m:r>
                                </m:sub>
                              </m:sSub>
                              <m:r>
                                <a:rPr lang="en-US" sz="2800" i="1">
                                  <a:latin typeface="Cambria Math"/>
                                  <a:ea typeface="Cambria Math"/>
                                </a:rPr>
                                <m:t>,</m:t>
                              </m:r>
                              <m:sSub>
                                <m:sSubPr>
                                  <m:ctrlPr>
                                    <a:rPr lang="en-US" sz="2800" i="1">
                                      <a:latin typeface="Cambria Math"/>
                                      <a:ea typeface="Cambria Math"/>
                                    </a:rPr>
                                  </m:ctrlPr>
                                </m:sSubPr>
                                <m:e>
                                  <m:r>
                                    <a:rPr lang="el-GR" sz="2800" b="1">
                                      <a:latin typeface="Cambria Math"/>
                                      <a:ea typeface="Cambria Math"/>
                                    </a:rPr>
                                    <m:t>𝚺</m:t>
                                  </m:r>
                                </m:e>
                                <m:sub>
                                  <m:r>
                                    <a:rPr lang="en-US" sz="2800" b="0" i="1" smtClean="0">
                                      <a:latin typeface="Cambria Math"/>
                                      <a:ea typeface="Cambria Math"/>
                                    </a:rPr>
                                    <m:t>𝑧</m:t>
                                  </m:r>
                                </m:sub>
                              </m:sSub>
                            </m:e>
                          </m:d>
                          <m:sSub>
                            <m:sSubPr>
                              <m:ctrlPr>
                                <a:rPr lang="en-US" sz="2800" i="1">
                                  <a:latin typeface="Cambria Math"/>
                                  <a:ea typeface="Cambria Math"/>
                                </a:rPr>
                              </m:ctrlPr>
                            </m:sSubPr>
                            <m:e>
                              <m:r>
                                <a:rPr lang="en-US" sz="2800" b="0" i="1" smtClean="0">
                                  <a:latin typeface="Cambria Math"/>
                                  <a:ea typeface="Cambria Math"/>
                                </a:rPr>
                                <m:t>𝜋</m:t>
                              </m:r>
                            </m:e>
                            <m:sub>
                              <m:r>
                                <a:rPr lang="en-US" sz="2800" b="0" i="1" smtClean="0">
                                  <a:latin typeface="Cambria Math"/>
                                  <a:ea typeface="Cambria Math"/>
                                </a:rPr>
                                <m:t>𝑧</m:t>
                              </m:r>
                            </m:sub>
                          </m:sSub>
                        </m:e>
                      </m:nary>
                    </m:oMath>
                  </m:oMathPara>
                </a14:m>
                <a:endParaRPr lang="en-US" sz="2800" dirty="0"/>
              </a:p>
            </p:txBody>
          </p:sp>
        </mc:Choice>
        <mc:Fallback xmlns="">
          <p:sp>
            <p:nvSpPr>
              <p:cNvPr id="52" name="TextBox 51"/>
              <p:cNvSpPr txBox="1">
                <a:spLocks noRot="1" noChangeAspect="1" noMove="1" noResize="1" noEditPoints="1" noAdjustHandles="1" noChangeArrowheads="1" noChangeShapeType="1" noTextEdit="1"/>
              </p:cNvSpPr>
              <p:nvPr/>
            </p:nvSpPr>
            <p:spPr>
              <a:xfrm>
                <a:off x="838200" y="1778167"/>
                <a:ext cx="7620000" cy="88883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105401" y="3442735"/>
                <a:ext cx="28194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2800" smtClean="0">
                          <a:latin typeface="Cambria Math"/>
                          <a:ea typeface="Cambria Math"/>
                        </a:rPr>
                        <m:t>Θ</m:t>
                      </m:r>
                      <m:r>
                        <a:rPr lang="en-US" sz="2800" i="1">
                          <a:latin typeface="Cambria Math"/>
                          <a:ea typeface="Cambria Math"/>
                        </a:rPr>
                        <m:t>=</m:t>
                      </m:r>
                      <m:r>
                        <a:rPr lang="en-US" sz="2800" b="0" i="1" smtClean="0">
                          <a:latin typeface="Cambria Math"/>
                          <a:ea typeface="Cambria Math"/>
                        </a:rPr>
                        <m:t>{</m:t>
                      </m:r>
                      <m:sSub>
                        <m:sSubPr>
                          <m:ctrlPr>
                            <a:rPr lang="en-US" sz="2800" b="0" i="1" smtClean="0">
                              <a:latin typeface="Cambria Math"/>
                              <a:ea typeface="Cambria Math"/>
                            </a:rPr>
                          </m:ctrlPr>
                        </m:sSubPr>
                        <m:e>
                          <m:r>
                            <a:rPr lang="en-US" sz="2800" b="0" i="1" smtClean="0">
                              <a:latin typeface="Cambria Math"/>
                              <a:ea typeface="Cambria Math"/>
                            </a:rPr>
                            <m:t>𝜋</m:t>
                          </m:r>
                        </m:e>
                        <m:sub>
                          <m:r>
                            <a:rPr lang="en-US" sz="2800" b="0" i="1" smtClean="0">
                              <a:latin typeface="Cambria Math"/>
                              <a:ea typeface="Cambria Math"/>
                            </a:rPr>
                            <m:t>𝑧</m:t>
                          </m:r>
                        </m:sub>
                      </m:sSub>
                      <m:r>
                        <a:rPr lang="en-US" sz="2800" b="0" i="1" smtClean="0">
                          <a:latin typeface="Cambria Math"/>
                          <a:ea typeface="Cambria Math"/>
                        </a:rPr>
                        <m:t>,</m:t>
                      </m:r>
                      <m:sSub>
                        <m:sSubPr>
                          <m:ctrlPr>
                            <a:rPr lang="en-US" sz="2800" i="1">
                              <a:latin typeface="Cambria Math"/>
                              <a:ea typeface="Cambria Math"/>
                            </a:rPr>
                          </m:ctrlPr>
                        </m:sSubPr>
                        <m:e>
                          <m:r>
                            <a:rPr lang="en-US" sz="2800" b="1" i="1">
                              <a:latin typeface="Cambria Math"/>
                              <a:ea typeface="Cambria Math"/>
                            </a:rPr>
                            <m:t>𝝁</m:t>
                          </m:r>
                        </m:e>
                        <m:sub>
                          <m:r>
                            <a:rPr lang="en-US" sz="2800" b="0" i="1" smtClean="0">
                              <a:latin typeface="Cambria Math"/>
                              <a:ea typeface="Cambria Math"/>
                            </a:rPr>
                            <m:t>𝑧</m:t>
                          </m:r>
                        </m:sub>
                      </m:sSub>
                      <m:r>
                        <a:rPr lang="en-US" sz="2800" i="1">
                          <a:latin typeface="Cambria Math"/>
                          <a:ea typeface="Cambria Math"/>
                        </a:rPr>
                        <m:t>,</m:t>
                      </m:r>
                      <m:sSub>
                        <m:sSubPr>
                          <m:ctrlPr>
                            <a:rPr lang="en-US" sz="2800" i="1">
                              <a:latin typeface="Cambria Math"/>
                              <a:ea typeface="Cambria Math"/>
                            </a:rPr>
                          </m:ctrlPr>
                        </m:sSubPr>
                        <m:e>
                          <m:r>
                            <a:rPr lang="el-GR" sz="2800" b="1">
                              <a:latin typeface="Cambria Math"/>
                              <a:ea typeface="Cambria Math"/>
                            </a:rPr>
                            <m:t>𝚺</m:t>
                          </m:r>
                        </m:e>
                        <m:sub>
                          <m:r>
                            <a:rPr lang="en-US" sz="2800" b="0" i="1" smtClean="0">
                              <a:latin typeface="Cambria Math"/>
                              <a:ea typeface="Cambria Math"/>
                            </a:rPr>
                            <m:t>𝑧</m:t>
                          </m:r>
                        </m:sub>
                      </m:sSub>
                      <m:r>
                        <a:rPr lang="en-US" sz="2800" i="1" smtClean="0">
                          <a:latin typeface="Cambria Math"/>
                          <a:ea typeface="Cambria Math"/>
                        </a:rPr>
                        <m:t>}</m:t>
                      </m:r>
                    </m:oMath>
                  </m:oMathPara>
                </a14:m>
                <a:endParaRPr lang="en-US" sz="2800" dirty="0"/>
              </a:p>
            </p:txBody>
          </p:sp>
        </mc:Choice>
        <mc:Fallback xmlns="">
          <p:sp>
            <p:nvSpPr>
              <p:cNvPr id="53" name="TextBox 52"/>
              <p:cNvSpPr txBox="1">
                <a:spLocks noRot="1" noChangeAspect="1" noMove="1" noResize="1" noEditPoints="1" noAdjustHandles="1" noChangeArrowheads="1" noChangeShapeType="1" noTextEdit="1"/>
              </p:cNvSpPr>
              <p:nvPr/>
            </p:nvSpPr>
            <p:spPr>
              <a:xfrm>
                <a:off x="5105401" y="3442735"/>
                <a:ext cx="2819400"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181600" y="4052335"/>
                <a:ext cx="1828800" cy="8865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limLoc m:val="subSup"/>
                          <m:supHide m:val="on"/>
                          <m:ctrlPr>
                            <a:rPr lang="en-US" sz="2800" i="1" smtClean="0">
                              <a:latin typeface="Cambria Math"/>
                              <a:ea typeface="Cambria Math"/>
                            </a:rPr>
                          </m:ctrlPr>
                        </m:naryPr>
                        <m:sub>
                          <m:r>
                            <a:rPr lang="en-US" sz="2800" b="0" i="1" smtClean="0">
                              <a:latin typeface="Cambria Math"/>
                              <a:ea typeface="Cambria Math"/>
                            </a:rPr>
                            <m:t>𝑧</m:t>
                          </m:r>
                        </m:sub>
                        <m:sup/>
                        <m:e>
                          <m:sSub>
                            <m:sSubPr>
                              <m:ctrlPr>
                                <a:rPr lang="en-US" sz="2800" i="1">
                                  <a:latin typeface="Cambria Math"/>
                                  <a:ea typeface="Cambria Math"/>
                                </a:rPr>
                              </m:ctrlPr>
                            </m:sSubPr>
                            <m:e>
                              <m:r>
                                <a:rPr lang="en-US" sz="2800" b="0" i="1" smtClean="0">
                                  <a:latin typeface="Cambria Math"/>
                                  <a:ea typeface="Cambria Math"/>
                                </a:rPr>
                                <m:t>𝜋</m:t>
                              </m:r>
                            </m:e>
                            <m:sub>
                              <m:r>
                                <a:rPr lang="en-US" sz="2800" b="0" i="1" smtClean="0">
                                  <a:latin typeface="Cambria Math"/>
                                  <a:ea typeface="Cambria Math"/>
                                </a:rPr>
                                <m:t>𝑧</m:t>
                              </m:r>
                            </m:sub>
                          </m:sSub>
                        </m:e>
                      </m:nary>
                      <m:r>
                        <a:rPr lang="en-US" sz="2800" b="0" i="1" smtClean="0">
                          <a:latin typeface="Cambria Math"/>
                          <a:ea typeface="Cambria Math"/>
                        </a:rPr>
                        <m:t>=1</m:t>
                      </m:r>
                    </m:oMath>
                  </m:oMathPara>
                </a14:m>
                <a:endParaRPr lang="en-US" sz="2800" dirty="0"/>
              </a:p>
            </p:txBody>
          </p:sp>
        </mc:Choice>
        <mc:Fallback xmlns="">
          <p:sp>
            <p:nvSpPr>
              <p:cNvPr id="54" name="TextBox 53"/>
              <p:cNvSpPr txBox="1">
                <a:spLocks noRot="1" noChangeAspect="1" noMove="1" noResize="1" noEditPoints="1" noAdjustHandles="1" noChangeArrowheads="1" noChangeShapeType="1" noTextEdit="1"/>
              </p:cNvSpPr>
              <p:nvPr/>
            </p:nvSpPr>
            <p:spPr>
              <a:xfrm>
                <a:off x="5181600" y="4052335"/>
                <a:ext cx="1828800" cy="886525"/>
              </a:xfrm>
              <a:prstGeom prst="rect">
                <a:avLst/>
              </a:prstGeom>
              <a:blipFill rotWithShape="1">
                <a:blip r:embed="rId5"/>
                <a:stretch>
                  <a:fillRect/>
                </a:stretch>
              </a:blipFill>
            </p:spPr>
            <p:txBody>
              <a:bodyPr/>
              <a:lstStyle/>
              <a:p>
                <a:r>
                  <a:rPr lang="en-US">
                    <a:noFill/>
                  </a:rPr>
                  <a:t> </a:t>
                </a:r>
              </a:p>
            </p:txBody>
          </p:sp>
        </mc:Fallback>
      </mc:AlternateContent>
      <p:sp>
        <p:nvSpPr>
          <p:cNvPr id="9" name="Rectangle 39"/>
          <p:cNvSpPr txBox="1">
            <a:spLocks noChangeArrowheads="1"/>
          </p:cNvSpPr>
          <p:nvPr/>
        </p:nvSpPr>
        <p:spPr bwMode="auto">
          <a:xfrm>
            <a:off x="468313" y="5660057"/>
            <a:ext cx="8229600" cy="115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pPr>
            <a:r>
              <a:rPr lang="en-US" altLang="en-US" sz="2400" kern="0" dirty="0" smtClean="0"/>
              <a:t>We can see the sum above just as a function defining the shape of the probability density function</a:t>
            </a:r>
          </a:p>
          <a:p>
            <a:pPr>
              <a:lnSpc>
                <a:spcPct val="80000"/>
              </a:lnSpc>
            </a:pPr>
            <a:r>
              <a:rPr lang="en-US" altLang="en-US" sz="2400" kern="0" dirty="0" smtClean="0"/>
              <a:t>or …</a:t>
            </a:r>
          </a:p>
        </p:txBody>
      </p:sp>
    </p:spTree>
    <p:extLst>
      <p:ext uri="{BB962C8B-B14F-4D97-AF65-F5344CB8AC3E}">
        <p14:creationId xmlns:p14="http://schemas.microsoft.com/office/powerpoint/2010/main" val="632220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Gaussian Mixture Model</a:t>
            </a:r>
            <a:endParaRPr lang="cs-CZ" altLang="en-US"/>
          </a:p>
        </p:txBody>
      </p:sp>
      <mc:AlternateContent xmlns:mc="http://schemas.openxmlformats.org/markup-compatibility/2006" xmlns:a14="http://schemas.microsoft.com/office/drawing/2010/main">
        <mc:Choice Requires="a14">
          <p:sp>
            <p:nvSpPr>
              <p:cNvPr id="65575" name="Rectangle 39"/>
              <p:cNvSpPr>
                <a:spLocks noGrp="1" noChangeArrowheads="1"/>
              </p:cNvSpPr>
              <p:nvPr>
                <p:ph type="body" idx="1"/>
              </p:nvPr>
            </p:nvSpPr>
            <p:spPr>
              <a:xfrm>
                <a:off x="436413" y="2447751"/>
                <a:ext cx="8528075" cy="4365625"/>
              </a:xfrm>
              <a:noFill/>
              <a:ln/>
            </p:spPr>
            <p:txBody>
              <a:bodyPr/>
              <a:lstStyle/>
              <a:p>
                <a:pPr>
                  <a:lnSpc>
                    <a:spcPct val="80000"/>
                  </a:lnSpc>
                </a:pPr>
                <a:r>
                  <a:rPr lang="en-US" altLang="en-US" sz="2000" dirty="0" smtClean="0"/>
                  <a:t>or we can see it generative probabilistic model described by Bayesian network with </a:t>
                </a:r>
                <a:r>
                  <a:rPr lang="en-US" altLang="en-US" sz="2000" b="1" dirty="0" smtClean="0"/>
                  <a:t>Categorical</a:t>
                </a:r>
                <a:r>
                  <a:rPr lang="en-US" altLang="en-US" sz="2000" dirty="0" smtClean="0"/>
                  <a:t> </a:t>
                </a:r>
                <a:r>
                  <a:rPr lang="en-US" altLang="en-US" sz="2000" dirty="0"/>
                  <a:t>latent random variable </a:t>
                </a:r>
                <a14:m>
                  <m:oMath xmlns:m="http://schemas.openxmlformats.org/officeDocument/2006/math">
                    <m:r>
                      <a:rPr lang="en-US" sz="2000" i="1" smtClean="0">
                        <a:latin typeface="Cambria Math"/>
                        <a:ea typeface="Cambria Math"/>
                      </a:rPr>
                      <m:t>𝑧</m:t>
                    </m:r>
                    <m:r>
                      <a:rPr lang="en-US" sz="2000" i="1" smtClean="0">
                        <a:latin typeface="Cambria Math"/>
                        <a:ea typeface="Cambria Math"/>
                      </a:rPr>
                      <m:t> </m:t>
                    </m:r>
                  </m:oMath>
                </a14:m>
                <a:r>
                  <a:rPr lang="en-US" altLang="en-US" sz="2000" dirty="0" smtClean="0"/>
                  <a:t>identifying </a:t>
                </a:r>
                <a:r>
                  <a:rPr lang="en-US" altLang="en-US" sz="2000" b="1" dirty="0"/>
                  <a:t>Gaussian</a:t>
                </a:r>
                <a:r>
                  <a:rPr lang="en-US" altLang="en-US" sz="2000" dirty="0"/>
                  <a:t> </a:t>
                </a:r>
                <a:r>
                  <a:rPr lang="en-US" altLang="en-US" sz="2000" dirty="0" smtClean="0"/>
                  <a:t>distribution generating the observation </a:t>
                </a:r>
                <a14:m>
                  <m:oMath xmlns:m="http://schemas.openxmlformats.org/officeDocument/2006/math">
                    <m:r>
                      <a:rPr lang="en-US" altLang="en-US" sz="2000" b="1" i="0" smtClean="0">
                        <a:latin typeface="Cambria Math"/>
                      </a:rPr>
                      <m:t>𝐱</m:t>
                    </m:r>
                  </m:oMath>
                </a14:m>
                <a:endParaRPr lang="cs-CZ" altLang="en-US" sz="2000" b="1" dirty="0">
                  <a:latin typeface="Times New Roman" panose="02020603050405020304" pitchFamily="18" charset="0"/>
                  <a:cs typeface="Times New Roman" panose="02020603050405020304" pitchFamily="18" charset="0"/>
                </a:endParaRPr>
              </a:p>
              <a:p>
                <a:pPr marL="0" indent="0">
                  <a:lnSpc>
                    <a:spcPct val="80000"/>
                  </a:lnSpc>
                  <a:buNone/>
                </a:pPr>
                <a:endParaRPr lang="en-US" altLang="en-US" sz="2000" dirty="0" smtClean="0"/>
              </a:p>
              <a:p>
                <a:pPr marL="0" indent="0">
                  <a:lnSpc>
                    <a:spcPct val="80000"/>
                  </a:lnSpc>
                  <a:buNone/>
                </a:pPr>
                <a:endParaRPr lang="en-US" altLang="en-US" sz="2000" dirty="0" smtClean="0"/>
              </a:p>
              <a:p>
                <a:pPr marL="0" indent="0">
                  <a:lnSpc>
                    <a:spcPct val="80000"/>
                  </a:lnSpc>
                  <a:buNone/>
                </a:pPr>
                <a:endParaRPr lang="en-US" altLang="en-US" sz="2000" dirty="0" smtClean="0"/>
              </a:p>
              <a:p>
                <a:pPr marL="0" indent="0">
                  <a:lnSpc>
                    <a:spcPct val="80000"/>
                  </a:lnSpc>
                  <a:buNone/>
                </a:pPr>
                <a:endParaRPr lang="en-US" altLang="en-US" sz="2000" dirty="0" smtClean="0"/>
              </a:p>
              <a:p>
                <a:pPr marL="0" indent="0">
                  <a:lnSpc>
                    <a:spcPct val="80000"/>
                  </a:lnSpc>
                  <a:buNone/>
                </a:pPr>
                <a:endParaRPr lang="en-US" altLang="en-US" sz="2000" dirty="0"/>
              </a:p>
              <a:p>
                <a:pPr marL="0" indent="0">
                  <a:lnSpc>
                    <a:spcPct val="80000"/>
                  </a:lnSpc>
                  <a:buNone/>
                </a:pPr>
                <a:endParaRPr lang="en-US" altLang="en-US" sz="2000" dirty="0"/>
              </a:p>
              <a:p>
                <a:pPr>
                  <a:lnSpc>
                    <a:spcPct val="80000"/>
                  </a:lnSpc>
                </a:pPr>
                <a:r>
                  <a:rPr lang="en-US" altLang="en-US" sz="2000" dirty="0" smtClean="0"/>
                  <a:t> Observations assumed to be generated as follows:</a:t>
                </a:r>
              </a:p>
              <a:p>
                <a:pPr lvl="1">
                  <a:lnSpc>
                    <a:spcPct val="80000"/>
                  </a:lnSpc>
                </a:pPr>
                <a:r>
                  <a:rPr lang="en-US" altLang="en-US" sz="1800" dirty="0"/>
                  <a:t> randomly </a:t>
                </a:r>
                <a:r>
                  <a:rPr lang="en-US" altLang="en-US" sz="1800" dirty="0" smtClean="0"/>
                  <a:t>select Gaussian component according probabilities</a:t>
                </a:r>
                <a:r>
                  <a:rPr lang="en-US" sz="1800" dirty="0" smtClean="0">
                    <a:ea typeface="Cambria Math"/>
                  </a:rPr>
                  <a:t> </a:t>
                </a:r>
                <a14:m>
                  <m:oMath xmlns:m="http://schemas.openxmlformats.org/officeDocument/2006/math">
                    <m:r>
                      <a:rPr lang="en-US" sz="1800" i="1">
                        <a:latin typeface="Cambria Math"/>
                        <a:ea typeface="Cambria Math"/>
                      </a:rPr>
                      <m:t>𝑃</m:t>
                    </m:r>
                    <m:r>
                      <a:rPr lang="en-US" sz="1800" i="1">
                        <a:latin typeface="Cambria Math"/>
                        <a:ea typeface="Cambria Math"/>
                      </a:rPr>
                      <m:t>(</m:t>
                    </m:r>
                    <m:r>
                      <a:rPr lang="en-US" sz="1800" i="1">
                        <a:latin typeface="Cambria Math"/>
                        <a:ea typeface="Cambria Math"/>
                      </a:rPr>
                      <m:t>𝑧</m:t>
                    </m:r>
                    <m:r>
                      <a:rPr lang="en-US" sz="1800" i="1">
                        <a:latin typeface="Cambria Math"/>
                        <a:ea typeface="Cambria Math"/>
                      </a:rPr>
                      <m:t>)</m:t>
                    </m:r>
                  </m:oMath>
                </a14:m>
                <a:endParaRPr lang="en-US" altLang="en-US" sz="1800" dirty="0" smtClean="0"/>
              </a:p>
              <a:p>
                <a:pPr lvl="1">
                  <a:lnSpc>
                    <a:spcPct val="80000"/>
                  </a:lnSpc>
                </a:pPr>
                <a:r>
                  <a:rPr lang="en-US" altLang="en-US" sz="1800" dirty="0" smtClean="0"/>
                  <a:t>generated observation </a:t>
                </a:r>
                <a14:m>
                  <m:oMath xmlns:m="http://schemas.openxmlformats.org/officeDocument/2006/math">
                    <m:r>
                      <a:rPr lang="en-US" sz="1800" b="1">
                        <a:latin typeface="Cambria Math"/>
                        <a:ea typeface="Cambria Math"/>
                      </a:rPr>
                      <m:t>𝐱</m:t>
                    </m:r>
                  </m:oMath>
                </a14:m>
                <a:r>
                  <a:rPr lang="en-US" altLang="en-US" sz="1800" dirty="0" smtClean="0"/>
                  <a:t> form the selected Gaussian distribution</a:t>
                </a:r>
              </a:p>
              <a:p>
                <a:pPr>
                  <a:lnSpc>
                    <a:spcPct val="80000"/>
                  </a:lnSpc>
                </a:pPr>
                <a:r>
                  <a:rPr lang="en-US" altLang="en-US" sz="2000" dirty="0" smtClean="0"/>
                  <a:t>To evaluate </a:t>
                </a:r>
                <a14:m>
                  <m:oMath xmlns:m="http://schemas.openxmlformats.org/officeDocument/2006/math">
                    <m:r>
                      <a:rPr lang="en-US" sz="2000" i="1">
                        <a:latin typeface="Cambria Math"/>
                        <a:ea typeface="Cambria Math"/>
                      </a:rPr>
                      <m:t>𝑃</m:t>
                    </m:r>
                    <m:d>
                      <m:dPr>
                        <m:ctrlPr>
                          <a:rPr lang="en-US" sz="2000" i="1">
                            <a:latin typeface="Cambria Math"/>
                            <a:ea typeface="Cambria Math"/>
                          </a:rPr>
                        </m:ctrlPr>
                      </m:dPr>
                      <m:e>
                        <m:r>
                          <a:rPr lang="en-US" sz="2000" b="1">
                            <a:latin typeface="Cambria Math"/>
                            <a:ea typeface="Cambria Math"/>
                          </a:rPr>
                          <m:t>𝐱</m:t>
                        </m:r>
                      </m:e>
                    </m:d>
                  </m:oMath>
                </a14:m>
                <a:r>
                  <a:rPr lang="en-US" altLang="en-US" sz="2000" dirty="0" smtClean="0"/>
                  <a:t>, </a:t>
                </a:r>
                <a:r>
                  <a:rPr lang="en-US" altLang="en-US" sz="2000" dirty="0"/>
                  <a:t>we </a:t>
                </a:r>
                <a:r>
                  <a:rPr lang="en-US" altLang="en-US" sz="2000" dirty="0" smtClean="0"/>
                  <a:t>have to marginalize out </a:t>
                </a:r>
                <a14:m>
                  <m:oMath xmlns:m="http://schemas.openxmlformats.org/officeDocument/2006/math">
                    <m:r>
                      <a:rPr lang="en-US" sz="2000" i="1">
                        <a:latin typeface="Cambria Math"/>
                        <a:ea typeface="Cambria Math"/>
                      </a:rPr>
                      <m:t>𝑧</m:t>
                    </m:r>
                  </m:oMath>
                </a14:m>
                <a:endParaRPr lang="en-US" altLang="en-US" sz="2000" dirty="0" smtClean="0"/>
              </a:p>
              <a:p>
                <a:pPr>
                  <a:lnSpc>
                    <a:spcPct val="80000"/>
                  </a:lnSpc>
                </a:pPr>
                <a:r>
                  <a:rPr lang="en-US" altLang="en-US" sz="2000" dirty="0" smtClean="0"/>
                  <a:t>No close form solution for training</a:t>
                </a:r>
                <a:endParaRPr lang="en-US" altLang="en-US" sz="2000" dirty="0"/>
              </a:p>
              <a:p>
                <a:pPr>
                  <a:lnSpc>
                    <a:spcPct val="80000"/>
                  </a:lnSpc>
                  <a:buFontTx/>
                  <a:buNone/>
                </a:pPr>
                <a:endParaRPr lang="cs-CZ" altLang="en-US" sz="2000" dirty="0"/>
              </a:p>
            </p:txBody>
          </p:sp>
        </mc:Choice>
        <mc:Fallback xmlns="">
          <p:sp>
            <p:nvSpPr>
              <p:cNvPr id="65575" name="Rectangle 39"/>
              <p:cNvSpPr>
                <a:spLocks noGrp="1" noRot="1" noChangeAspect="1" noMove="1" noResize="1" noEditPoints="1" noAdjustHandles="1" noChangeArrowheads="1" noChangeShapeType="1" noTextEdit="1"/>
              </p:cNvSpPr>
              <p:nvPr>
                <p:ph type="body" idx="1"/>
              </p:nvPr>
            </p:nvSpPr>
            <p:spPr>
              <a:xfrm>
                <a:off x="436413" y="2447751"/>
                <a:ext cx="8528075" cy="4365625"/>
              </a:xfrm>
              <a:blipFill rotWithShape="1">
                <a:blip r:embed="rId2"/>
                <a:stretch>
                  <a:fillRect l="-643" t="-1955"/>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38200" y="1412776"/>
                <a:ext cx="7620000" cy="8888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ea typeface="Cambria Math"/>
                        </a:rPr>
                        <m:t>𝑝</m:t>
                      </m:r>
                      <m:d>
                        <m:dPr>
                          <m:ctrlPr>
                            <a:rPr lang="en-US" sz="2800" b="0" i="1" smtClean="0">
                              <a:latin typeface="Cambria Math"/>
                              <a:ea typeface="Cambria Math"/>
                            </a:rPr>
                          </m:ctrlPr>
                        </m:dPr>
                        <m:e>
                          <m:r>
                            <a:rPr lang="en-US" sz="2800" b="1" i="0" smtClean="0">
                              <a:latin typeface="Cambria Math"/>
                              <a:ea typeface="Cambria Math"/>
                            </a:rPr>
                            <m:t>𝐱</m:t>
                          </m:r>
                        </m:e>
                      </m:d>
                      <m:r>
                        <a:rPr lang="en-US" sz="2800" i="1">
                          <a:latin typeface="Cambria Math"/>
                          <a:ea typeface="Cambria Math"/>
                        </a:rPr>
                        <m:t>=</m:t>
                      </m:r>
                      <m:nary>
                        <m:naryPr>
                          <m:chr m:val="∑"/>
                          <m:limLoc m:val="subSup"/>
                          <m:supHide m:val="on"/>
                          <m:ctrlPr>
                            <a:rPr lang="en-US" sz="2800" i="1" smtClean="0">
                              <a:latin typeface="Cambria Math"/>
                              <a:ea typeface="Cambria Math"/>
                            </a:rPr>
                          </m:ctrlPr>
                        </m:naryPr>
                        <m:sub>
                          <m:r>
                            <a:rPr lang="en-US" sz="2800" b="0" i="1" smtClean="0">
                              <a:latin typeface="Cambria Math"/>
                              <a:ea typeface="Cambria Math"/>
                            </a:rPr>
                            <m:t>𝑧</m:t>
                          </m:r>
                        </m:sub>
                        <m:sup/>
                        <m:e>
                          <m:r>
                            <a:rPr lang="en-US" sz="2800" b="0" i="1" smtClean="0">
                              <a:latin typeface="Cambria Math"/>
                              <a:ea typeface="Cambria Math"/>
                            </a:rPr>
                            <m:t>𝑝</m:t>
                          </m:r>
                          <m:d>
                            <m:dPr>
                              <m:ctrlPr>
                                <a:rPr lang="en-US" sz="2800" b="0" i="1" smtClean="0">
                                  <a:latin typeface="Cambria Math"/>
                                  <a:ea typeface="Cambria Math"/>
                                </a:rPr>
                              </m:ctrlPr>
                            </m:dPr>
                            <m:e>
                              <m:r>
                                <a:rPr lang="en-US" sz="2800" b="1" i="0" smtClean="0">
                                  <a:latin typeface="Cambria Math"/>
                                  <a:ea typeface="Cambria Math"/>
                                </a:rPr>
                                <m:t>𝐱</m:t>
                              </m:r>
                            </m:e>
                            <m:e>
                              <m:r>
                                <a:rPr lang="en-US" sz="2800" b="0" i="1" smtClean="0">
                                  <a:latin typeface="Cambria Math"/>
                                  <a:ea typeface="Cambria Math"/>
                                </a:rPr>
                                <m:t>𝑧</m:t>
                              </m:r>
                            </m:e>
                          </m:d>
                          <m:r>
                            <a:rPr lang="en-US" sz="2800" b="0" i="1" smtClean="0">
                              <a:latin typeface="Cambria Math"/>
                              <a:ea typeface="Cambria Math"/>
                            </a:rPr>
                            <m:t>𝑃</m:t>
                          </m:r>
                          <m:r>
                            <a:rPr lang="en-US" sz="2800" b="0" i="1" smtClean="0">
                              <a:latin typeface="Cambria Math"/>
                              <a:ea typeface="Cambria Math"/>
                            </a:rPr>
                            <m:t>(</m:t>
                          </m:r>
                          <m:r>
                            <a:rPr lang="en-US" sz="2800" b="0" i="1" smtClean="0">
                              <a:latin typeface="Cambria Math"/>
                              <a:ea typeface="Cambria Math"/>
                            </a:rPr>
                            <m:t>𝑧</m:t>
                          </m:r>
                          <m:r>
                            <a:rPr lang="en-US" sz="2800" b="0" i="1" smtClean="0">
                              <a:latin typeface="Cambria Math"/>
                              <a:ea typeface="Cambria Math"/>
                            </a:rPr>
                            <m:t>)</m:t>
                          </m:r>
                        </m:e>
                      </m:nary>
                      <m:r>
                        <a:rPr lang="en-US" sz="2800" i="1">
                          <a:latin typeface="Cambria Math"/>
                          <a:ea typeface="Cambria Math"/>
                        </a:rPr>
                        <m:t>=</m:t>
                      </m:r>
                      <m:nary>
                        <m:naryPr>
                          <m:chr m:val="∑"/>
                          <m:limLoc m:val="subSup"/>
                          <m:supHide m:val="on"/>
                          <m:ctrlPr>
                            <a:rPr lang="en-US" sz="2800" i="1">
                              <a:latin typeface="Cambria Math"/>
                              <a:ea typeface="Cambria Math"/>
                            </a:rPr>
                          </m:ctrlPr>
                        </m:naryPr>
                        <m:sub>
                          <m:r>
                            <a:rPr lang="en-US" sz="2800" b="0" i="1" smtClean="0">
                              <a:latin typeface="Cambria Math"/>
                              <a:ea typeface="Cambria Math"/>
                            </a:rPr>
                            <m:t>𝑧</m:t>
                          </m:r>
                        </m:sub>
                        <m:sup/>
                        <m:e>
                          <m:r>
                            <a:rPr lang="en-US" sz="2800" i="1">
                              <a:latin typeface="Cambria Math"/>
                              <a:ea typeface="Cambria Math"/>
                            </a:rPr>
                            <m:t>𝒩</m:t>
                          </m:r>
                          <m:d>
                            <m:dPr>
                              <m:ctrlPr>
                                <a:rPr lang="en-US" sz="2800" i="1">
                                  <a:latin typeface="Cambria Math"/>
                                  <a:ea typeface="Cambria Math"/>
                                </a:rPr>
                              </m:ctrlPr>
                            </m:dPr>
                            <m:e>
                              <m:r>
                                <a:rPr lang="en-US" sz="2800" b="1">
                                  <a:latin typeface="Cambria Math"/>
                                  <a:ea typeface="Cambria Math"/>
                                </a:rPr>
                                <m:t>𝐱</m:t>
                              </m:r>
                              <m:r>
                                <a:rPr lang="en-US" sz="2800" i="1">
                                  <a:latin typeface="Cambria Math"/>
                                  <a:ea typeface="Cambria Math"/>
                                </a:rPr>
                                <m:t>;</m:t>
                              </m:r>
                              <m:sSub>
                                <m:sSubPr>
                                  <m:ctrlPr>
                                    <a:rPr lang="en-US" sz="2800" i="1">
                                      <a:latin typeface="Cambria Math"/>
                                      <a:ea typeface="Cambria Math"/>
                                    </a:rPr>
                                  </m:ctrlPr>
                                </m:sSubPr>
                                <m:e>
                                  <m:r>
                                    <a:rPr lang="en-US" sz="2800" b="1" i="1">
                                      <a:latin typeface="Cambria Math"/>
                                      <a:ea typeface="Cambria Math"/>
                                    </a:rPr>
                                    <m:t>𝝁</m:t>
                                  </m:r>
                                </m:e>
                                <m:sub>
                                  <m:r>
                                    <a:rPr lang="en-US" sz="2800" b="0" i="1" smtClean="0">
                                      <a:latin typeface="Cambria Math"/>
                                      <a:ea typeface="Cambria Math"/>
                                    </a:rPr>
                                    <m:t>𝑧</m:t>
                                  </m:r>
                                </m:sub>
                              </m:sSub>
                              <m:r>
                                <a:rPr lang="en-US" sz="2800" i="1">
                                  <a:latin typeface="Cambria Math"/>
                                  <a:ea typeface="Cambria Math"/>
                                </a:rPr>
                                <m:t>,</m:t>
                              </m:r>
                              <m:sSub>
                                <m:sSubPr>
                                  <m:ctrlPr>
                                    <a:rPr lang="en-US" sz="2800" i="1">
                                      <a:latin typeface="Cambria Math"/>
                                      <a:ea typeface="Cambria Math"/>
                                    </a:rPr>
                                  </m:ctrlPr>
                                </m:sSubPr>
                                <m:e>
                                  <m:r>
                                    <a:rPr lang="el-GR" sz="2800" b="1">
                                      <a:latin typeface="Cambria Math"/>
                                      <a:ea typeface="Cambria Math"/>
                                    </a:rPr>
                                    <m:t>𝚺</m:t>
                                  </m:r>
                                </m:e>
                                <m:sub>
                                  <m:r>
                                    <a:rPr lang="en-US" sz="2800" b="0" i="1" smtClean="0">
                                      <a:latin typeface="Cambria Math"/>
                                      <a:ea typeface="Cambria Math"/>
                                    </a:rPr>
                                    <m:t>𝑧</m:t>
                                  </m:r>
                                </m:sub>
                              </m:sSub>
                            </m:e>
                          </m:d>
                          <m:sSub>
                            <m:sSubPr>
                              <m:ctrlPr>
                                <a:rPr lang="en-US" sz="2800" i="1">
                                  <a:latin typeface="Cambria Math"/>
                                  <a:ea typeface="Cambria Math"/>
                                </a:rPr>
                              </m:ctrlPr>
                            </m:sSubPr>
                            <m:e>
                              <m:r>
                                <a:rPr lang="en-US" sz="2800" b="0" i="1" smtClean="0">
                                  <a:latin typeface="Cambria Math"/>
                                  <a:ea typeface="Cambria Math"/>
                                </a:rPr>
                                <m:t>𝜋</m:t>
                              </m:r>
                            </m:e>
                            <m:sub>
                              <m:r>
                                <a:rPr lang="en-US" sz="2800" b="0" i="1" smtClean="0">
                                  <a:latin typeface="Cambria Math"/>
                                  <a:ea typeface="Cambria Math"/>
                                </a:rPr>
                                <m:t>𝑧</m:t>
                              </m:r>
                            </m:sub>
                          </m:sSub>
                        </m:e>
                      </m:nary>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838200" y="1412776"/>
                <a:ext cx="7620000" cy="888833"/>
              </a:xfrm>
              <a:prstGeom prst="rect">
                <a:avLst/>
              </a:prstGeom>
              <a:blipFill rotWithShape="1">
                <a:blip r:embed="rId3"/>
                <a:stretch>
                  <a:fillRect/>
                </a:stretch>
              </a:blipFill>
            </p:spPr>
            <p:txBody>
              <a:bodyPr/>
              <a:lstStyle/>
              <a:p>
                <a:r>
                  <a:rPr lang="en-US">
                    <a:noFill/>
                  </a:rPr>
                  <a:t> </a:t>
                </a:r>
              </a:p>
            </p:txBody>
          </p:sp>
        </mc:Fallback>
      </mc:AlternateContent>
      <p:sp>
        <p:nvSpPr>
          <p:cNvPr id="7" name="Oval 6"/>
          <p:cNvSpPr>
            <a:spLocks noChangeArrowheads="1"/>
          </p:cNvSpPr>
          <p:nvPr/>
        </p:nvSpPr>
        <p:spPr bwMode="auto">
          <a:xfrm>
            <a:off x="3666728" y="3429744"/>
            <a:ext cx="381000" cy="3810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13"/>
          <p:cNvSpPr>
            <a:spLocks noChangeArrowheads="1"/>
          </p:cNvSpPr>
          <p:nvPr/>
        </p:nvSpPr>
        <p:spPr bwMode="auto">
          <a:xfrm>
            <a:off x="3666728" y="4344144"/>
            <a:ext cx="381000" cy="381000"/>
          </a:xfrm>
          <a:prstGeom prst="ellipse">
            <a:avLst/>
          </a:prstGeom>
          <a:solidFill>
            <a:srgbClr val="3366FF"/>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9" name="AutoShape 17"/>
          <p:cNvCxnSpPr>
            <a:cxnSpLocks noChangeShapeType="1"/>
            <a:stCxn id="7" idx="4"/>
            <a:endCxn id="8" idx="0"/>
          </p:cNvCxnSpPr>
          <p:nvPr/>
        </p:nvCxnSpPr>
        <p:spPr bwMode="auto">
          <a:xfrm>
            <a:off x="3857228" y="3823444"/>
            <a:ext cx="0" cy="508000"/>
          </a:xfrm>
          <a:prstGeom prst="straightConnector1">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0" name="Text Box 21"/>
              <p:cNvSpPr txBox="1">
                <a:spLocks noChangeArrowheads="1"/>
              </p:cNvSpPr>
              <p:nvPr/>
            </p:nvSpPr>
            <p:spPr bwMode="auto">
              <a:xfrm>
                <a:off x="4010893" y="3412976"/>
                <a:ext cx="457200"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50000"/>
                  </a:spcBef>
                </a:pPr>
                <a14:m>
                  <m:oMathPara xmlns:m="http://schemas.openxmlformats.org/officeDocument/2006/math">
                    <m:oMathParaPr>
                      <m:jc m:val="centerGroup"/>
                    </m:oMathParaPr>
                    <m:oMath xmlns:m="http://schemas.openxmlformats.org/officeDocument/2006/math">
                      <m:r>
                        <a:rPr lang="en-US" sz="2000" i="1">
                          <a:latin typeface="Cambria Math"/>
                          <a:ea typeface="Cambria Math"/>
                        </a:rPr>
                        <m:t>𝑧</m:t>
                      </m:r>
                    </m:oMath>
                  </m:oMathPara>
                </a14:m>
                <a:endParaRPr lang="cs-CZ" altLang="en-US" i="1" dirty="0"/>
              </a:p>
            </p:txBody>
          </p:sp>
        </mc:Choice>
        <mc:Fallback xmlns="">
          <p:sp>
            <p:nvSpPr>
              <p:cNvPr id="10" name="Text Box 21"/>
              <p:cNvSpPr txBox="1">
                <a:spLocks noRot="1" noChangeAspect="1" noMove="1" noResize="1" noEditPoints="1" noAdjustHandles="1" noChangeArrowheads="1" noChangeShapeType="1" noTextEdit="1"/>
              </p:cNvSpPr>
              <p:nvPr/>
            </p:nvSpPr>
            <p:spPr bwMode="auto">
              <a:xfrm>
                <a:off x="4010893" y="3412976"/>
                <a:ext cx="457200" cy="400110"/>
              </a:xfrm>
              <a:prstGeom prst="rect">
                <a:avLst/>
              </a:prstGeom>
              <a:blipFill rotWithShape="1">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Text Box 25"/>
          <p:cNvSpPr txBox="1">
            <a:spLocks noChangeArrowheads="1"/>
          </p:cNvSpPr>
          <p:nvPr/>
        </p:nvSpPr>
        <p:spPr bwMode="auto">
          <a:xfrm>
            <a:off x="4057311" y="4331775"/>
            <a:ext cx="457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i="1" dirty="0" smtClean="0"/>
              <a:t>x</a:t>
            </a:r>
            <a:endParaRPr lang="cs-CZ" altLang="en-US" sz="2000" b="1" i="1" dirty="0"/>
          </a:p>
        </p:txBody>
      </p:sp>
      <mc:AlternateContent xmlns:mc="http://schemas.openxmlformats.org/markup-compatibility/2006" xmlns:a14="http://schemas.microsoft.com/office/drawing/2010/main">
        <mc:Choice Requires="a14">
          <p:sp>
            <p:nvSpPr>
              <p:cNvPr id="12" name="Rectangle 11"/>
              <p:cNvSpPr/>
              <p:nvPr/>
            </p:nvSpPr>
            <p:spPr>
              <a:xfrm>
                <a:off x="4608978" y="3730079"/>
                <a:ext cx="295433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ea typeface="Cambria Math"/>
                        </a:rPr>
                        <m:t>𝑝</m:t>
                      </m:r>
                      <m:d>
                        <m:dPr>
                          <m:ctrlPr>
                            <a:rPr lang="en-US" sz="2400" i="1">
                              <a:latin typeface="Cambria Math"/>
                              <a:ea typeface="Cambria Math"/>
                            </a:rPr>
                          </m:ctrlPr>
                        </m:dPr>
                        <m:e>
                          <m:r>
                            <a:rPr lang="en-US" sz="2400" b="1">
                              <a:latin typeface="Cambria Math"/>
                              <a:ea typeface="Cambria Math"/>
                            </a:rPr>
                            <m:t>𝐱</m:t>
                          </m:r>
                          <m:r>
                            <a:rPr lang="en-US" sz="2400" b="0" i="1" smtClean="0">
                              <a:latin typeface="Cambria Math"/>
                              <a:ea typeface="Cambria Math"/>
                            </a:rPr>
                            <m:t>,</m:t>
                          </m:r>
                          <m:r>
                            <m:rPr>
                              <m:sty m:val="p"/>
                            </m:rPr>
                            <a:rPr lang="en-US" sz="2400" b="0" i="0" smtClean="0">
                              <a:latin typeface="Cambria Math"/>
                              <a:ea typeface="Cambria Math"/>
                            </a:rPr>
                            <m:t>z</m:t>
                          </m:r>
                        </m:e>
                      </m:d>
                      <m:r>
                        <a:rPr lang="en-US" sz="2400" b="0" i="1" smtClean="0">
                          <a:latin typeface="Cambria Math"/>
                          <a:ea typeface="Cambria Math"/>
                        </a:rPr>
                        <m:t>=</m:t>
                      </m:r>
                      <m:r>
                        <a:rPr lang="en-US" sz="2400" b="0" i="1" smtClean="0">
                          <a:latin typeface="Cambria Math"/>
                          <a:ea typeface="Cambria Math"/>
                        </a:rPr>
                        <m:t>𝑝</m:t>
                      </m:r>
                      <m:d>
                        <m:dPr>
                          <m:ctrlPr>
                            <a:rPr lang="en-US" sz="2400" b="0" i="1" smtClean="0">
                              <a:latin typeface="Cambria Math"/>
                              <a:ea typeface="Cambria Math"/>
                            </a:rPr>
                          </m:ctrlPr>
                        </m:dPr>
                        <m:e>
                          <m:r>
                            <a:rPr lang="en-US" sz="2400" b="1" i="0" smtClean="0">
                              <a:latin typeface="Cambria Math"/>
                              <a:ea typeface="Cambria Math"/>
                            </a:rPr>
                            <m:t>𝐱</m:t>
                          </m:r>
                        </m:e>
                        <m:e>
                          <m:r>
                            <m:rPr>
                              <m:sty m:val="p"/>
                            </m:rPr>
                            <a:rPr lang="en-US" sz="2400" b="0" i="0" smtClean="0">
                              <a:latin typeface="Cambria Math"/>
                              <a:ea typeface="Cambria Math"/>
                            </a:rPr>
                            <m:t>z</m:t>
                          </m:r>
                        </m:e>
                      </m:d>
                      <m:r>
                        <a:rPr lang="en-US" sz="2400" b="0" i="1" smtClean="0">
                          <a:latin typeface="Cambria Math"/>
                          <a:ea typeface="Cambria Math"/>
                        </a:rPr>
                        <m:t>𝑃</m:t>
                      </m:r>
                      <m:r>
                        <a:rPr lang="en-US" sz="2400" b="0" i="1" smtClean="0">
                          <a:latin typeface="Cambria Math"/>
                          <a:ea typeface="Cambria Math"/>
                        </a:rPr>
                        <m:t>(</m:t>
                      </m:r>
                      <m:r>
                        <a:rPr lang="en-US" sz="2400" b="0" i="1" smtClean="0">
                          <a:latin typeface="Cambria Math"/>
                          <a:ea typeface="Cambria Math"/>
                        </a:rPr>
                        <m:t>𝑧</m:t>
                      </m:r>
                      <m:r>
                        <a:rPr lang="en-US" sz="2400" b="0" i="1" smtClean="0">
                          <a:latin typeface="Cambria Math"/>
                          <a:ea typeface="Cambria Math"/>
                        </a:rPr>
                        <m:t>)</m:t>
                      </m:r>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4608978" y="3730079"/>
                <a:ext cx="2954334" cy="461665"/>
              </a:xfrm>
              <a:prstGeom prst="rect">
                <a:avLst/>
              </a:prstGeom>
              <a:blipFill rotWithShape="1">
                <a:blip r:embed="rId5"/>
                <a:stretch>
                  <a:fillRect b="-19737"/>
                </a:stretch>
              </a:blipFill>
            </p:spPr>
            <p:txBody>
              <a:bodyPr/>
              <a:lstStyle/>
              <a:p>
                <a:r>
                  <a:rPr lang="en-US">
                    <a:noFill/>
                  </a:rPr>
                  <a:t> </a:t>
                </a:r>
              </a:p>
            </p:txBody>
          </p:sp>
        </mc:Fallback>
      </mc:AlternateContent>
    </p:spTree>
    <p:extLst>
      <p:ext uri="{BB962C8B-B14F-4D97-AF65-F5344CB8AC3E}">
        <p14:creationId xmlns:p14="http://schemas.microsoft.com/office/powerpoint/2010/main" val="4087584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a:t>Training GMM –Viterbi training</a:t>
            </a:r>
            <a:endParaRPr lang="cs-CZ" altLang="en-US" dirty="0"/>
          </a:p>
        </p:txBody>
      </p:sp>
      <p:sp>
        <p:nvSpPr>
          <p:cNvPr id="36867" name="Rectangle 3"/>
          <p:cNvSpPr>
            <a:spLocks noGrp="1" noChangeArrowheads="1"/>
          </p:cNvSpPr>
          <p:nvPr>
            <p:ph type="body" idx="1"/>
          </p:nvPr>
        </p:nvSpPr>
        <p:spPr>
          <a:xfrm>
            <a:off x="179388" y="1412875"/>
            <a:ext cx="8229600" cy="388938"/>
          </a:xfrm>
        </p:spPr>
        <p:txBody>
          <a:bodyPr/>
          <a:lstStyle/>
          <a:p>
            <a:pPr>
              <a:lnSpc>
                <a:spcPct val="90000"/>
              </a:lnSpc>
            </a:pPr>
            <a:r>
              <a:rPr lang="en-US" altLang="en-US" sz="1800" dirty="0"/>
              <a:t>Intuitive and Approximate iterative algorithm for training GMM parameters.</a:t>
            </a:r>
            <a:endParaRPr lang="cs-CZ" altLang="en-US" sz="1800" dirty="0"/>
          </a:p>
        </p:txBody>
      </p:sp>
      <p:sp>
        <p:nvSpPr>
          <p:cNvPr id="36869" name="Oval 5"/>
          <p:cNvSpPr>
            <a:spLocks noChangeArrowheads="1"/>
          </p:cNvSpPr>
          <p:nvPr/>
        </p:nvSpPr>
        <p:spPr bwMode="auto">
          <a:xfrm rot="762892">
            <a:off x="4810125" y="2862263"/>
            <a:ext cx="2089150" cy="1497012"/>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0" name="Oval 6"/>
          <p:cNvSpPr>
            <a:spLocks noChangeArrowheads="1"/>
          </p:cNvSpPr>
          <p:nvPr/>
        </p:nvSpPr>
        <p:spPr bwMode="auto">
          <a:xfrm rot="-2792227">
            <a:off x="6281737" y="2832101"/>
            <a:ext cx="2016125" cy="1314450"/>
          </a:xfrm>
          <a:prstGeom prst="ellipse">
            <a:avLst/>
          </a:prstGeom>
          <a:noFill/>
          <a:ln w="254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1" name="Oval 7"/>
          <p:cNvSpPr>
            <a:spLocks noChangeArrowheads="1"/>
          </p:cNvSpPr>
          <p:nvPr/>
        </p:nvSpPr>
        <p:spPr bwMode="auto">
          <a:xfrm>
            <a:off x="5508625" y="3716338"/>
            <a:ext cx="144463"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2" name="Oval 8"/>
          <p:cNvSpPr>
            <a:spLocks noChangeArrowheads="1"/>
          </p:cNvSpPr>
          <p:nvPr/>
        </p:nvSpPr>
        <p:spPr bwMode="auto">
          <a:xfrm>
            <a:off x="8459788" y="3644900"/>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3" name="Oval 9"/>
          <p:cNvSpPr>
            <a:spLocks noChangeArrowheads="1"/>
          </p:cNvSpPr>
          <p:nvPr/>
        </p:nvSpPr>
        <p:spPr bwMode="auto">
          <a:xfrm>
            <a:off x="5795963" y="3141663"/>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4" name="Oval 10"/>
          <p:cNvSpPr>
            <a:spLocks noChangeArrowheads="1"/>
          </p:cNvSpPr>
          <p:nvPr/>
        </p:nvSpPr>
        <p:spPr bwMode="auto">
          <a:xfrm>
            <a:off x="4572000" y="386080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5" name="Oval 11"/>
          <p:cNvSpPr>
            <a:spLocks noChangeArrowheads="1"/>
          </p:cNvSpPr>
          <p:nvPr/>
        </p:nvSpPr>
        <p:spPr bwMode="auto">
          <a:xfrm>
            <a:off x="6443663" y="3933825"/>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6" name="Oval 12"/>
          <p:cNvSpPr>
            <a:spLocks noChangeArrowheads="1"/>
          </p:cNvSpPr>
          <p:nvPr/>
        </p:nvSpPr>
        <p:spPr bwMode="auto">
          <a:xfrm>
            <a:off x="6227763" y="3429000"/>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7" name="Oval 13"/>
          <p:cNvSpPr>
            <a:spLocks noChangeArrowheads="1"/>
          </p:cNvSpPr>
          <p:nvPr/>
        </p:nvSpPr>
        <p:spPr bwMode="auto">
          <a:xfrm>
            <a:off x="6659563" y="3644900"/>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8" name="Oval 14"/>
          <p:cNvSpPr>
            <a:spLocks noChangeArrowheads="1"/>
          </p:cNvSpPr>
          <p:nvPr/>
        </p:nvSpPr>
        <p:spPr bwMode="auto">
          <a:xfrm>
            <a:off x="4932363" y="4076700"/>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9" name="Oval 15"/>
          <p:cNvSpPr>
            <a:spLocks noChangeArrowheads="1"/>
          </p:cNvSpPr>
          <p:nvPr/>
        </p:nvSpPr>
        <p:spPr bwMode="auto">
          <a:xfrm>
            <a:off x="7092950" y="4005263"/>
            <a:ext cx="144463"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0" name="Oval 16"/>
          <p:cNvSpPr>
            <a:spLocks noChangeArrowheads="1"/>
          </p:cNvSpPr>
          <p:nvPr/>
        </p:nvSpPr>
        <p:spPr bwMode="auto">
          <a:xfrm>
            <a:off x="8243888" y="2708275"/>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1" name="Oval 17"/>
          <p:cNvSpPr>
            <a:spLocks noChangeArrowheads="1"/>
          </p:cNvSpPr>
          <p:nvPr/>
        </p:nvSpPr>
        <p:spPr bwMode="auto">
          <a:xfrm>
            <a:off x="7740650" y="386080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2" name="Oval 18"/>
          <p:cNvSpPr>
            <a:spLocks noChangeArrowheads="1"/>
          </p:cNvSpPr>
          <p:nvPr/>
        </p:nvSpPr>
        <p:spPr bwMode="auto">
          <a:xfrm>
            <a:off x="7380288" y="3429000"/>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3" name="Oval 19"/>
          <p:cNvSpPr>
            <a:spLocks noChangeArrowheads="1"/>
          </p:cNvSpPr>
          <p:nvPr/>
        </p:nvSpPr>
        <p:spPr bwMode="auto">
          <a:xfrm>
            <a:off x="8101013" y="3716338"/>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4" name="Oval 20"/>
          <p:cNvSpPr>
            <a:spLocks noChangeArrowheads="1"/>
          </p:cNvSpPr>
          <p:nvPr/>
        </p:nvSpPr>
        <p:spPr bwMode="auto">
          <a:xfrm>
            <a:off x="5219700" y="3500438"/>
            <a:ext cx="144463"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5" name="Oval 21"/>
          <p:cNvSpPr>
            <a:spLocks noChangeArrowheads="1"/>
          </p:cNvSpPr>
          <p:nvPr/>
        </p:nvSpPr>
        <p:spPr bwMode="auto">
          <a:xfrm>
            <a:off x="5435600" y="407670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6" name="Oval 22"/>
          <p:cNvSpPr>
            <a:spLocks noChangeArrowheads="1"/>
          </p:cNvSpPr>
          <p:nvPr/>
        </p:nvSpPr>
        <p:spPr bwMode="auto">
          <a:xfrm>
            <a:off x="5795963" y="3932238"/>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7" name="Oval 23"/>
          <p:cNvSpPr>
            <a:spLocks noChangeArrowheads="1"/>
          </p:cNvSpPr>
          <p:nvPr/>
        </p:nvSpPr>
        <p:spPr bwMode="auto">
          <a:xfrm>
            <a:off x="5580063" y="3213100"/>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8" name="Oval 24"/>
          <p:cNvSpPr>
            <a:spLocks noChangeArrowheads="1"/>
          </p:cNvSpPr>
          <p:nvPr/>
        </p:nvSpPr>
        <p:spPr bwMode="auto">
          <a:xfrm>
            <a:off x="8101013" y="3357563"/>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9" name="Oval 25"/>
          <p:cNvSpPr>
            <a:spLocks noChangeArrowheads="1"/>
          </p:cNvSpPr>
          <p:nvPr/>
        </p:nvSpPr>
        <p:spPr bwMode="auto">
          <a:xfrm>
            <a:off x="7812088" y="3141663"/>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0" name="Oval 26"/>
          <p:cNvSpPr>
            <a:spLocks noChangeArrowheads="1"/>
          </p:cNvSpPr>
          <p:nvPr/>
        </p:nvSpPr>
        <p:spPr bwMode="auto">
          <a:xfrm>
            <a:off x="5795963" y="3932238"/>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1" name="Oval 27"/>
          <p:cNvSpPr>
            <a:spLocks noChangeArrowheads="1"/>
          </p:cNvSpPr>
          <p:nvPr/>
        </p:nvSpPr>
        <p:spPr bwMode="auto">
          <a:xfrm rot="-844415">
            <a:off x="4354513" y="3149600"/>
            <a:ext cx="2376487" cy="12954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2" name="Oval 28"/>
          <p:cNvSpPr>
            <a:spLocks noChangeArrowheads="1"/>
          </p:cNvSpPr>
          <p:nvPr/>
        </p:nvSpPr>
        <p:spPr bwMode="auto">
          <a:xfrm rot="-23088474">
            <a:off x="6659563" y="2781300"/>
            <a:ext cx="2085975" cy="1582738"/>
          </a:xfrm>
          <a:prstGeom prst="ellipse">
            <a:avLst/>
          </a:prstGeom>
          <a:noFill/>
          <a:ln w="254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3" name="Text Box 29"/>
          <p:cNvSpPr txBox="1">
            <a:spLocks noChangeArrowheads="1"/>
          </p:cNvSpPr>
          <p:nvPr/>
        </p:nvSpPr>
        <p:spPr bwMode="auto">
          <a:xfrm>
            <a:off x="179388" y="2060575"/>
            <a:ext cx="46799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Bef>
                <a:spcPct val="50000"/>
              </a:spcBef>
              <a:buFontTx/>
              <a:buChar char="•"/>
            </a:pPr>
            <a:r>
              <a:rPr lang="en-US" altLang="en-US" dirty="0"/>
              <a:t>Using current model parameters, let Gaussians to classify data as the Gaussians were different classes (Even though the both data and all components corresponds to one class modeled by the GMM)</a:t>
            </a:r>
            <a:endParaRPr lang="cs-CZ" altLang="en-US" dirty="0"/>
          </a:p>
        </p:txBody>
      </p:sp>
      <p:sp>
        <p:nvSpPr>
          <p:cNvPr id="36894" name="Text Box 30"/>
          <p:cNvSpPr txBox="1">
            <a:spLocks noChangeArrowheads="1"/>
          </p:cNvSpPr>
          <p:nvPr/>
        </p:nvSpPr>
        <p:spPr bwMode="auto">
          <a:xfrm>
            <a:off x="179388" y="4076700"/>
            <a:ext cx="41767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Bef>
                <a:spcPct val="50000"/>
              </a:spcBef>
              <a:buFontTx/>
              <a:buChar char="•"/>
            </a:pPr>
            <a:r>
              <a:rPr lang="en-US" altLang="en-US" dirty="0"/>
              <a:t>Re-estimate parameters of Gaussian using the data associated with to them in the previous step.</a:t>
            </a:r>
            <a:endParaRPr lang="cs-CZ" altLang="en-US" dirty="0"/>
          </a:p>
        </p:txBody>
      </p:sp>
      <p:sp>
        <p:nvSpPr>
          <p:cNvPr id="36895" name="Text Box 31"/>
          <p:cNvSpPr txBox="1">
            <a:spLocks noChangeArrowheads="1"/>
          </p:cNvSpPr>
          <p:nvPr/>
        </p:nvSpPr>
        <p:spPr bwMode="auto">
          <a:xfrm>
            <a:off x="179388" y="5373688"/>
            <a:ext cx="4176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Bef>
                <a:spcPct val="50000"/>
              </a:spcBef>
              <a:buFontTx/>
              <a:buChar char="•"/>
            </a:pPr>
            <a:r>
              <a:rPr lang="en-US" altLang="en-US" dirty="0"/>
              <a:t>Repeat the previous two steps until the algorithm converge.</a:t>
            </a:r>
            <a:endParaRPr lang="cs-CZ" altLang="en-US" dirty="0"/>
          </a:p>
        </p:txBody>
      </p:sp>
    </p:spTree>
    <p:extLst>
      <p:ext uri="{BB962C8B-B14F-4D97-AF65-F5344CB8AC3E}">
        <p14:creationId xmlns:p14="http://schemas.microsoft.com/office/powerpoint/2010/main" val="3376459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36871"/>
                                        </p:tgtEl>
                                        <p:attrNameLst>
                                          <p:attrName>fillcolor</p:attrName>
                                        </p:attrNameLst>
                                      </p:cBhvr>
                                      <p:to>
                                        <a:srgbClr val="FF0000"/>
                                      </p:to>
                                    </p:animClr>
                                    <p:set>
                                      <p:cBhvr>
                                        <p:cTn id="7" dur="500" fill="hold"/>
                                        <p:tgtEl>
                                          <p:spTgt spid="36871"/>
                                        </p:tgtEl>
                                        <p:attrNameLst>
                                          <p:attrName>fill.type</p:attrName>
                                        </p:attrNameLst>
                                      </p:cBhvr>
                                      <p:to>
                                        <p:strVal val="solid"/>
                                      </p:to>
                                    </p:set>
                                    <p:set>
                                      <p:cBhvr>
                                        <p:cTn id="8" dur="500" fill="hold"/>
                                        <p:tgtEl>
                                          <p:spTgt spid="36871"/>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36873"/>
                                        </p:tgtEl>
                                        <p:attrNameLst>
                                          <p:attrName>fillcolor</p:attrName>
                                        </p:attrNameLst>
                                      </p:cBhvr>
                                      <p:to>
                                        <a:srgbClr val="FF0000"/>
                                      </p:to>
                                    </p:animClr>
                                    <p:set>
                                      <p:cBhvr>
                                        <p:cTn id="11" dur="500" fill="hold"/>
                                        <p:tgtEl>
                                          <p:spTgt spid="36873"/>
                                        </p:tgtEl>
                                        <p:attrNameLst>
                                          <p:attrName>fill.type</p:attrName>
                                        </p:attrNameLst>
                                      </p:cBhvr>
                                      <p:to>
                                        <p:strVal val="solid"/>
                                      </p:to>
                                    </p:set>
                                    <p:set>
                                      <p:cBhvr>
                                        <p:cTn id="12" dur="500" fill="hold"/>
                                        <p:tgtEl>
                                          <p:spTgt spid="36873"/>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500" fill="hold"/>
                                        <p:tgtEl>
                                          <p:spTgt spid="36874"/>
                                        </p:tgtEl>
                                        <p:attrNameLst>
                                          <p:attrName>fillcolor</p:attrName>
                                        </p:attrNameLst>
                                      </p:cBhvr>
                                      <p:to>
                                        <a:srgbClr val="FF0000"/>
                                      </p:to>
                                    </p:animClr>
                                    <p:set>
                                      <p:cBhvr>
                                        <p:cTn id="15" dur="500" fill="hold"/>
                                        <p:tgtEl>
                                          <p:spTgt spid="36874"/>
                                        </p:tgtEl>
                                        <p:attrNameLst>
                                          <p:attrName>fill.type</p:attrName>
                                        </p:attrNameLst>
                                      </p:cBhvr>
                                      <p:to>
                                        <p:strVal val="solid"/>
                                      </p:to>
                                    </p:set>
                                    <p:set>
                                      <p:cBhvr>
                                        <p:cTn id="16" dur="500" fill="hold"/>
                                        <p:tgtEl>
                                          <p:spTgt spid="36874"/>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500" fill="hold"/>
                                        <p:tgtEl>
                                          <p:spTgt spid="36875"/>
                                        </p:tgtEl>
                                        <p:attrNameLst>
                                          <p:attrName>fillcolor</p:attrName>
                                        </p:attrNameLst>
                                      </p:cBhvr>
                                      <p:to>
                                        <a:srgbClr val="FF0000"/>
                                      </p:to>
                                    </p:animClr>
                                    <p:set>
                                      <p:cBhvr>
                                        <p:cTn id="19" dur="500" fill="hold"/>
                                        <p:tgtEl>
                                          <p:spTgt spid="36875"/>
                                        </p:tgtEl>
                                        <p:attrNameLst>
                                          <p:attrName>fill.type</p:attrName>
                                        </p:attrNameLst>
                                      </p:cBhvr>
                                      <p:to>
                                        <p:strVal val="solid"/>
                                      </p:to>
                                    </p:set>
                                    <p:set>
                                      <p:cBhvr>
                                        <p:cTn id="20" dur="500" fill="hold"/>
                                        <p:tgtEl>
                                          <p:spTgt spid="36875"/>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500" fill="hold"/>
                                        <p:tgtEl>
                                          <p:spTgt spid="36876"/>
                                        </p:tgtEl>
                                        <p:attrNameLst>
                                          <p:attrName>fillcolor</p:attrName>
                                        </p:attrNameLst>
                                      </p:cBhvr>
                                      <p:to>
                                        <a:srgbClr val="FF0000"/>
                                      </p:to>
                                    </p:animClr>
                                    <p:set>
                                      <p:cBhvr>
                                        <p:cTn id="23" dur="500" fill="hold"/>
                                        <p:tgtEl>
                                          <p:spTgt spid="36876"/>
                                        </p:tgtEl>
                                        <p:attrNameLst>
                                          <p:attrName>fill.type</p:attrName>
                                        </p:attrNameLst>
                                      </p:cBhvr>
                                      <p:to>
                                        <p:strVal val="solid"/>
                                      </p:to>
                                    </p:set>
                                    <p:set>
                                      <p:cBhvr>
                                        <p:cTn id="24" dur="500" fill="hold"/>
                                        <p:tgtEl>
                                          <p:spTgt spid="36876"/>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500" fill="hold"/>
                                        <p:tgtEl>
                                          <p:spTgt spid="36878"/>
                                        </p:tgtEl>
                                        <p:attrNameLst>
                                          <p:attrName>fillcolor</p:attrName>
                                        </p:attrNameLst>
                                      </p:cBhvr>
                                      <p:to>
                                        <a:srgbClr val="FF0000"/>
                                      </p:to>
                                    </p:animClr>
                                    <p:set>
                                      <p:cBhvr>
                                        <p:cTn id="27" dur="500" fill="hold"/>
                                        <p:tgtEl>
                                          <p:spTgt spid="36878"/>
                                        </p:tgtEl>
                                        <p:attrNameLst>
                                          <p:attrName>fill.type</p:attrName>
                                        </p:attrNameLst>
                                      </p:cBhvr>
                                      <p:to>
                                        <p:strVal val="solid"/>
                                      </p:to>
                                    </p:set>
                                    <p:set>
                                      <p:cBhvr>
                                        <p:cTn id="28" dur="500" fill="hold"/>
                                        <p:tgtEl>
                                          <p:spTgt spid="36878"/>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500" fill="hold"/>
                                        <p:tgtEl>
                                          <p:spTgt spid="36884"/>
                                        </p:tgtEl>
                                        <p:attrNameLst>
                                          <p:attrName>fillcolor</p:attrName>
                                        </p:attrNameLst>
                                      </p:cBhvr>
                                      <p:to>
                                        <a:srgbClr val="FF0000"/>
                                      </p:to>
                                    </p:animClr>
                                    <p:set>
                                      <p:cBhvr>
                                        <p:cTn id="31" dur="500" fill="hold"/>
                                        <p:tgtEl>
                                          <p:spTgt spid="36884"/>
                                        </p:tgtEl>
                                        <p:attrNameLst>
                                          <p:attrName>fill.type</p:attrName>
                                        </p:attrNameLst>
                                      </p:cBhvr>
                                      <p:to>
                                        <p:strVal val="solid"/>
                                      </p:to>
                                    </p:set>
                                    <p:set>
                                      <p:cBhvr>
                                        <p:cTn id="32" dur="500" fill="hold"/>
                                        <p:tgtEl>
                                          <p:spTgt spid="36884"/>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500" fill="hold"/>
                                        <p:tgtEl>
                                          <p:spTgt spid="36885"/>
                                        </p:tgtEl>
                                        <p:attrNameLst>
                                          <p:attrName>fillcolor</p:attrName>
                                        </p:attrNameLst>
                                      </p:cBhvr>
                                      <p:to>
                                        <a:srgbClr val="FF0000"/>
                                      </p:to>
                                    </p:animClr>
                                    <p:set>
                                      <p:cBhvr>
                                        <p:cTn id="35" dur="500" fill="hold"/>
                                        <p:tgtEl>
                                          <p:spTgt spid="36885"/>
                                        </p:tgtEl>
                                        <p:attrNameLst>
                                          <p:attrName>fill.type</p:attrName>
                                        </p:attrNameLst>
                                      </p:cBhvr>
                                      <p:to>
                                        <p:strVal val="solid"/>
                                      </p:to>
                                    </p:set>
                                    <p:set>
                                      <p:cBhvr>
                                        <p:cTn id="36" dur="500" fill="hold"/>
                                        <p:tgtEl>
                                          <p:spTgt spid="36885"/>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500" fill="hold"/>
                                        <p:tgtEl>
                                          <p:spTgt spid="36886"/>
                                        </p:tgtEl>
                                        <p:attrNameLst>
                                          <p:attrName>fillcolor</p:attrName>
                                        </p:attrNameLst>
                                      </p:cBhvr>
                                      <p:to>
                                        <a:srgbClr val="FF0000"/>
                                      </p:to>
                                    </p:animClr>
                                    <p:set>
                                      <p:cBhvr>
                                        <p:cTn id="39" dur="500" fill="hold"/>
                                        <p:tgtEl>
                                          <p:spTgt spid="36886"/>
                                        </p:tgtEl>
                                        <p:attrNameLst>
                                          <p:attrName>fill.type</p:attrName>
                                        </p:attrNameLst>
                                      </p:cBhvr>
                                      <p:to>
                                        <p:strVal val="solid"/>
                                      </p:to>
                                    </p:set>
                                    <p:set>
                                      <p:cBhvr>
                                        <p:cTn id="40" dur="500" fill="hold"/>
                                        <p:tgtEl>
                                          <p:spTgt spid="36886"/>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500" fill="hold"/>
                                        <p:tgtEl>
                                          <p:spTgt spid="36887"/>
                                        </p:tgtEl>
                                        <p:attrNameLst>
                                          <p:attrName>fillcolor</p:attrName>
                                        </p:attrNameLst>
                                      </p:cBhvr>
                                      <p:to>
                                        <a:srgbClr val="FF0000"/>
                                      </p:to>
                                    </p:animClr>
                                    <p:set>
                                      <p:cBhvr>
                                        <p:cTn id="43" dur="500" fill="hold"/>
                                        <p:tgtEl>
                                          <p:spTgt spid="36887"/>
                                        </p:tgtEl>
                                        <p:attrNameLst>
                                          <p:attrName>fill.type</p:attrName>
                                        </p:attrNameLst>
                                      </p:cBhvr>
                                      <p:to>
                                        <p:strVal val="solid"/>
                                      </p:to>
                                    </p:set>
                                    <p:set>
                                      <p:cBhvr>
                                        <p:cTn id="44" dur="500" fill="hold"/>
                                        <p:tgtEl>
                                          <p:spTgt spid="36887"/>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500" fill="hold"/>
                                        <p:tgtEl>
                                          <p:spTgt spid="36890"/>
                                        </p:tgtEl>
                                        <p:attrNameLst>
                                          <p:attrName>fillcolor</p:attrName>
                                        </p:attrNameLst>
                                      </p:cBhvr>
                                      <p:to>
                                        <a:srgbClr val="FF0000"/>
                                      </p:to>
                                    </p:animClr>
                                    <p:set>
                                      <p:cBhvr>
                                        <p:cTn id="47" dur="500" fill="hold"/>
                                        <p:tgtEl>
                                          <p:spTgt spid="36890"/>
                                        </p:tgtEl>
                                        <p:attrNameLst>
                                          <p:attrName>fill.type</p:attrName>
                                        </p:attrNameLst>
                                      </p:cBhvr>
                                      <p:to>
                                        <p:strVal val="solid"/>
                                      </p:to>
                                    </p:set>
                                    <p:set>
                                      <p:cBhvr>
                                        <p:cTn id="48" dur="500" fill="hold"/>
                                        <p:tgtEl>
                                          <p:spTgt spid="36890"/>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500" fill="hold"/>
                                        <p:tgtEl>
                                          <p:spTgt spid="36872"/>
                                        </p:tgtEl>
                                        <p:attrNameLst>
                                          <p:attrName>fillcolor</p:attrName>
                                        </p:attrNameLst>
                                      </p:cBhvr>
                                      <p:to>
                                        <a:schemeClr val="accent2"/>
                                      </p:to>
                                    </p:animClr>
                                    <p:set>
                                      <p:cBhvr>
                                        <p:cTn id="51" dur="500" fill="hold"/>
                                        <p:tgtEl>
                                          <p:spTgt spid="36872"/>
                                        </p:tgtEl>
                                        <p:attrNameLst>
                                          <p:attrName>fill.type</p:attrName>
                                        </p:attrNameLst>
                                      </p:cBhvr>
                                      <p:to>
                                        <p:strVal val="solid"/>
                                      </p:to>
                                    </p:set>
                                    <p:set>
                                      <p:cBhvr>
                                        <p:cTn id="52" dur="500" fill="hold"/>
                                        <p:tgtEl>
                                          <p:spTgt spid="36872"/>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500" fill="hold"/>
                                        <p:tgtEl>
                                          <p:spTgt spid="36877"/>
                                        </p:tgtEl>
                                        <p:attrNameLst>
                                          <p:attrName>fillcolor</p:attrName>
                                        </p:attrNameLst>
                                      </p:cBhvr>
                                      <p:to>
                                        <a:schemeClr val="accent2"/>
                                      </p:to>
                                    </p:animClr>
                                    <p:set>
                                      <p:cBhvr>
                                        <p:cTn id="55" dur="500" fill="hold"/>
                                        <p:tgtEl>
                                          <p:spTgt spid="36877"/>
                                        </p:tgtEl>
                                        <p:attrNameLst>
                                          <p:attrName>fill.type</p:attrName>
                                        </p:attrNameLst>
                                      </p:cBhvr>
                                      <p:to>
                                        <p:strVal val="solid"/>
                                      </p:to>
                                    </p:set>
                                    <p:set>
                                      <p:cBhvr>
                                        <p:cTn id="56" dur="500" fill="hold"/>
                                        <p:tgtEl>
                                          <p:spTgt spid="36877"/>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500" fill="hold"/>
                                        <p:tgtEl>
                                          <p:spTgt spid="36879"/>
                                        </p:tgtEl>
                                        <p:attrNameLst>
                                          <p:attrName>fillcolor</p:attrName>
                                        </p:attrNameLst>
                                      </p:cBhvr>
                                      <p:to>
                                        <a:schemeClr val="accent2"/>
                                      </p:to>
                                    </p:animClr>
                                    <p:set>
                                      <p:cBhvr>
                                        <p:cTn id="59" dur="500" fill="hold"/>
                                        <p:tgtEl>
                                          <p:spTgt spid="36879"/>
                                        </p:tgtEl>
                                        <p:attrNameLst>
                                          <p:attrName>fill.type</p:attrName>
                                        </p:attrNameLst>
                                      </p:cBhvr>
                                      <p:to>
                                        <p:strVal val="solid"/>
                                      </p:to>
                                    </p:set>
                                    <p:set>
                                      <p:cBhvr>
                                        <p:cTn id="60" dur="500" fill="hold"/>
                                        <p:tgtEl>
                                          <p:spTgt spid="36879"/>
                                        </p:tgtEl>
                                        <p:attrNameLst>
                                          <p:attrName>fill.on</p:attrName>
                                        </p:attrNameLst>
                                      </p:cBhvr>
                                      <p:to>
                                        <p:strVal val="true"/>
                                      </p:to>
                                    </p:set>
                                  </p:childTnLst>
                                </p:cTn>
                              </p:par>
                              <p:par>
                                <p:cTn id="61" presetID="1" presetClass="emph" presetSubtype="2" fill="hold" nodeType="withEffect">
                                  <p:stCondLst>
                                    <p:cond delay="0"/>
                                  </p:stCondLst>
                                  <p:childTnLst>
                                    <p:animClr clrSpc="rgb" dir="cw">
                                      <p:cBhvr>
                                        <p:cTn id="62" dur="500" fill="hold"/>
                                        <p:tgtEl>
                                          <p:spTgt spid="36880"/>
                                        </p:tgtEl>
                                        <p:attrNameLst>
                                          <p:attrName>fillcolor</p:attrName>
                                        </p:attrNameLst>
                                      </p:cBhvr>
                                      <p:to>
                                        <a:schemeClr val="accent2"/>
                                      </p:to>
                                    </p:animClr>
                                    <p:set>
                                      <p:cBhvr>
                                        <p:cTn id="63" dur="500" fill="hold"/>
                                        <p:tgtEl>
                                          <p:spTgt spid="36880"/>
                                        </p:tgtEl>
                                        <p:attrNameLst>
                                          <p:attrName>fill.type</p:attrName>
                                        </p:attrNameLst>
                                      </p:cBhvr>
                                      <p:to>
                                        <p:strVal val="solid"/>
                                      </p:to>
                                    </p:set>
                                    <p:set>
                                      <p:cBhvr>
                                        <p:cTn id="64" dur="500" fill="hold"/>
                                        <p:tgtEl>
                                          <p:spTgt spid="36880"/>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500" fill="hold"/>
                                        <p:tgtEl>
                                          <p:spTgt spid="36881"/>
                                        </p:tgtEl>
                                        <p:attrNameLst>
                                          <p:attrName>fillcolor</p:attrName>
                                        </p:attrNameLst>
                                      </p:cBhvr>
                                      <p:to>
                                        <a:schemeClr val="accent2"/>
                                      </p:to>
                                    </p:animClr>
                                    <p:set>
                                      <p:cBhvr>
                                        <p:cTn id="67" dur="500" fill="hold"/>
                                        <p:tgtEl>
                                          <p:spTgt spid="36881"/>
                                        </p:tgtEl>
                                        <p:attrNameLst>
                                          <p:attrName>fill.type</p:attrName>
                                        </p:attrNameLst>
                                      </p:cBhvr>
                                      <p:to>
                                        <p:strVal val="solid"/>
                                      </p:to>
                                    </p:set>
                                    <p:set>
                                      <p:cBhvr>
                                        <p:cTn id="68" dur="500" fill="hold"/>
                                        <p:tgtEl>
                                          <p:spTgt spid="36881"/>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500" fill="hold"/>
                                        <p:tgtEl>
                                          <p:spTgt spid="36882"/>
                                        </p:tgtEl>
                                        <p:attrNameLst>
                                          <p:attrName>fillcolor</p:attrName>
                                        </p:attrNameLst>
                                      </p:cBhvr>
                                      <p:to>
                                        <a:schemeClr val="accent2"/>
                                      </p:to>
                                    </p:animClr>
                                    <p:set>
                                      <p:cBhvr>
                                        <p:cTn id="71" dur="500" fill="hold"/>
                                        <p:tgtEl>
                                          <p:spTgt spid="36882"/>
                                        </p:tgtEl>
                                        <p:attrNameLst>
                                          <p:attrName>fill.type</p:attrName>
                                        </p:attrNameLst>
                                      </p:cBhvr>
                                      <p:to>
                                        <p:strVal val="solid"/>
                                      </p:to>
                                    </p:set>
                                    <p:set>
                                      <p:cBhvr>
                                        <p:cTn id="72" dur="500" fill="hold"/>
                                        <p:tgtEl>
                                          <p:spTgt spid="36882"/>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500" fill="hold"/>
                                        <p:tgtEl>
                                          <p:spTgt spid="36883"/>
                                        </p:tgtEl>
                                        <p:attrNameLst>
                                          <p:attrName>fillcolor</p:attrName>
                                        </p:attrNameLst>
                                      </p:cBhvr>
                                      <p:to>
                                        <a:schemeClr val="accent2"/>
                                      </p:to>
                                    </p:animClr>
                                    <p:set>
                                      <p:cBhvr>
                                        <p:cTn id="75" dur="500" fill="hold"/>
                                        <p:tgtEl>
                                          <p:spTgt spid="36883"/>
                                        </p:tgtEl>
                                        <p:attrNameLst>
                                          <p:attrName>fill.type</p:attrName>
                                        </p:attrNameLst>
                                      </p:cBhvr>
                                      <p:to>
                                        <p:strVal val="solid"/>
                                      </p:to>
                                    </p:set>
                                    <p:set>
                                      <p:cBhvr>
                                        <p:cTn id="76" dur="500" fill="hold"/>
                                        <p:tgtEl>
                                          <p:spTgt spid="36883"/>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500" fill="hold"/>
                                        <p:tgtEl>
                                          <p:spTgt spid="36888"/>
                                        </p:tgtEl>
                                        <p:attrNameLst>
                                          <p:attrName>fillcolor</p:attrName>
                                        </p:attrNameLst>
                                      </p:cBhvr>
                                      <p:to>
                                        <a:schemeClr val="accent2"/>
                                      </p:to>
                                    </p:animClr>
                                    <p:set>
                                      <p:cBhvr>
                                        <p:cTn id="79" dur="500" fill="hold"/>
                                        <p:tgtEl>
                                          <p:spTgt spid="36888"/>
                                        </p:tgtEl>
                                        <p:attrNameLst>
                                          <p:attrName>fill.type</p:attrName>
                                        </p:attrNameLst>
                                      </p:cBhvr>
                                      <p:to>
                                        <p:strVal val="solid"/>
                                      </p:to>
                                    </p:set>
                                    <p:set>
                                      <p:cBhvr>
                                        <p:cTn id="80" dur="500" fill="hold"/>
                                        <p:tgtEl>
                                          <p:spTgt spid="36888"/>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500" fill="hold"/>
                                        <p:tgtEl>
                                          <p:spTgt spid="36889"/>
                                        </p:tgtEl>
                                        <p:attrNameLst>
                                          <p:attrName>fillcolor</p:attrName>
                                        </p:attrNameLst>
                                      </p:cBhvr>
                                      <p:to>
                                        <a:schemeClr val="accent2"/>
                                      </p:to>
                                    </p:animClr>
                                    <p:set>
                                      <p:cBhvr>
                                        <p:cTn id="83" dur="500" fill="hold"/>
                                        <p:tgtEl>
                                          <p:spTgt spid="36889"/>
                                        </p:tgtEl>
                                        <p:attrNameLst>
                                          <p:attrName>fill.type</p:attrName>
                                        </p:attrNameLst>
                                      </p:cBhvr>
                                      <p:to>
                                        <p:strVal val="solid"/>
                                      </p:to>
                                    </p:set>
                                    <p:set>
                                      <p:cBhvr>
                                        <p:cTn id="84" dur="500" fill="hold"/>
                                        <p:tgtEl>
                                          <p:spTgt spid="36889"/>
                                        </p:tgtEl>
                                        <p:attrNameLst>
                                          <p:attrName>fill.on</p:attrName>
                                        </p:attrNameLst>
                                      </p:cBhvr>
                                      <p:to>
                                        <p:strVal val="true"/>
                                      </p:to>
                                    </p:set>
                                  </p:childTnLst>
                                </p:cTn>
                              </p:par>
                              <p:par>
                                <p:cTn id="85" presetID="10" presetClass="entr" presetSubtype="0" fill="hold" grpId="0" nodeType="withEffect">
                                  <p:stCondLst>
                                    <p:cond delay="0"/>
                                  </p:stCondLst>
                                  <p:childTnLst>
                                    <p:set>
                                      <p:cBhvr>
                                        <p:cTn id="86" dur="1" fill="hold">
                                          <p:stCondLst>
                                            <p:cond delay="0"/>
                                          </p:stCondLst>
                                        </p:cTn>
                                        <p:tgtEl>
                                          <p:spTgt spid="36893"/>
                                        </p:tgtEl>
                                        <p:attrNameLst>
                                          <p:attrName>style.visibility</p:attrName>
                                        </p:attrNameLst>
                                      </p:cBhvr>
                                      <p:to>
                                        <p:strVal val="visible"/>
                                      </p:to>
                                    </p:set>
                                    <p:animEffect transition="in" filter="fade">
                                      <p:cBhvr>
                                        <p:cTn id="87" dur="500"/>
                                        <p:tgtEl>
                                          <p:spTgt spid="3689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6892"/>
                                        </p:tgtEl>
                                        <p:attrNameLst>
                                          <p:attrName>style.visibility</p:attrName>
                                        </p:attrNameLst>
                                      </p:cBhvr>
                                      <p:to>
                                        <p:strVal val="visible"/>
                                      </p:to>
                                    </p:set>
                                    <p:animEffect transition="in" filter="fade">
                                      <p:cBhvr>
                                        <p:cTn id="92" dur="1000"/>
                                        <p:tgtEl>
                                          <p:spTgt spid="3689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6891"/>
                                        </p:tgtEl>
                                        <p:attrNameLst>
                                          <p:attrName>style.visibility</p:attrName>
                                        </p:attrNameLst>
                                      </p:cBhvr>
                                      <p:to>
                                        <p:strVal val="visible"/>
                                      </p:to>
                                    </p:set>
                                    <p:animEffect transition="in" filter="fade">
                                      <p:cBhvr>
                                        <p:cTn id="95" dur="1000"/>
                                        <p:tgtEl>
                                          <p:spTgt spid="36891"/>
                                        </p:tgtEl>
                                      </p:cBhvr>
                                    </p:animEffect>
                                  </p:childTnLst>
                                </p:cTn>
                              </p:par>
                              <p:par>
                                <p:cTn id="96" presetID="10" presetClass="exit" presetSubtype="0" fill="hold" grpId="0" nodeType="withEffect">
                                  <p:stCondLst>
                                    <p:cond delay="0"/>
                                  </p:stCondLst>
                                  <p:childTnLst>
                                    <p:animEffect transition="out" filter="fade">
                                      <p:cBhvr>
                                        <p:cTn id="97" dur="2000"/>
                                        <p:tgtEl>
                                          <p:spTgt spid="36869"/>
                                        </p:tgtEl>
                                      </p:cBhvr>
                                    </p:animEffect>
                                    <p:set>
                                      <p:cBhvr>
                                        <p:cTn id="98" dur="1" fill="hold">
                                          <p:stCondLst>
                                            <p:cond delay="1999"/>
                                          </p:stCondLst>
                                        </p:cTn>
                                        <p:tgtEl>
                                          <p:spTgt spid="36869"/>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2000"/>
                                        <p:tgtEl>
                                          <p:spTgt spid="36870"/>
                                        </p:tgtEl>
                                      </p:cBhvr>
                                    </p:animEffect>
                                    <p:set>
                                      <p:cBhvr>
                                        <p:cTn id="101" dur="1" fill="hold">
                                          <p:stCondLst>
                                            <p:cond delay="1999"/>
                                          </p:stCondLst>
                                        </p:cTn>
                                        <p:tgtEl>
                                          <p:spTgt spid="36870"/>
                                        </p:tgtEl>
                                        <p:attrNameLst>
                                          <p:attrName>style.visibility</p:attrName>
                                        </p:attrNameLst>
                                      </p:cBhvr>
                                      <p:to>
                                        <p:strVal val="hidden"/>
                                      </p:to>
                                    </p:set>
                                  </p:childTnLst>
                                </p:cTn>
                              </p:par>
                              <p:par>
                                <p:cTn id="102" presetID="10" presetClass="entr" presetSubtype="0" fill="hold" grpId="0" nodeType="withEffect">
                                  <p:stCondLst>
                                    <p:cond delay="0"/>
                                  </p:stCondLst>
                                  <p:childTnLst>
                                    <p:set>
                                      <p:cBhvr>
                                        <p:cTn id="103" dur="1" fill="hold">
                                          <p:stCondLst>
                                            <p:cond delay="0"/>
                                          </p:stCondLst>
                                        </p:cTn>
                                        <p:tgtEl>
                                          <p:spTgt spid="36894"/>
                                        </p:tgtEl>
                                        <p:attrNameLst>
                                          <p:attrName>style.visibility</p:attrName>
                                        </p:attrNameLst>
                                      </p:cBhvr>
                                      <p:to>
                                        <p:strVal val="visible"/>
                                      </p:to>
                                    </p:set>
                                    <p:animEffect transition="in" filter="fade">
                                      <p:cBhvr>
                                        <p:cTn id="104" dur="500"/>
                                        <p:tgtEl>
                                          <p:spTgt spid="36894"/>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6895"/>
                                        </p:tgtEl>
                                        <p:attrNameLst>
                                          <p:attrName>style.visibility</p:attrName>
                                        </p:attrNameLst>
                                      </p:cBhvr>
                                      <p:to>
                                        <p:strVal val="visible"/>
                                      </p:to>
                                    </p:set>
                                    <p:animEffect transition="in" filter="fade">
                                      <p:cBhvr>
                                        <p:cTn id="109" dur="500"/>
                                        <p:tgtEl>
                                          <p:spTgt spid="36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P spid="36870" grpId="0" animBg="1"/>
      <p:bldP spid="36891" grpId="0" animBg="1"/>
      <p:bldP spid="36892" grpId="0" animBg="1"/>
      <p:bldP spid="36893" grpId="0"/>
      <p:bldP spid="36894" grpId="0"/>
      <p:bldP spid="3689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3146"/>
            <a:ext cx="8229600" cy="1143000"/>
          </a:xfrm>
        </p:spPr>
        <p:txBody>
          <a:bodyPr/>
          <a:lstStyle/>
          <a:p>
            <a:r>
              <a:rPr lang="en-US" altLang="en-US" dirty="0"/>
              <a:t>Training GMM – EM algorithm</a:t>
            </a:r>
            <a:endParaRPr lang="cs-CZ" altLang="en-US" dirty="0"/>
          </a:p>
        </p:txBody>
      </p:sp>
      <mc:AlternateContent xmlns:mc="http://schemas.openxmlformats.org/markup-compatibility/2006" xmlns:a14="http://schemas.microsoft.com/office/drawing/2010/main">
        <mc:Choice Requires="a14">
          <p:sp>
            <p:nvSpPr>
              <p:cNvPr id="36009" name="Rectangle 169"/>
              <p:cNvSpPr>
                <a:spLocks noGrp="1" noChangeArrowheads="1"/>
              </p:cNvSpPr>
              <p:nvPr>
                <p:ph type="body" idx="1"/>
              </p:nvPr>
            </p:nvSpPr>
            <p:spPr>
              <a:xfrm>
                <a:off x="468313" y="909191"/>
                <a:ext cx="8229600" cy="2663825"/>
              </a:xfrm>
              <a:noFill/>
              <a:ln/>
            </p:spPr>
            <p:txBody>
              <a:bodyPr/>
              <a:lstStyle/>
              <a:p>
                <a:pPr>
                  <a:lnSpc>
                    <a:spcPct val="80000"/>
                  </a:lnSpc>
                </a:pPr>
                <a:r>
                  <a:rPr lang="en-US" altLang="en-US" sz="1800" b="1" dirty="0" smtClean="0"/>
                  <a:t>Expectation Maximization</a:t>
                </a:r>
                <a:r>
                  <a:rPr lang="en-US" altLang="en-US" sz="1800" dirty="0"/>
                  <a:t> is very general tool applicable </a:t>
                </a:r>
                <a:r>
                  <a:rPr lang="en-US" altLang="en-US" sz="1800" dirty="0" smtClean="0"/>
                  <a:t>do different generative models with latent (hidden) variables.</a:t>
                </a:r>
                <a:endParaRPr lang="en-US" altLang="en-US" sz="1800" dirty="0"/>
              </a:p>
              <a:p>
                <a:pPr>
                  <a:lnSpc>
                    <a:spcPct val="80000"/>
                  </a:lnSpc>
                </a:pPr>
                <a:r>
                  <a:rPr lang="en-US" altLang="en-US" sz="1800" dirty="0"/>
                  <a:t>Here, we only see the result of its application to the problem of re-estimating GMM </a:t>
                </a:r>
                <a:r>
                  <a:rPr lang="en-US" altLang="en-US" sz="1800" dirty="0" smtClean="0"/>
                  <a:t> parameters.</a:t>
                </a:r>
                <a:endParaRPr lang="en-US" altLang="en-US" sz="1800" dirty="0"/>
              </a:p>
              <a:p>
                <a:pPr>
                  <a:lnSpc>
                    <a:spcPct val="80000"/>
                  </a:lnSpc>
                </a:pPr>
                <a:r>
                  <a:rPr lang="en-US" altLang="en-US" sz="1800" dirty="0"/>
                  <a:t>It guarantees to increase likelihood of training data in every iteration, however it does not guarantees to find the global optimum.</a:t>
                </a:r>
              </a:p>
              <a:p>
                <a:pPr>
                  <a:lnSpc>
                    <a:spcPct val="80000"/>
                  </a:lnSpc>
                </a:pPr>
                <a:r>
                  <a:rPr lang="en-US" altLang="en-US" sz="1800" dirty="0"/>
                  <a:t>The algorithm is very similar to Viterbi training presented above. </a:t>
                </a:r>
                <a:r>
                  <a:rPr lang="en-US" altLang="en-US" sz="1800" dirty="0" smtClean="0"/>
                  <a:t>However,  </a:t>
                </a:r>
                <a:r>
                  <a:rPr lang="en-US" altLang="en-US" sz="1800" dirty="0"/>
                  <a:t>instead of hard </a:t>
                </a:r>
                <a:r>
                  <a:rPr lang="en-US" altLang="en-US" sz="1800" dirty="0" smtClean="0"/>
                  <a:t>alignments of frames to Gaussian components, the posterior </a:t>
                </a:r>
                <a:r>
                  <a:rPr lang="en-US" altLang="en-US" sz="1800" dirty="0"/>
                  <a:t>probabilities </a:t>
                </a:r>
                <a14:m>
                  <m:oMath xmlns:m="http://schemas.openxmlformats.org/officeDocument/2006/math">
                    <m:r>
                      <a:rPr lang="en-US" sz="1800" i="1">
                        <a:latin typeface="Cambria Math"/>
                        <a:ea typeface="Cambria Math"/>
                      </a:rPr>
                      <m:t>𝑃</m:t>
                    </m:r>
                    <m:d>
                      <m:dPr>
                        <m:ctrlPr>
                          <a:rPr lang="en-US" sz="1800" i="1">
                            <a:latin typeface="Cambria Math"/>
                            <a:ea typeface="Cambria Math"/>
                          </a:rPr>
                        </m:ctrlPr>
                      </m:dPr>
                      <m:e>
                        <m:r>
                          <a:rPr lang="en-US" sz="1800" i="1">
                            <a:latin typeface="Cambria Math"/>
                            <a:ea typeface="Cambria Math"/>
                          </a:rPr>
                          <m:t>𝑐</m:t>
                        </m:r>
                        <m:r>
                          <a:rPr lang="en-US" sz="1800" i="1">
                            <a:latin typeface="Cambria Math"/>
                            <a:ea typeface="Cambria Math"/>
                          </a:rPr>
                          <m:t>|</m:t>
                        </m:r>
                        <m:sSub>
                          <m:sSubPr>
                            <m:ctrlPr>
                              <a:rPr lang="en-US" sz="1800" i="1">
                                <a:latin typeface="Cambria Math"/>
                                <a:ea typeface="Cambria Math"/>
                              </a:rPr>
                            </m:ctrlPr>
                          </m:sSubPr>
                          <m:e>
                            <m:r>
                              <a:rPr lang="en-US" sz="1800" b="1">
                                <a:latin typeface="Cambria Math"/>
                                <a:ea typeface="Cambria Math"/>
                              </a:rPr>
                              <m:t>𝐱</m:t>
                            </m:r>
                          </m:e>
                          <m:sub>
                            <m:r>
                              <a:rPr lang="en-US" sz="1800" i="1">
                                <a:latin typeface="Cambria Math"/>
                                <a:ea typeface="Cambria Math"/>
                              </a:rPr>
                              <m:t>𝑖</m:t>
                            </m:r>
                          </m:sub>
                        </m:sSub>
                      </m:e>
                    </m:d>
                    <m:r>
                      <a:rPr lang="en-US" sz="1800" i="1">
                        <a:latin typeface="Cambria Math"/>
                        <a:ea typeface="Cambria Math"/>
                      </a:rPr>
                      <m:t> </m:t>
                    </m:r>
                    <m:r>
                      <a:rPr lang="en-US" sz="1800" b="0" i="1" smtClean="0">
                        <a:latin typeface="Cambria Math"/>
                        <a:ea typeface="Cambria Math"/>
                      </a:rPr>
                      <m:t> </m:t>
                    </m:r>
                  </m:oMath>
                </a14:m>
                <a:r>
                  <a:rPr lang="en-US" altLang="en-US" sz="1800" dirty="0" smtClean="0"/>
                  <a:t>(calculated given </a:t>
                </a:r>
                <a:r>
                  <a:rPr lang="en-US" altLang="en-US" sz="1800" dirty="0"/>
                  <a:t>the old model) </a:t>
                </a:r>
                <a:r>
                  <a:rPr lang="en-US" altLang="en-US" sz="1800" dirty="0" smtClean="0"/>
                  <a:t>are used as soft weights. Parameters </a:t>
                </a:r>
                <a14:m>
                  <m:oMath xmlns:m="http://schemas.openxmlformats.org/officeDocument/2006/math">
                    <m:sSubSup>
                      <m:sSubSupPr>
                        <m:ctrlPr>
                          <a:rPr lang="en-US" sz="1800" i="1">
                            <a:latin typeface="Cambria Math"/>
                            <a:ea typeface="Cambria Math"/>
                          </a:rPr>
                        </m:ctrlPr>
                      </m:sSubSupPr>
                      <m:e>
                        <m:r>
                          <a:rPr lang="en-US" sz="1800" b="1" i="1">
                            <a:latin typeface="Cambria Math"/>
                            <a:ea typeface="Cambria Math"/>
                          </a:rPr>
                          <m:t>𝝁</m:t>
                        </m:r>
                      </m:e>
                      <m:sub>
                        <m:r>
                          <a:rPr lang="en-US" sz="1800" i="1">
                            <a:latin typeface="Cambria Math"/>
                            <a:ea typeface="Cambria Math"/>
                          </a:rPr>
                          <m:t>𝑐</m:t>
                        </m:r>
                      </m:sub>
                      <m:sup/>
                    </m:sSubSup>
                  </m:oMath>
                </a14:m>
                <a:r>
                  <a:rPr lang="cs-CZ" altLang="en-US" sz="1800" dirty="0"/>
                  <a:t>, </a:t>
                </a:r>
                <a14:m>
                  <m:oMath xmlns:m="http://schemas.openxmlformats.org/officeDocument/2006/math">
                    <m:sSubSup>
                      <m:sSubSupPr>
                        <m:ctrlPr>
                          <a:rPr lang="en-US" sz="1800" i="1">
                            <a:latin typeface="Cambria Math"/>
                            <a:ea typeface="Cambria Math"/>
                          </a:rPr>
                        </m:ctrlPr>
                      </m:sSubSupPr>
                      <m:e>
                        <m:r>
                          <a:rPr lang="el-GR" sz="1800" b="1">
                            <a:latin typeface="Cambria Math"/>
                            <a:ea typeface="Cambria Math"/>
                          </a:rPr>
                          <m:t>𝚺</m:t>
                        </m:r>
                      </m:e>
                      <m:sub>
                        <m:r>
                          <a:rPr lang="en-US" sz="1800" i="1">
                            <a:latin typeface="Cambria Math"/>
                            <a:ea typeface="Cambria Math"/>
                          </a:rPr>
                          <m:t>𝑐</m:t>
                        </m:r>
                      </m:sub>
                      <m:sup/>
                    </m:sSubSup>
                    <m:r>
                      <a:rPr lang="en-US" sz="1800" i="1">
                        <a:latin typeface="Cambria Math"/>
                        <a:ea typeface="Cambria Math"/>
                      </a:rPr>
                      <m:t> </m:t>
                    </m:r>
                  </m:oMath>
                </a14:m>
                <a:r>
                  <a:rPr lang="en-US" altLang="en-US" sz="1800" dirty="0" smtClean="0"/>
                  <a:t>are then calculated using a weighted average.</a:t>
                </a:r>
                <a:endParaRPr lang="cs-CZ" altLang="en-US" sz="1800" dirty="0"/>
              </a:p>
            </p:txBody>
          </p:sp>
        </mc:Choice>
        <mc:Fallback xmlns="">
          <p:sp>
            <p:nvSpPr>
              <p:cNvPr id="36009" name="Rectangle 169"/>
              <p:cNvSpPr>
                <a:spLocks noGrp="1" noRot="1" noChangeAspect="1" noMove="1" noResize="1" noEditPoints="1" noAdjustHandles="1" noChangeArrowheads="1" noChangeShapeType="1" noTextEdit="1"/>
              </p:cNvSpPr>
              <p:nvPr>
                <p:ph type="body" idx="1"/>
              </p:nvPr>
            </p:nvSpPr>
            <p:spPr>
              <a:xfrm>
                <a:off x="468313" y="909191"/>
                <a:ext cx="8229600" cy="2663825"/>
              </a:xfrm>
              <a:blipFill rotWithShape="1">
                <a:blip r:embed="rId2"/>
                <a:stretch>
                  <a:fillRect l="-519" t="-3204" r="-1111"/>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04800" y="4826000"/>
                <a:ext cx="3429000" cy="8712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ea typeface="Cambria Math"/>
                            </a:rPr>
                          </m:ctrlPr>
                        </m:sSubSupPr>
                        <m:e>
                          <m:r>
                            <a:rPr lang="en-US" sz="2400" b="0" i="1" smtClean="0">
                              <a:latin typeface="Cambria Math"/>
                              <a:ea typeface="Cambria Math"/>
                            </a:rPr>
                            <m:t>𝜇</m:t>
                          </m:r>
                        </m:e>
                        <m:sub>
                          <m:r>
                            <a:rPr lang="en-US" sz="2400" b="0" i="1" smtClean="0">
                              <a:latin typeface="Cambria Math"/>
                              <a:ea typeface="Cambria Math"/>
                            </a:rPr>
                            <m:t>𝑘</m:t>
                          </m:r>
                        </m:sub>
                        <m:sup>
                          <m:d>
                            <m:dPr>
                              <m:ctrlPr>
                                <a:rPr lang="en-US" sz="2400" i="1" smtClean="0">
                                  <a:latin typeface="Cambria Math"/>
                                  <a:ea typeface="Cambria Math"/>
                                </a:rPr>
                              </m:ctrlPr>
                            </m:dPr>
                            <m:e>
                              <m:r>
                                <a:rPr lang="en-US" sz="2400" b="0" i="1" smtClean="0">
                                  <a:latin typeface="Cambria Math"/>
                                  <a:ea typeface="Cambria Math"/>
                                </a:rPr>
                                <m:t>𝑛𝑒𝑤</m:t>
                              </m:r>
                            </m:e>
                          </m:d>
                        </m:sup>
                      </m:sSubSup>
                      <m:r>
                        <a:rPr lang="en-US" sz="2400" b="0" i="1" smtClean="0">
                          <a:latin typeface="Cambria Math"/>
                          <a:ea typeface="Cambria Math"/>
                        </a:rPr>
                        <m:t>=</m:t>
                      </m:r>
                      <m:f>
                        <m:fPr>
                          <m:ctrlPr>
                            <a:rPr lang="en-US" sz="2400" i="1" smtClean="0">
                              <a:latin typeface="Cambria Math"/>
                              <a:ea typeface="Cambria Math"/>
                            </a:rPr>
                          </m:ctrlPr>
                        </m:fPr>
                        <m:num>
                          <m:r>
                            <a:rPr lang="en-US" sz="2400" b="0" i="1" smtClean="0">
                              <a:latin typeface="Cambria Math"/>
                              <a:ea typeface="Cambria Math"/>
                            </a:rPr>
                            <m:t>1</m:t>
                          </m:r>
                        </m:num>
                        <m:den>
                          <m:nary>
                            <m:naryPr>
                              <m:chr m:val="∑"/>
                              <m:limLoc m:val="subSup"/>
                              <m:supHide m:val="on"/>
                              <m:ctrlPr>
                                <a:rPr lang="en-US" sz="2400" i="1">
                                  <a:latin typeface="Cambria Math"/>
                                  <a:ea typeface="Cambria Math"/>
                                </a:rPr>
                              </m:ctrlPr>
                            </m:naryPr>
                            <m:sub>
                              <m:r>
                                <m:rPr>
                                  <m:brk m:alnAt="9"/>
                                </m:rPr>
                                <a:rPr lang="en-US" sz="2400" b="0" i="1">
                                  <a:latin typeface="Cambria Math"/>
                                  <a:ea typeface="Cambria Math"/>
                                </a:rPr>
                                <m:t>𝑖</m:t>
                              </m:r>
                            </m:sub>
                            <m:sup/>
                            <m:e>
                              <m:sSub>
                                <m:sSubPr>
                                  <m:ctrlPr>
                                    <a:rPr lang="en-US" sz="2400" i="1" smtClean="0">
                                      <a:latin typeface="Cambria Math"/>
                                      <a:ea typeface="Cambria Math"/>
                                    </a:rPr>
                                  </m:ctrlPr>
                                </m:sSubPr>
                                <m:e>
                                  <m:r>
                                    <a:rPr lang="en-US" sz="2400" b="0" i="1" smtClean="0">
                                      <a:latin typeface="Cambria Math"/>
                                      <a:ea typeface="Cambria Math"/>
                                    </a:rPr>
                                    <m:t>𝛾</m:t>
                                  </m:r>
                                </m:e>
                                <m:sub>
                                  <m:r>
                                    <a:rPr lang="en-US" sz="2400" b="0" i="1" smtClean="0">
                                      <a:latin typeface="Cambria Math"/>
                                      <a:ea typeface="Cambria Math"/>
                                    </a:rPr>
                                    <m:t>𝑘𝑖</m:t>
                                  </m:r>
                                </m:sub>
                              </m:sSub>
                            </m:e>
                          </m:nary>
                        </m:den>
                      </m:f>
                      <m:nary>
                        <m:naryPr>
                          <m:chr m:val="∑"/>
                          <m:limLoc m:val="subSup"/>
                          <m:supHide m:val="on"/>
                          <m:ctrlPr>
                            <a:rPr lang="en-US" sz="2400" i="1">
                              <a:latin typeface="Cambria Math"/>
                              <a:ea typeface="Cambria Math"/>
                            </a:rPr>
                          </m:ctrlPr>
                        </m:naryPr>
                        <m:sub>
                          <m:r>
                            <m:rPr>
                              <m:brk m:alnAt="9"/>
                            </m:rPr>
                            <a:rPr lang="en-US" sz="2400" b="0" i="1">
                              <a:latin typeface="Cambria Math"/>
                              <a:ea typeface="Cambria Math"/>
                            </a:rPr>
                            <m:t>𝑖</m:t>
                          </m:r>
                        </m:sub>
                        <m:sup/>
                        <m:e>
                          <m:sSub>
                            <m:sSubPr>
                              <m:ctrlPr>
                                <a:rPr lang="en-US" sz="2400" i="1">
                                  <a:latin typeface="Cambria Math"/>
                                  <a:ea typeface="Cambria Math"/>
                                </a:rPr>
                              </m:ctrlPr>
                            </m:sSubPr>
                            <m:e>
                              <m:r>
                                <a:rPr lang="en-US" sz="2400" b="0" i="1">
                                  <a:latin typeface="Cambria Math"/>
                                  <a:ea typeface="Cambria Math"/>
                                </a:rPr>
                                <m:t>𝛾</m:t>
                              </m:r>
                            </m:e>
                            <m:sub>
                              <m:r>
                                <a:rPr lang="en-US" sz="2400" b="0" i="1" smtClean="0">
                                  <a:latin typeface="Cambria Math"/>
                                  <a:ea typeface="Cambria Math"/>
                                </a:rPr>
                                <m:t>𝑘</m:t>
                              </m:r>
                              <m:r>
                                <a:rPr lang="en-US" sz="2400" b="0" i="1">
                                  <a:latin typeface="Cambria Math"/>
                                  <a:ea typeface="Cambria Math"/>
                                </a:rPr>
                                <m:t>𝑖</m:t>
                              </m:r>
                            </m:sub>
                          </m:sSub>
                          <m:sSub>
                            <m:sSubPr>
                              <m:ctrlPr>
                                <a:rPr lang="en-US" sz="2400" i="1">
                                  <a:latin typeface="Cambria Math"/>
                                  <a:ea typeface="Cambria Math"/>
                                </a:rPr>
                              </m:ctrlPr>
                            </m:sSubPr>
                            <m:e>
                              <m:r>
                                <m:rPr>
                                  <m:sty m:val="p"/>
                                </m:rPr>
                                <a:rPr lang="en-US" sz="2400" b="0" i="1">
                                  <a:latin typeface="Cambria Math"/>
                                  <a:ea typeface="Cambria Math"/>
                                </a:rPr>
                                <m:t>x</m:t>
                              </m:r>
                            </m:e>
                            <m:sub>
                              <m:r>
                                <a:rPr lang="en-US" sz="2400" b="0" i="1">
                                  <a:latin typeface="Cambria Math"/>
                                  <a:ea typeface="Cambria Math"/>
                                </a:rPr>
                                <m:t>𝑖</m:t>
                              </m:r>
                            </m:sub>
                          </m:sSub>
                        </m:e>
                      </m:nary>
                    </m:oMath>
                  </m:oMathPara>
                </a14:m>
                <a:endParaRPr lang="en-US" sz="2400" dirty="0" smtClean="0">
                  <a:ea typeface="Cambria Math"/>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04800" y="4826000"/>
                <a:ext cx="3429000" cy="87120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82012" y="5870167"/>
                <a:ext cx="5502084" cy="8712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ea typeface="Cambria Math"/>
                            </a:rPr>
                          </m:ctrlPr>
                        </m:sSubSupPr>
                        <m:e>
                          <m:sSup>
                            <m:sSupPr>
                              <m:ctrlPr>
                                <a:rPr lang="en-US" sz="2400" b="0" i="1" smtClean="0">
                                  <a:latin typeface="Cambria Math"/>
                                  <a:ea typeface="Cambria Math"/>
                                </a:rPr>
                              </m:ctrlPr>
                            </m:sSupPr>
                            <m:e>
                              <m:r>
                                <a:rPr lang="en-US" sz="2400" b="0" i="1" smtClean="0">
                                  <a:latin typeface="Cambria Math"/>
                                  <a:ea typeface="Cambria Math"/>
                                </a:rPr>
                                <m:t>𝜎</m:t>
                              </m:r>
                            </m:e>
                            <m:sup>
                              <m:r>
                                <a:rPr lang="en-US" sz="2400" b="0" i="1" smtClean="0">
                                  <a:latin typeface="Cambria Math"/>
                                  <a:ea typeface="Cambria Math"/>
                                </a:rPr>
                                <m:t>2</m:t>
                              </m:r>
                            </m:sup>
                          </m:sSup>
                        </m:e>
                        <m:sub>
                          <m:r>
                            <m:rPr>
                              <m:sty m:val="p"/>
                            </m:rPr>
                            <a:rPr lang="en-US" sz="2400" b="0" i="0" smtClean="0">
                              <a:latin typeface="Cambria Math"/>
                              <a:ea typeface="Cambria Math"/>
                            </a:rPr>
                            <m:t>z</m:t>
                          </m:r>
                        </m:sub>
                        <m:sup>
                          <m:d>
                            <m:dPr>
                              <m:ctrlPr>
                                <a:rPr lang="en-US" sz="2400" i="1" smtClean="0">
                                  <a:latin typeface="Cambria Math"/>
                                  <a:ea typeface="Cambria Math"/>
                                </a:rPr>
                              </m:ctrlPr>
                            </m:dPr>
                            <m:e>
                              <m:r>
                                <a:rPr lang="en-US" sz="2400" b="0" i="1" smtClean="0">
                                  <a:latin typeface="Cambria Math"/>
                                  <a:ea typeface="Cambria Math"/>
                                </a:rPr>
                                <m:t>𝑛𝑒𝑤</m:t>
                              </m:r>
                            </m:e>
                          </m:d>
                        </m:sup>
                      </m:sSubSup>
                      <m:r>
                        <a:rPr lang="en-US" sz="2400" b="0" i="1" smtClean="0">
                          <a:latin typeface="Cambria Math"/>
                          <a:ea typeface="Cambria Math"/>
                        </a:rPr>
                        <m:t>=</m:t>
                      </m:r>
                      <m:f>
                        <m:fPr>
                          <m:ctrlPr>
                            <a:rPr lang="en-US" sz="2400" i="1">
                              <a:latin typeface="Cambria Math"/>
                              <a:ea typeface="Cambria Math"/>
                            </a:rPr>
                          </m:ctrlPr>
                        </m:fPr>
                        <m:num>
                          <m:r>
                            <a:rPr lang="en-US" sz="2400" b="0" i="1" smtClean="0">
                              <a:latin typeface="Cambria Math"/>
                              <a:ea typeface="Cambria Math"/>
                            </a:rPr>
                            <m:t>1</m:t>
                          </m:r>
                        </m:num>
                        <m:den>
                          <m:nary>
                            <m:naryPr>
                              <m:chr m:val="∑"/>
                              <m:limLoc m:val="subSup"/>
                              <m:supHide m:val="on"/>
                              <m:ctrlPr>
                                <a:rPr lang="en-US" sz="2400" i="1">
                                  <a:latin typeface="Cambria Math"/>
                                  <a:ea typeface="Cambria Math"/>
                                </a:rPr>
                              </m:ctrlPr>
                            </m:naryPr>
                            <m:sub>
                              <m:r>
                                <m:rPr>
                                  <m:brk m:alnAt="9"/>
                                </m:rPr>
                                <a:rPr lang="en-US" sz="2400" b="0" i="1">
                                  <a:latin typeface="Cambria Math"/>
                                  <a:ea typeface="Cambria Math"/>
                                </a:rPr>
                                <m:t>𝑖</m:t>
                              </m:r>
                            </m:sub>
                            <m:sup/>
                            <m:e>
                              <m:sSub>
                                <m:sSubPr>
                                  <m:ctrlPr>
                                    <a:rPr lang="en-US" sz="2400" i="1" smtClean="0">
                                      <a:latin typeface="Cambria Math"/>
                                      <a:ea typeface="Cambria Math"/>
                                    </a:rPr>
                                  </m:ctrlPr>
                                </m:sSubPr>
                                <m:e>
                                  <m:r>
                                    <a:rPr lang="en-US" sz="2400" b="0" i="1">
                                      <a:latin typeface="Cambria Math"/>
                                      <a:ea typeface="Cambria Math"/>
                                    </a:rPr>
                                    <m:t>𝛾</m:t>
                                  </m:r>
                                </m:e>
                                <m:sub>
                                  <m:r>
                                    <a:rPr lang="en-US" sz="2400" b="0" i="1" smtClean="0">
                                      <a:latin typeface="Cambria Math"/>
                                      <a:ea typeface="Cambria Math"/>
                                    </a:rPr>
                                    <m:t>𝑘𝑖</m:t>
                                  </m:r>
                                </m:sub>
                              </m:sSub>
                            </m:e>
                          </m:nary>
                        </m:den>
                      </m:f>
                      <m:nary>
                        <m:naryPr>
                          <m:chr m:val="∑"/>
                          <m:limLoc m:val="subSup"/>
                          <m:supHide m:val="on"/>
                          <m:ctrlPr>
                            <a:rPr lang="en-US" sz="2400" i="1">
                              <a:latin typeface="Cambria Math"/>
                              <a:ea typeface="Cambria Math"/>
                            </a:rPr>
                          </m:ctrlPr>
                        </m:naryPr>
                        <m:sub>
                          <m:r>
                            <m:rPr>
                              <m:brk m:alnAt="9"/>
                            </m:rPr>
                            <a:rPr lang="en-US" sz="2400" b="0" i="1">
                              <a:latin typeface="Cambria Math"/>
                              <a:ea typeface="Cambria Math"/>
                            </a:rPr>
                            <m:t>𝑖</m:t>
                          </m:r>
                        </m:sub>
                        <m:sup/>
                        <m:e>
                          <m:sSub>
                            <m:sSubPr>
                              <m:ctrlPr>
                                <a:rPr lang="en-US" sz="2400" i="1">
                                  <a:latin typeface="Cambria Math"/>
                                  <a:ea typeface="Cambria Math"/>
                                </a:rPr>
                              </m:ctrlPr>
                            </m:sSubPr>
                            <m:e>
                              <m:r>
                                <a:rPr lang="en-US" sz="2400" b="0" i="1">
                                  <a:latin typeface="Cambria Math"/>
                                  <a:ea typeface="Cambria Math"/>
                                </a:rPr>
                                <m:t>𝛾</m:t>
                              </m:r>
                            </m:e>
                            <m:sub>
                              <m:r>
                                <a:rPr lang="en-US" sz="2400" b="0" i="1" smtClean="0">
                                  <a:latin typeface="Cambria Math"/>
                                  <a:ea typeface="Cambria Math"/>
                                </a:rPr>
                                <m:t>𝑘</m:t>
                              </m:r>
                              <m:r>
                                <a:rPr lang="en-US" sz="2400" b="0" i="1">
                                  <a:latin typeface="Cambria Math"/>
                                  <a:ea typeface="Cambria Math"/>
                                </a:rPr>
                                <m:t>𝑖</m:t>
                              </m:r>
                            </m:sub>
                          </m:sSub>
                          <m:sSup>
                            <m:sSupPr>
                              <m:ctrlPr>
                                <a:rPr lang="en-US" sz="2400" i="1">
                                  <a:latin typeface="Cambria Math"/>
                                  <a:ea typeface="Cambria Math"/>
                                </a:rPr>
                              </m:ctrlPr>
                            </m:sSupPr>
                            <m:e>
                              <m:d>
                                <m:dPr>
                                  <m:ctrlPr>
                                    <a:rPr lang="en-US" sz="2400" i="1">
                                      <a:latin typeface="Cambria Math"/>
                                      <a:ea typeface="Cambria Math"/>
                                    </a:rPr>
                                  </m:ctrlPr>
                                </m:dPr>
                                <m:e>
                                  <m:sSub>
                                    <m:sSubPr>
                                      <m:ctrlPr>
                                        <a:rPr lang="en-US" sz="2400" i="1">
                                          <a:latin typeface="Cambria Math"/>
                                          <a:ea typeface="Cambria Math"/>
                                        </a:rPr>
                                      </m:ctrlPr>
                                    </m:sSubPr>
                                    <m:e>
                                      <m:r>
                                        <m:rPr>
                                          <m:sty m:val="p"/>
                                        </m:rPr>
                                        <a:rPr lang="en-US" sz="2400" i="1">
                                          <a:latin typeface="Cambria Math"/>
                                          <a:ea typeface="Cambria Math"/>
                                        </a:rPr>
                                        <m:t>x</m:t>
                                      </m:r>
                                    </m:e>
                                    <m:sub>
                                      <m:r>
                                        <m:rPr>
                                          <m:sty m:val="p"/>
                                        </m:rPr>
                                        <a:rPr lang="en-US" sz="2400">
                                          <a:latin typeface="Cambria Math"/>
                                          <a:ea typeface="Cambria Math"/>
                                        </a:rPr>
                                        <m:t>i</m:t>
                                      </m:r>
                                    </m:sub>
                                  </m:sSub>
                                  <m:r>
                                    <a:rPr lang="en-US" sz="2400" i="1">
                                      <a:latin typeface="Cambria Math"/>
                                      <a:ea typeface="Cambria Math"/>
                                    </a:rPr>
                                    <m:t>−</m:t>
                                  </m:r>
                                  <m:sSub>
                                    <m:sSubPr>
                                      <m:ctrlPr>
                                        <a:rPr lang="en-US" sz="2400" i="1">
                                          <a:latin typeface="Cambria Math"/>
                                          <a:ea typeface="Cambria Math"/>
                                        </a:rPr>
                                      </m:ctrlPr>
                                    </m:sSubPr>
                                    <m:e>
                                      <m:r>
                                        <a:rPr lang="en-US" sz="2400" i="1">
                                          <a:latin typeface="Cambria Math"/>
                                          <a:ea typeface="Cambria Math"/>
                                        </a:rPr>
                                        <m:t>𝜇</m:t>
                                      </m:r>
                                    </m:e>
                                    <m:sub>
                                      <m:r>
                                        <a:rPr lang="en-US" sz="2400" i="1">
                                          <a:latin typeface="Cambria Math"/>
                                          <a:ea typeface="Cambria Math"/>
                                        </a:rPr>
                                        <m:t>𝑘</m:t>
                                      </m:r>
                                    </m:sub>
                                  </m:sSub>
                                </m:e>
                              </m:d>
                            </m:e>
                            <m:sup>
                              <m:r>
                                <a:rPr lang="en-US" sz="2400" i="1">
                                  <a:latin typeface="Cambria Math"/>
                                  <a:ea typeface="Cambria Math"/>
                                </a:rPr>
                                <m:t>2</m:t>
                              </m:r>
                            </m:sup>
                          </m:sSup>
                        </m:e>
                      </m:nary>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282012" y="5870167"/>
                <a:ext cx="5502084" cy="87120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0" y="3465060"/>
                <a:ext cx="9144000" cy="16201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a:rPr>
                          </m:ctrlPr>
                        </m:sSubPr>
                        <m:e>
                          <m:r>
                            <a:rPr lang="en-US" sz="2400" b="0" i="1">
                              <a:latin typeface="Cambria Math"/>
                              <a:ea typeface="Cambria Math"/>
                            </a:rPr>
                            <m:t>𝛾</m:t>
                          </m:r>
                        </m:e>
                        <m:sub>
                          <m:r>
                            <a:rPr lang="en-US" sz="2400" b="0" i="1" smtClean="0">
                              <a:latin typeface="Cambria Math"/>
                              <a:ea typeface="Cambria Math"/>
                            </a:rPr>
                            <m:t>𝑧</m:t>
                          </m:r>
                          <m:r>
                            <a:rPr lang="en-US" sz="2400" b="0" i="1">
                              <a:latin typeface="Cambria Math"/>
                              <a:ea typeface="Cambria Math"/>
                            </a:rPr>
                            <m:t>𝑖</m:t>
                          </m:r>
                        </m:sub>
                      </m:sSub>
                      <m:r>
                        <a:rPr lang="en-US" sz="2400" b="0" i="1" smtClean="0">
                          <a:latin typeface="Cambria Math"/>
                          <a:ea typeface="Cambria Math"/>
                        </a:rPr>
                        <m:t>=</m:t>
                      </m:r>
                      <m:f>
                        <m:fPr>
                          <m:ctrlPr>
                            <a:rPr lang="en-US" sz="2400" i="1">
                              <a:latin typeface="Cambria Math"/>
                              <a:ea typeface="Cambria Math"/>
                            </a:rPr>
                          </m:ctrlPr>
                        </m:fPr>
                        <m:num>
                          <m:r>
                            <a:rPr lang="en-US" sz="2400" b="0" i="1">
                              <a:latin typeface="Cambria Math"/>
                              <a:ea typeface="Cambria Math"/>
                            </a:rPr>
                            <m:t>𝒩</m:t>
                          </m:r>
                          <m:d>
                            <m:dPr>
                              <m:ctrlPr>
                                <a:rPr lang="en-US" sz="2400" i="1">
                                  <a:latin typeface="Cambria Math"/>
                                  <a:ea typeface="Cambria Math"/>
                                </a:rPr>
                              </m:ctrlPr>
                            </m:dPr>
                            <m:e>
                              <m:sSub>
                                <m:sSubPr>
                                  <m:ctrlPr>
                                    <a:rPr lang="en-US" sz="2400" i="1" smtClean="0">
                                      <a:latin typeface="Cambria Math"/>
                                      <a:ea typeface="Cambria Math"/>
                                    </a:rPr>
                                  </m:ctrlPr>
                                </m:sSubPr>
                                <m:e>
                                  <m:r>
                                    <a:rPr lang="en-US" sz="2400" b="0" i="1" smtClean="0">
                                      <a:latin typeface="Cambria Math"/>
                                      <a:ea typeface="Cambria Math"/>
                                    </a:rPr>
                                    <m:t>𝑥</m:t>
                                  </m:r>
                                </m:e>
                                <m:sub>
                                  <m:r>
                                    <a:rPr lang="en-US" sz="2400" b="0" i="1" smtClean="0">
                                      <a:latin typeface="Cambria Math"/>
                                      <a:ea typeface="Cambria Math"/>
                                    </a:rPr>
                                    <m:t>𝑖</m:t>
                                  </m:r>
                                </m:sub>
                              </m:sSub>
                              <m:r>
                                <a:rPr lang="en-US" sz="2400" b="0" i="1" smtClean="0">
                                  <a:latin typeface="Cambria Math"/>
                                  <a:ea typeface="Cambria Math"/>
                                </a:rPr>
                                <m:t>|</m:t>
                              </m:r>
                              <m:sSubSup>
                                <m:sSubSupPr>
                                  <m:ctrlPr>
                                    <a:rPr lang="en-US" sz="2400" i="1" smtClean="0">
                                      <a:latin typeface="Cambria Math"/>
                                      <a:ea typeface="Cambria Math"/>
                                    </a:rPr>
                                  </m:ctrlPr>
                                </m:sSubSupPr>
                                <m:e>
                                  <m:r>
                                    <a:rPr lang="en-US" sz="2400" b="0" i="1">
                                      <a:latin typeface="Cambria Math"/>
                                      <a:ea typeface="Cambria Math"/>
                                    </a:rPr>
                                    <m:t>𝜇</m:t>
                                  </m:r>
                                </m:e>
                                <m:sub>
                                  <m:sSub>
                                    <m:sSubPr>
                                      <m:ctrlPr>
                                        <a:rPr lang="en-US" sz="2400" i="1" smtClean="0">
                                          <a:latin typeface="Cambria Math"/>
                                          <a:ea typeface="Cambria Math"/>
                                        </a:rPr>
                                      </m:ctrlPr>
                                    </m:sSubPr>
                                    <m:e>
                                      <m:r>
                                        <a:rPr lang="en-US" sz="2400" b="0" i="1" smtClean="0">
                                          <a:latin typeface="Cambria Math"/>
                                          <a:ea typeface="Cambria Math"/>
                                        </a:rPr>
                                        <m:t>𝑧</m:t>
                                      </m:r>
                                    </m:e>
                                    <m:sub>
                                      <m:r>
                                        <a:rPr lang="en-US" sz="2400" b="0" i="1" smtClean="0">
                                          <a:latin typeface="Cambria Math"/>
                                          <a:ea typeface="Cambria Math"/>
                                        </a:rPr>
                                        <m:t>𝑖</m:t>
                                      </m:r>
                                    </m:sub>
                                  </m:sSub>
                                </m:sub>
                                <m:sup>
                                  <m:r>
                                    <a:rPr lang="en-US" sz="2400" b="0" i="1" smtClean="0">
                                      <a:latin typeface="Cambria Math"/>
                                      <a:ea typeface="Cambria Math"/>
                                    </a:rPr>
                                    <m:t>(</m:t>
                                  </m:r>
                                  <m:r>
                                    <a:rPr lang="en-US" sz="2400" b="0" i="1" smtClean="0">
                                      <a:latin typeface="Cambria Math"/>
                                      <a:ea typeface="Cambria Math"/>
                                    </a:rPr>
                                    <m:t>𝑜𝑙𝑑</m:t>
                                  </m:r>
                                  <m:r>
                                    <a:rPr lang="en-US" sz="2400" b="0" i="1" smtClean="0">
                                      <a:latin typeface="Cambria Math"/>
                                      <a:ea typeface="Cambria Math"/>
                                    </a:rPr>
                                    <m:t>)</m:t>
                                  </m:r>
                                </m:sup>
                              </m:sSubSup>
                              <m:r>
                                <a:rPr lang="en-US" sz="2400" b="0" i="1">
                                  <a:latin typeface="Cambria Math"/>
                                  <a:ea typeface="Cambria Math"/>
                                </a:rPr>
                                <m:t>,</m:t>
                              </m:r>
                              <m:sSubSup>
                                <m:sSubSupPr>
                                  <m:ctrlPr>
                                    <a:rPr lang="en-US" sz="2400" i="1" smtClean="0">
                                      <a:latin typeface="Cambria Math"/>
                                      <a:ea typeface="Cambria Math"/>
                                    </a:rPr>
                                  </m:ctrlPr>
                                </m:sSubSupPr>
                                <m:e>
                                  <m:sSup>
                                    <m:sSupPr>
                                      <m:ctrlPr>
                                        <a:rPr lang="en-US" sz="2400" b="0" i="1" smtClean="0">
                                          <a:latin typeface="Cambria Math"/>
                                          <a:ea typeface="Cambria Math"/>
                                        </a:rPr>
                                      </m:ctrlPr>
                                    </m:sSupPr>
                                    <m:e>
                                      <m:r>
                                        <a:rPr lang="en-US" sz="2400" b="0" i="1" smtClean="0">
                                          <a:latin typeface="Cambria Math"/>
                                          <a:ea typeface="Cambria Math"/>
                                        </a:rPr>
                                        <m:t>𝜎</m:t>
                                      </m:r>
                                    </m:e>
                                    <m:sup>
                                      <m:r>
                                        <a:rPr lang="en-US" sz="2400" b="0" i="1" smtClean="0">
                                          <a:latin typeface="Cambria Math"/>
                                          <a:ea typeface="Cambria Math"/>
                                        </a:rPr>
                                        <m:t>2</m:t>
                                      </m:r>
                                    </m:sup>
                                  </m:sSup>
                                </m:e>
                                <m:sub>
                                  <m:sSub>
                                    <m:sSubPr>
                                      <m:ctrlPr>
                                        <a:rPr lang="en-US" sz="2400" i="1" smtClean="0">
                                          <a:latin typeface="Cambria Math"/>
                                          <a:ea typeface="Cambria Math"/>
                                        </a:rPr>
                                      </m:ctrlPr>
                                    </m:sSubPr>
                                    <m:e>
                                      <m:r>
                                        <a:rPr lang="en-US" sz="2400" b="0" i="1" smtClean="0">
                                          <a:latin typeface="Cambria Math"/>
                                          <a:ea typeface="Cambria Math"/>
                                        </a:rPr>
                                        <m:t>𝑧</m:t>
                                      </m:r>
                                    </m:e>
                                    <m:sub>
                                      <m:r>
                                        <a:rPr lang="en-US" sz="2400" b="0" i="1" smtClean="0">
                                          <a:latin typeface="Cambria Math"/>
                                          <a:ea typeface="Cambria Math"/>
                                        </a:rPr>
                                        <m:t>𝑖</m:t>
                                      </m:r>
                                    </m:sub>
                                  </m:sSub>
                                </m:sub>
                                <m:sup>
                                  <m:r>
                                    <a:rPr lang="en-US" sz="2400" b="0" i="1" smtClean="0">
                                      <a:latin typeface="Cambria Math"/>
                                      <a:ea typeface="Cambria Math"/>
                                    </a:rPr>
                                    <m:t>(</m:t>
                                  </m:r>
                                  <m:r>
                                    <a:rPr lang="en-US" sz="2400" b="0" i="1" smtClean="0">
                                      <a:latin typeface="Cambria Math"/>
                                      <a:ea typeface="Cambria Math"/>
                                    </a:rPr>
                                    <m:t>𝑜𝑙𝑑</m:t>
                                  </m:r>
                                  <m:r>
                                    <a:rPr lang="en-US" sz="2400" b="0" i="1" smtClean="0">
                                      <a:latin typeface="Cambria Math"/>
                                      <a:ea typeface="Cambria Math"/>
                                    </a:rPr>
                                    <m:t>)</m:t>
                                  </m:r>
                                </m:sup>
                              </m:sSubSup>
                            </m:e>
                          </m:d>
                          <m:sSubSup>
                            <m:sSubSupPr>
                              <m:ctrlPr>
                                <a:rPr lang="en-US" sz="2400" i="1" smtClean="0">
                                  <a:latin typeface="Cambria Math"/>
                                  <a:ea typeface="Cambria Math"/>
                                </a:rPr>
                              </m:ctrlPr>
                            </m:sSubSupPr>
                            <m:e>
                              <m:r>
                                <a:rPr lang="en-US" sz="2400" b="0" i="1" smtClean="0">
                                  <a:latin typeface="Cambria Math"/>
                                  <a:ea typeface="Cambria Math"/>
                                </a:rPr>
                                <m:t>𝜋</m:t>
                              </m:r>
                            </m:e>
                            <m:sub>
                              <m:sSub>
                                <m:sSubPr>
                                  <m:ctrlPr>
                                    <a:rPr lang="en-US" sz="2400" i="1" smtClean="0">
                                      <a:latin typeface="Cambria Math"/>
                                      <a:ea typeface="Cambria Math"/>
                                    </a:rPr>
                                  </m:ctrlPr>
                                </m:sSubPr>
                                <m:e>
                                  <m:r>
                                    <a:rPr lang="en-US" sz="2400" b="0" i="1" smtClean="0">
                                      <a:latin typeface="Cambria Math"/>
                                      <a:ea typeface="Cambria Math"/>
                                    </a:rPr>
                                    <m:t>𝑧</m:t>
                                  </m:r>
                                </m:e>
                                <m:sub>
                                  <m:r>
                                    <a:rPr lang="en-US" sz="2400" b="0" i="1" smtClean="0">
                                      <a:latin typeface="Cambria Math"/>
                                      <a:ea typeface="Cambria Math"/>
                                    </a:rPr>
                                    <m:t>𝑖</m:t>
                                  </m:r>
                                </m:sub>
                              </m:sSub>
                            </m:sub>
                            <m:sup>
                              <m:r>
                                <a:rPr lang="en-US" sz="2400" b="0" i="1" smtClean="0">
                                  <a:latin typeface="Cambria Math"/>
                                  <a:ea typeface="Cambria Math"/>
                                </a:rPr>
                                <m:t>(</m:t>
                              </m:r>
                              <m:r>
                                <a:rPr lang="en-US" sz="2400" b="0" i="1" smtClean="0">
                                  <a:latin typeface="Cambria Math"/>
                                  <a:ea typeface="Cambria Math"/>
                                </a:rPr>
                                <m:t>𝑜𝑙𝑑</m:t>
                              </m:r>
                              <m:r>
                                <a:rPr lang="en-US" sz="2400" b="0" i="1" smtClean="0">
                                  <a:latin typeface="Cambria Math"/>
                                  <a:ea typeface="Cambria Math"/>
                                </a:rPr>
                                <m:t>)</m:t>
                              </m:r>
                            </m:sup>
                          </m:sSubSup>
                        </m:num>
                        <m:den>
                          <m:nary>
                            <m:naryPr>
                              <m:chr m:val="∑"/>
                              <m:limLoc m:val="subSup"/>
                              <m:supHide m:val="on"/>
                              <m:ctrlPr>
                                <a:rPr lang="en-US" sz="2400" i="1" smtClean="0">
                                  <a:latin typeface="Cambria Math"/>
                                  <a:ea typeface="Cambria Math"/>
                                </a:rPr>
                              </m:ctrlPr>
                            </m:naryPr>
                            <m:sub>
                              <m:r>
                                <a:rPr lang="en-US" sz="2400" b="0" i="1" smtClean="0">
                                  <a:latin typeface="Cambria Math"/>
                                  <a:ea typeface="Cambria Math"/>
                                </a:rPr>
                                <m:t>𝑘</m:t>
                              </m:r>
                            </m:sub>
                            <m:sup/>
                            <m:e>
                              <m:r>
                                <a:rPr lang="en-US" sz="2400" b="0" i="1">
                                  <a:latin typeface="Cambria Math"/>
                                  <a:ea typeface="Cambria Math"/>
                                </a:rPr>
                                <m:t>𝒩</m:t>
                              </m:r>
                              <m:d>
                                <m:dPr>
                                  <m:ctrlPr>
                                    <a:rPr lang="en-US" sz="2400" i="1">
                                      <a:latin typeface="Cambria Math"/>
                                      <a:ea typeface="Cambria Math"/>
                                    </a:rPr>
                                  </m:ctrlPr>
                                </m:dPr>
                                <m:e>
                                  <m:sSub>
                                    <m:sSubPr>
                                      <m:ctrlPr>
                                        <a:rPr lang="en-US" sz="2400" i="1">
                                          <a:latin typeface="Cambria Math"/>
                                          <a:ea typeface="Cambria Math"/>
                                        </a:rPr>
                                      </m:ctrlPr>
                                    </m:sSubPr>
                                    <m:e>
                                      <m:r>
                                        <m:rPr>
                                          <m:sty m:val="p"/>
                                        </m:rPr>
                                        <a:rPr lang="en-US" sz="2400" b="0" i="1">
                                          <a:latin typeface="Cambria Math"/>
                                          <a:ea typeface="Cambria Math"/>
                                        </a:rPr>
                                        <m:t>x</m:t>
                                      </m:r>
                                    </m:e>
                                    <m:sub>
                                      <m:r>
                                        <a:rPr lang="en-US" sz="2400" b="0" i="1">
                                          <a:latin typeface="Cambria Math"/>
                                          <a:ea typeface="Cambria Math"/>
                                        </a:rPr>
                                        <m:t>𝑖</m:t>
                                      </m:r>
                                    </m:sub>
                                  </m:sSub>
                                  <m:r>
                                    <a:rPr lang="en-US" sz="2400" b="0" i="1" smtClean="0">
                                      <a:latin typeface="Cambria Math"/>
                                      <a:ea typeface="Cambria Math"/>
                                    </a:rPr>
                                    <m:t>|</m:t>
                                  </m:r>
                                  <m:sSubSup>
                                    <m:sSubSupPr>
                                      <m:ctrlPr>
                                        <a:rPr lang="en-US" sz="2400" i="1">
                                          <a:latin typeface="Cambria Math"/>
                                          <a:ea typeface="Cambria Math"/>
                                        </a:rPr>
                                      </m:ctrlPr>
                                    </m:sSubSupPr>
                                    <m:e>
                                      <m:r>
                                        <a:rPr lang="en-US" sz="2400" b="0" i="1">
                                          <a:latin typeface="Cambria Math"/>
                                          <a:ea typeface="Cambria Math"/>
                                        </a:rPr>
                                        <m:t>𝜇</m:t>
                                      </m:r>
                                    </m:e>
                                    <m:sub>
                                      <m:r>
                                        <a:rPr lang="en-US" sz="2400" b="0" i="1" smtClean="0">
                                          <a:latin typeface="Cambria Math"/>
                                          <a:ea typeface="Cambria Math"/>
                                        </a:rPr>
                                        <m:t>𝑘</m:t>
                                      </m:r>
                                    </m:sub>
                                    <m:sup>
                                      <m:r>
                                        <a:rPr lang="en-US" sz="2400" b="0" i="1">
                                          <a:latin typeface="Cambria Math"/>
                                          <a:ea typeface="Cambria Math"/>
                                        </a:rPr>
                                        <m:t>(</m:t>
                                      </m:r>
                                      <m:r>
                                        <a:rPr lang="en-US" sz="2400" b="0" i="1">
                                          <a:latin typeface="Cambria Math"/>
                                          <a:ea typeface="Cambria Math"/>
                                        </a:rPr>
                                        <m:t>𝑜𝑙𝑑</m:t>
                                      </m:r>
                                      <m:r>
                                        <a:rPr lang="en-US" sz="2400" b="0" i="1">
                                          <a:latin typeface="Cambria Math"/>
                                          <a:ea typeface="Cambria Math"/>
                                        </a:rPr>
                                        <m:t>)</m:t>
                                      </m:r>
                                    </m:sup>
                                  </m:sSubSup>
                                  <m:r>
                                    <a:rPr lang="en-US" sz="2400" b="0" i="1">
                                      <a:latin typeface="Cambria Math"/>
                                      <a:ea typeface="Cambria Math"/>
                                    </a:rPr>
                                    <m:t>,</m:t>
                                  </m:r>
                                  <m:sSubSup>
                                    <m:sSubSupPr>
                                      <m:ctrlPr>
                                        <a:rPr lang="en-US" sz="2400" i="1">
                                          <a:latin typeface="Cambria Math"/>
                                          <a:ea typeface="Cambria Math"/>
                                        </a:rPr>
                                      </m:ctrlPr>
                                    </m:sSubSupPr>
                                    <m:e>
                                      <m:sSup>
                                        <m:sSupPr>
                                          <m:ctrlPr>
                                            <a:rPr lang="en-US" sz="2400" b="0" i="1" smtClean="0">
                                              <a:latin typeface="Cambria Math"/>
                                              <a:ea typeface="Cambria Math"/>
                                            </a:rPr>
                                          </m:ctrlPr>
                                        </m:sSupPr>
                                        <m:e>
                                          <m:r>
                                            <a:rPr lang="en-US" sz="2400" b="0" i="1" smtClean="0">
                                              <a:latin typeface="Cambria Math"/>
                                              <a:ea typeface="Cambria Math"/>
                                            </a:rPr>
                                            <m:t>𝜎</m:t>
                                          </m:r>
                                        </m:e>
                                        <m:sup>
                                          <m:r>
                                            <a:rPr lang="en-US" sz="2400" b="0" i="1" smtClean="0">
                                              <a:latin typeface="Cambria Math"/>
                                              <a:ea typeface="Cambria Math"/>
                                            </a:rPr>
                                            <m:t>2</m:t>
                                          </m:r>
                                        </m:sup>
                                      </m:sSup>
                                    </m:e>
                                    <m:sub>
                                      <m:r>
                                        <a:rPr lang="en-US" sz="2400" b="0" i="1" smtClean="0">
                                          <a:latin typeface="Cambria Math"/>
                                          <a:ea typeface="Cambria Math"/>
                                        </a:rPr>
                                        <m:t>𝑘</m:t>
                                      </m:r>
                                    </m:sub>
                                    <m:sup>
                                      <m:r>
                                        <a:rPr lang="en-US" sz="2400" b="0" i="1">
                                          <a:latin typeface="Cambria Math"/>
                                          <a:ea typeface="Cambria Math"/>
                                        </a:rPr>
                                        <m:t>(</m:t>
                                      </m:r>
                                      <m:r>
                                        <a:rPr lang="en-US" sz="2400" b="0" i="1">
                                          <a:latin typeface="Cambria Math"/>
                                          <a:ea typeface="Cambria Math"/>
                                        </a:rPr>
                                        <m:t>𝑜𝑙𝑑</m:t>
                                      </m:r>
                                      <m:r>
                                        <a:rPr lang="en-US" sz="2400" b="0" i="1">
                                          <a:latin typeface="Cambria Math"/>
                                          <a:ea typeface="Cambria Math"/>
                                        </a:rPr>
                                        <m:t>)</m:t>
                                      </m:r>
                                    </m:sup>
                                  </m:sSubSup>
                                </m:e>
                              </m:d>
                              <m:sSubSup>
                                <m:sSubSupPr>
                                  <m:ctrlPr>
                                    <a:rPr lang="en-US" sz="2400" i="1">
                                      <a:latin typeface="Cambria Math"/>
                                      <a:ea typeface="Cambria Math"/>
                                    </a:rPr>
                                  </m:ctrlPr>
                                </m:sSubSupPr>
                                <m:e>
                                  <m:r>
                                    <a:rPr lang="en-US" sz="2400" b="0" i="1" smtClean="0">
                                      <a:latin typeface="Cambria Math"/>
                                      <a:ea typeface="Cambria Math"/>
                                    </a:rPr>
                                    <m:t>𝜋</m:t>
                                  </m:r>
                                </m:e>
                                <m:sub>
                                  <m:r>
                                    <a:rPr lang="en-US" sz="2400" b="0" i="1" smtClean="0">
                                      <a:latin typeface="Cambria Math"/>
                                      <a:ea typeface="Cambria Math"/>
                                    </a:rPr>
                                    <m:t>𝑘</m:t>
                                  </m:r>
                                </m:sub>
                                <m:sup>
                                  <m:r>
                                    <a:rPr lang="en-US" sz="2400" b="0" i="1">
                                      <a:latin typeface="Cambria Math"/>
                                      <a:ea typeface="Cambria Math"/>
                                    </a:rPr>
                                    <m:t>(</m:t>
                                  </m:r>
                                  <m:r>
                                    <a:rPr lang="en-US" sz="2400" b="0" i="1">
                                      <a:latin typeface="Cambria Math"/>
                                      <a:ea typeface="Cambria Math"/>
                                    </a:rPr>
                                    <m:t>𝑜𝑙𝑑</m:t>
                                  </m:r>
                                  <m:r>
                                    <a:rPr lang="en-US" sz="2400" b="0" i="1">
                                      <a:latin typeface="Cambria Math"/>
                                      <a:ea typeface="Cambria Math"/>
                                    </a:rPr>
                                    <m:t>)</m:t>
                                  </m:r>
                                </m:sup>
                              </m:sSubSup>
                            </m:e>
                          </m:nary>
                        </m:den>
                      </m:f>
                      <m:r>
                        <a:rPr lang="en-US" sz="2400" b="0" i="1">
                          <a:latin typeface="Cambria Math"/>
                          <a:ea typeface="Cambria Math"/>
                        </a:rPr>
                        <m:t>=</m:t>
                      </m:r>
                      <m:f>
                        <m:fPr>
                          <m:ctrlPr>
                            <a:rPr lang="en-US" sz="2400" i="1">
                              <a:latin typeface="Cambria Math"/>
                              <a:ea typeface="Cambria Math"/>
                            </a:rPr>
                          </m:ctrlPr>
                        </m:fPr>
                        <m:num>
                          <m:r>
                            <a:rPr lang="en-US" sz="2400" b="0" i="1" smtClean="0">
                              <a:latin typeface="Cambria Math"/>
                              <a:ea typeface="Cambria Math"/>
                            </a:rPr>
                            <m:t>𝑝</m:t>
                          </m:r>
                          <m:d>
                            <m:dPr>
                              <m:ctrlPr>
                                <a:rPr lang="en-US" sz="2400" i="1">
                                  <a:latin typeface="Cambria Math"/>
                                  <a:ea typeface="Cambria Math"/>
                                </a:rPr>
                              </m:ctrlPr>
                            </m:dPr>
                            <m:e>
                              <m:sSub>
                                <m:sSubPr>
                                  <m:ctrlPr>
                                    <a:rPr lang="en-US" sz="2400" i="1">
                                      <a:latin typeface="Cambria Math"/>
                                      <a:ea typeface="Cambria Math"/>
                                    </a:rPr>
                                  </m:ctrlPr>
                                </m:sSubPr>
                                <m:e>
                                  <m:r>
                                    <m:rPr>
                                      <m:sty m:val="p"/>
                                    </m:rPr>
                                    <a:rPr lang="en-US" sz="2400" b="0" i="1">
                                      <a:latin typeface="Cambria Math"/>
                                      <a:ea typeface="Cambria Math"/>
                                    </a:rPr>
                                    <m:t>x</m:t>
                                  </m:r>
                                </m:e>
                                <m:sub>
                                  <m:r>
                                    <a:rPr lang="en-US" sz="2400" b="0" i="1">
                                      <a:latin typeface="Cambria Math"/>
                                      <a:ea typeface="Cambria Math"/>
                                    </a:rPr>
                                    <m:t>𝑖</m:t>
                                  </m:r>
                                </m:sub>
                              </m:sSub>
                              <m:r>
                                <a:rPr lang="en-US" sz="2400" b="0" i="1" smtClean="0">
                                  <a:latin typeface="Cambria Math"/>
                                  <a:ea typeface="Cambria Math"/>
                                </a:rPr>
                                <m:t>|</m:t>
                              </m:r>
                              <m:sSub>
                                <m:sSubPr>
                                  <m:ctrlPr>
                                    <a:rPr lang="en-US" sz="2400" i="1" smtClean="0">
                                      <a:latin typeface="Cambria Math"/>
                                      <a:ea typeface="Cambria Math"/>
                                    </a:rPr>
                                  </m:ctrlPr>
                                </m:sSubPr>
                                <m:e>
                                  <m:r>
                                    <a:rPr lang="en-US" sz="2400" b="0" i="1" smtClean="0">
                                      <a:latin typeface="Cambria Math"/>
                                      <a:ea typeface="Cambria Math"/>
                                    </a:rPr>
                                    <m:t>𝑧</m:t>
                                  </m:r>
                                </m:e>
                                <m:sub>
                                  <m:r>
                                    <a:rPr lang="en-US" sz="2400" b="0" i="1" smtClean="0">
                                      <a:latin typeface="Cambria Math"/>
                                      <a:ea typeface="Cambria Math"/>
                                    </a:rPr>
                                    <m:t>𝑖</m:t>
                                  </m:r>
                                </m:sub>
                              </m:sSub>
                            </m:e>
                          </m:d>
                          <m:r>
                            <a:rPr lang="en-US" sz="2400" b="0" i="1">
                              <a:latin typeface="Cambria Math"/>
                              <a:ea typeface="Cambria Math"/>
                            </a:rPr>
                            <m:t>𝑃</m:t>
                          </m:r>
                          <m:r>
                            <a:rPr lang="en-US" sz="2400" b="0" i="1">
                              <a:latin typeface="Cambria Math"/>
                              <a:ea typeface="Cambria Math"/>
                            </a:rPr>
                            <m:t>(</m:t>
                          </m:r>
                          <m:sSub>
                            <m:sSubPr>
                              <m:ctrlPr>
                                <a:rPr lang="en-US" sz="2400" i="1" smtClean="0">
                                  <a:latin typeface="Cambria Math"/>
                                  <a:ea typeface="Cambria Math"/>
                                </a:rPr>
                              </m:ctrlPr>
                            </m:sSubPr>
                            <m:e>
                              <m:r>
                                <a:rPr lang="en-US" sz="2400" b="0" i="1" smtClean="0">
                                  <a:latin typeface="Cambria Math"/>
                                  <a:ea typeface="Cambria Math"/>
                                </a:rPr>
                                <m:t>𝑧</m:t>
                              </m:r>
                            </m:e>
                            <m:sub>
                              <m:r>
                                <a:rPr lang="en-US" sz="2400" b="0" i="1" smtClean="0">
                                  <a:latin typeface="Cambria Math"/>
                                  <a:ea typeface="Cambria Math"/>
                                </a:rPr>
                                <m:t>𝑖</m:t>
                              </m:r>
                            </m:sub>
                          </m:sSub>
                          <m:r>
                            <a:rPr lang="en-US" sz="2400" b="0" i="1">
                              <a:latin typeface="Cambria Math"/>
                              <a:ea typeface="Cambria Math"/>
                            </a:rPr>
                            <m:t>) </m:t>
                          </m:r>
                        </m:num>
                        <m:den>
                          <m:nary>
                            <m:naryPr>
                              <m:chr m:val="∑"/>
                              <m:limLoc m:val="subSup"/>
                              <m:supHide m:val="on"/>
                              <m:ctrlPr>
                                <a:rPr lang="en-US" sz="2400" i="1">
                                  <a:latin typeface="Cambria Math"/>
                                  <a:ea typeface="Cambria Math"/>
                                </a:rPr>
                              </m:ctrlPr>
                            </m:naryPr>
                            <m:sub>
                              <m:r>
                                <a:rPr lang="en-US" sz="2400" b="0" i="1" smtClean="0">
                                  <a:latin typeface="Cambria Math"/>
                                  <a:ea typeface="Cambria Math"/>
                                </a:rPr>
                                <m:t>𝑘</m:t>
                              </m:r>
                            </m:sub>
                            <m:sup/>
                            <m:e>
                              <m:r>
                                <a:rPr lang="en-US" sz="2400" b="0" i="1">
                                  <a:latin typeface="Cambria Math"/>
                                  <a:ea typeface="Cambria Math"/>
                                </a:rPr>
                                <m:t>𝑝</m:t>
                              </m:r>
                              <m:d>
                                <m:dPr>
                                  <m:ctrlPr>
                                    <a:rPr lang="en-US" sz="2400" i="1">
                                      <a:latin typeface="Cambria Math"/>
                                      <a:ea typeface="Cambria Math"/>
                                    </a:rPr>
                                  </m:ctrlPr>
                                </m:dPr>
                                <m:e>
                                  <m:sSub>
                                    <m:sSubPr>
                                      <m:ctrlPr>
                                        <a:rPr lang="en-US" sz="2400" i="1">
                                          <a:latin typeface="Cambria Math"/>
                                          <a:ea typeface="Cambria Math"/>
                                        </a:rPr>
                                      </m:ctrlPr>
                                    </m:sSubPr>
                                    <m:e>
                                      <m:r>
                                        <m:rPr>
                                          <m:sty m:val="p"/>
                                        </m:rPr>
                                        <a:rPr lang="en-US" sz="2400" b="0" i="1">
                                          <a:latin typeface="Cambria Math"/>
                                          <a:ea typeface="Cambria Math"/>
                                        </a:rPr>
                                        <m:t>x</m:t>
                                      </m:r>
                                    </m:e>
                                    <m:sub>
                                      <m:r>
                                        <a:rPr lang="en-US" sz="2400" b="0" i="1">
                                          <a:latin typeface="Cambria Math"/>
                                          <a:ea typeface="Cambria Math"/>
                                        </a:rPr>
                                        <m:t>𝑖</m:t>
                                      </m:r>
                                    </m:sub>
                                  </m:sSub>
                                  <m:r>
                                    <a:rPr lang="en-US" sz="2400" b="0" i="1">
                                      <a:latin typeface="Cambria Math"/>
                                      <a:ea typeface="Cambria Math"/>
                                    </a:rPr>
                                    <m:t>|</m:t>
                                  </m:r>
                                  <m:r>
                                    <a:rPr lang="en-US" sz="2400" b="0" i="1" smtClean="0">
                                      <a:latin typeface="Cambria Math"/>
                                      <a:ea typeface="Cambria Math"/>
                                    </a:rPr>
                                    <m:t>𝑘</m:t>
                                  </m:r>
                                </m:e>
                              </m:d>
                              <m:r>
                                <a:rPr lang="en-US" sz="2400" b="0" i="1">
                                  <a:latin typeface="Cambria Math"/>
                                  <a:ea typeface="Cambria Math"/>
                                </a:rPr>
                                <m:t>𝑃</m:t>
                              </m:r>
                              <m:r>
                                <a:rPr lang="en-US" sz="2400" b="0" i="1">
                                  <a:latin typeface="Cambria Math"/>
                                  <a:ea typeface="Cambria Math"/>
                                </a:rPr>
                                <m:t>(</m:t>
                              </m:r>
                              <m:r>
                                <a:rPr lang="en-US" sz="2400" b="0" i="1" smtClean="0">
                                  <a:latin typeface="Cambria Math"/>
                                  <a:ea typeface="Cambria Math"/>
                                </a:rPr>
                                <m:t>𝑘</m:t>
                              </m:r>
                              <m:r>
                                <a:rPr lang="en-US" sz="2400" b="0" i="1">
                                  <a:latin typeface="Cambria Math"/>
                                  <a:ea typeface="Cambria Math"/>
                                </a:rPr>
                                <m:t>)</m:t>
                              </m:r>
                            </m:e>
                          </m:nary>
                        </m:den>
                      </m:f>
                      <m:r>
                        <a:rPr lang="en-US" sz="2400" b="0" i="1" smtClean="0">
                          <a:latin typeface="Cambria Math"/>
                          <a:ea typeface="Cambria Math"/>
                        </a:rPr>
                        <m:t>=</m:t>
                      </m:r>
                      <m:r>
                        <a:rPr lang="en-US" sz="2400" b="0" i="1" smtClean="0">
                          <a:latin typeface="Cambria Math"/>
                          <a:ea typeface="Cambria Math"/>
                        </a:rPr>
                        <m:t>𝑃</m:t>
                      </m:r>
                      <m:d>
                        <m:dPr>
                          <m:ctrlPr>
                            <a:rPr lang="en-US" sz="2400" i="1">
                              <a:latin typeface="Cambria Math"/>
                              <a:ea typeface="Cambria Math"/>
                            </a:rPr>
                          </m:ctrlPr>
                        </m:dPr>
                        <m:e>
                          <m:sSub>
                            <m:sSubPr>
                              <m:ctrlPr>
                                <a:rPr lang="en-US" sz="2400" i="1" smtClean="0">
                                  <a:latin typeface="Cambria Math"/>
                                  <a:ea typeface="Cambria Math"/>
                                </a:rPr>
                              </m:ctrlPr>
                            </m:sSubPr>
                            <m:e>
                              <m:r>
                                <a:rPr lang="en-US" sz="2400" b="0" i="1" smtClean="0">
                                  <a:latin typeface="Cambria Math"/>
                                  <a:ea typeface="Cambria Math"/>
                                </a:rPr>
                                <m:t>𝑧</m:t>
                              </m:r>
                            </m:e>
                            <m:sub>
                              <m:r>
                                <a:rPr lang="en-US" sz="2400" b="0" i="1" smtClean="0">
                                  <a:latin typeface="Cambria Math"/>
                                  <a:ea typeface="Cambria Math"/>
                                </a:rPr>
                                <m:t>𝑖</m:t>
                              </m:r>
                            </m:sub>
                          </m:sSub>
                          <m:r>
                            <a:rPr lang="en-US" sz="2400" b="0" i="1" smtClean="0">
                              <a:latin typeface="Cambria Math"/>
                              <a:ea typeface="Cambria Math"/>
                            </a:rPr>
                            <m:t>|</m:t>
                          </m:r>
                          <m:sSub>
                            <m:sSubPr>
                              <m:ctrlPr>
                                <a:rPr lang="en-US" sz="2400" i="1">
                                  <a:latin typeface="Cambria Math"/>
                                  <a:ea typeface="Cambria Math"/>
                                </a:rPr>
                              </m:ctrlPr>
                            </m:sSubPr>
                            <m:e>
                              <m:r>
                                <m:rPr>
                                  <m:sty m:val="p"/>
                                </m:rPr>
                                <a:rPr lang="en-US" sz="2400" b="0" i="1">
                                  <a:latin typeface="Cambria Math"/>
                                  <a:ea typeface="Cambria Math"/>
                                </a:rPr>
                                <m:t>x</m:t>
                              </m:r>
                            </m:e>
                            <m:sub>
                              <m:r>
                                <a:rPr lang="en-US" sz="2400" b="0" i="1">
                                  <a:latin typeface="Cambria Math"/>
                                  <a:ea typeface="Cambria Math"/>
                                </a:rPr>
                                <m:t>𝑖</m:t>
                              </m:r>
                            </m:sub>
                          </m:sSub>
                        </m:e>
                      </m:d>
                    </m:oMath>
                  </m:oMathPara>
                </a14:m>
                <a:endParaRPr lang="en-US" sz="2400" dirty="0"/>
              </a:p>
              <a:p>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3465060"/>
                <a:ext cx="9144000" cy="162012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724400" y="4813300"/>
                <a:ext cx="3429000" cy="8913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400" b="1" i="1" smtClean="0">
                              <a:latin typeface="Cambria Math"/>
                              <a:ea typeface="Cambria Math"/>
                            </a:rPr>
                          </m:ctrlPr>
                        </m:sSubSupPr>
                        <m:e>
                          <m:r>
                            <a:rPr lang="en-US" sz="2400" b="0" i="1" smtClean="0">
                              <a:latin typeface="Cambria Math"/>
                              <a:ea typeface="Cambria Math"/>
                            </a:rPr>
                            <m:t>𝜋</m:t>
                          </m:r>
                        </m:e>
                        <m:sub>
                          <m:r>
                            <a:rPr lang="en-US" sz="2400" b="0" i="1" smtClean="0">
                              <a:latin typeface="Cambria Math"/>
                              <a:ea typeface="Cambria Math"/>
                            </a:rPr>
                            <m:t>𝑘</m:t>
                          </m:r>
                        </m:sub>
                        <m:sup>
                          <m:d>
                            <m:dPr>
                              <m:ctrlPr>
                                <a:rPr lang="en-US" sz="2400" b="1" i="1" smtClean="0">
                                  <a:latin typeface="Cambria Math"/>
                                  <a:ea typeface="Cambria Math"/>
                                </a:rPr>
                              </m:ctrlPr>
                            </m:dPr>
                            <m:e>
                              <m:r>
                                <a:rPr lang="en-US" sz="2400" b="0" i="1" smtClean="0">
                                  <a:latin typeface="Cambria Math"/>
                                  <a:ea typeface="Cambria Math"/>
                                </a:rPr>
                                <m:t>𝑛𝑒𝑤</m:t>
                              </m:r>
                            </m:e>
                          </m:d>
                        </m:sup>
                      </m:sSubSup>
                      <m:r>
                        <a:rPr lang="en-US" sz="2400" b="0" i="1" smtClean="0">
                          <a:latin typeface="Cambria Math"/>
                          <a:ea typeface="Cambria Math"/>
                        </a:rPr>
                        <m:t>=</m:t>
                      </m:r>
                      <m:f>
                        <m:fPr>
                          <m:ctrlPr>
                            <a:rPr lang="en-US" sz="2400" b="0" i="1" smtClean="0">
                              <a:latin typeface="Cambria Math"/>
                              <a:ea typeface="Cambria Math"/>
                            </a:rPr>
                          </m:ctrlPr>
                        </m:fPr>
                        <m:num>
                          <m:nary>
                            <m:naryPr>
                              <m:chr m:val="∑"/>
                              <m:limLoc m:val="subSup"/>
                              <m:supHide m:val="on"/>
                              <m:ctrlPr>
                                <a:rPr lang="en-US" sz="2400" i="1">
                                  <a:latin typeface="Cambria Math"/>
                                  <a:ea typeface="Cambria Math"/>
                                </a:rPr>
                              </m:ctrlPr>
                            </m:naryPr>
                            <m:sub>
                              <m:r>
                                <m:rPr>
                                  <m:brk m:alnAt="9"/>
                                </m:rPr>
                                <a:rPr lang="en-US" sz="2400" i="1">
                                  <a:latin typeface="Cambria Math"/>
                                  <a:ea typeface="Cambria Math"/>
                                </a:rPr>
                                <m:t>𝑖</m:t>
                              </m:r>
                            </m:sub>
                            <m:sup/>
                            <m:e>
                              <m:sSub>
                                <m:sSubPr>
                                  <m:ctrlPr>
                                    <a:rPr lang="en-US" sz="2400" i="1">
                                      <a:latin typeface="Cambria Math"/>
                                      <a:ea typeface="Cambria Math"/>
                                    </a:rPr>
                                  </m:ctrlPr>
                                </m:sSubPr>
                                <m:e>
                                  <m:r>
                                    <a:rPr lang="en-US" sz="2400" i="1">
                                      <a:latin typeface="Cambria Math"/>
                                      <a:ea typeface="Cambria Math"/>
                                    </a:rPr>
                                    <m:t>𝛾</m:t>
                                  </m:r>
                                </m:e>
                                <m:sub>
                                  <m:r>
                                    <a:rPr lang="en-US" sz="2400" b="0" i="1" smtClean="0">
                                      <a:latin typeface="Cambria Math"/>
                                      <a:ea typeface="Cambria Math"/>
                                    </a:rPr>
                                    <m:t>𝑘</m:t>
                                  </m:r>
                                  <m:r>
                                    <a:rPr lang="en-US" sz="2400" i="1">
                                      <a:latin typeface="Cambria Math"/>
                                      <a:ea typeface="Cambria Math"/>
                                    </a:rPr>
                                    <m:t>𝑖</m:t>
                                  </m:r>
                                </m:sub>
                              </m:sSub>
                            </m:e>
                          </m:nary>
                        </m:num>
                        <m:den>
                          <m:nary>
                            <m:naryPr>
                              <m:chr m:val="∑"/>
                              <m:limLoc m:val="subSup"/>
                              <m:supHide m:val="on"/>
                              <m:ctrlPr>
                                <a:rPr lang="en-US" sz="2400" i="1">
                                  <a:latin typeface="Cambria Math"/>
                                  <a:ea typeface="Cambria Math"/>
                                </a:rPr>
                              </m:ctrlPr>
                            </m:naryPr>
                            <m:sub>
                              <m:r>
                                <a:rPr lang="en-US" sz="2400" b="0" i="1" smtClean="0">
                                  <a:latin typeface="Cambria Math"/>
                                  <a:ea typeface="Cambria Math"/>
                                </a:rPr>
                                <m:t>𝑘</m:t>
                              </m:r>
                            </m:sub>
                            <m:sup/>
                            <m:e>
                              <m:nary>
                                <m:naryPr>
                                  <m:chr m:val="∑"/>
                                  <m:limLoc m:val="subSup"/>
                                  <m:supHide m:val="on"/>
                                  <m:ctrlPr>
                                    <a:rPr lang="en-US" sz="2400" i="1">
                                      <a:latin typeface="Cambria Math"/>
                                      <a:ea typeface="Cambria Math"/>
                                    </a:rPr>
                                  </m:ctrlPr>
                                </m:naryPr>
                                <m:sub>
                                  <m:r>
                                    <m:rPr>
                                      <m:brk m:alnAt="9"/>
                                    </m:rPr>
                                    <a:rPr lang="en-US" sz="2400" i="1">
                                      <a:latin typeface="Cambria Math"/>
                                      <a:ea typeface="Cambria Math"/>
                                    </a:rPr>
                                    <m:t>𝑖</m:t>
                                  </m:r>
                                </m:sub>
                                <m:sup/>
                                <m:e>
                                  <m:sSub>
                                    <m:sSubPr>
                                      <m:ctrlPr>
                                        <a:rPr lang="en-US" sz="2400" i="1">
                                          <a:latin typeface="Cambria Math"/>
                                          <a:ea typeface="Cambria Math"/>
                                        </a:rPr>
                                      </m:ctrlPr>
                                    </m:sSubPr>
                                    <m:e>
                                      <m:r>
                                        <a:rPr lang="en-US" sz="2400" i="1">
                                          <a:latin typeface="Cambria Math"/>
                                          <a:ea typeface="Cambria Math"/>
                                        </a:rPr>
                                        <m:t>𝛾</m:t>
                                      </m:r>
                                    </m:e>
                                    <m:sub>
                                      <m:r>
                                        <a:rPr lang="en-US" sz="2400" b="0" i="1" smtClean="0">
                                          <a:latin typeface="Cambria Math"/>
                                          <a:ea typeface="Cambria Math"/>
                                        </a:rPr>
                                        <m:t>𝑘</m:t>
                                      </m:r>
                                      <m:r>
                                        <a:rPr lang="en-US" sz="2400" i="1">
                                          <a:latin typeface="Cambria Math"/>
                                          <a:ea typeface="Cambria Math"/>
                                        </a:rPr>
                                        <m:t>𝑖</m:t>
                                      </m:r>
                                    </m:sub>
                                  </m:sSub>
                                </m:e>
                              </m:nary>
                            </m:e>
                          </m:nary>
                        </m:den>
                      </m:f>
                    </m:oMath>
                  </m:oMathPara>
                </a14:m>
                <a:endParaRPr lang="en-US" sz="2400" b="0" dirty="0" smtClean="0">
                  <a:ea typeface="Cambria Math"/>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24400" y="4813300"/>
                <a:ext cx="3429000" cy="891398"/>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3660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GMM to be learned</a:t>
            </a:r>
            <a:endParaRPr lang="en-US" dirty="0"/>
          </a:p>
        </p:txBody>
      </p:sp>
      <p:pic>
        <p:nvPicPr>
          <p:cNvPr id="317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906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 algorithm</a:t>
            </a:r>
            <a:endParaRPr lang="en-US" dirty="0"/>
          </a:p>
        </p:txBody>
      </p:sp>
      <p:pic>
        <p:nvPicPr>
          <p:cNvPr id="2150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3105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0" y="274638"/>
            <a:ext cx="9144000" cy="1143000"/>
          </a:xfrm>
        </p:spPr>
        <p:txBody>
          <a:bodyPr/>
          <a:lstStyle/>
          <a:p>
            <a:r>
              <a:rPr lang="en-US" dirty="0"/>
              <a:t>Basic rules of probability theory</a:t>
            </a:r>
            <a:endParaRPr lang="cs-CZ" altLang="en-US" dirty="0"/>
          </a:p>
        </p:txBody>
      </p:sp>
      <p:sp>
        <p:nvSpPr>
          <p:cNvPr id="129318" name="Rectangle 294"/>
          <p:cNvSpPr>
            <a:spLocks noGrp="1" noChangeArrowheads="1"/>
          </p:cNvSpPr>
          <p:nvPr>
            <p:ph type="body" idx="1"/>
          </p:nvPr>
        </p:nvSpPr>
        <p:spPr>
          <a:xfrm>
            <a:off x="457200" y="1412776"/>
            <a:ext cx="8229600" cy="3276600"/>
          </a:xfrm>
        </p:spPr>
        <p:txBody>
          <a:bodyPr/>
          <a:lstStyle/>
          <a:p>
            <a:pPr marL="0" indent="0">
              <a:lnSpc>
                <a:spcPct val="80000"/>
              </a:lnSpc>
              <a:buNone/>
            </a:pPr>
            <a:r>
              <a:rPr lang="en-US" altLang="en-US" sz="2400" dirty="0"/>
              <a:t>Sum rule</a:t>
            </a:r>
            <a:r>
              <a:rPr lang="cs-CZ" altLang="en-US" sz="2400" dirty="0" smtClean="0"/>
              <a:t>:</a:t>
            </a:r>
            <a:endParaRPr lang="en-US" altLang="en-US" sz="2400" dirty="0" smtClean="0"/>
          </a:p>
          <a:p>
            <a:pPr>
              <a:lnSpc>
                <a:spcPct val="80000"/>
              </a:lnSpc>
            </a:pPr>
            <a:endParaRPr lang="en-US" altLang="en-US" sz="2400" dirty="0"/>
          </a:p>
          <a:p>
            <a:pPr>
              <a:lnSpc>
                <a:spcPct val="80000"/>
              </a:lnSpc>
            </a:pPr>
            <a:endParaRPr lang="cs-CZ" altLang="en-US" sz="2400" dirty="0"/>
          </a:p>
          <a:p>
            <a:pPr marL="0" indent="0">
              <a:lnSpc>
                <a:spcPct val="80000"/>
              </a:lnSpc>
              <a:buNone/>
            </a:pPr>
            <a:r>
              <a:rPr lang="en-US" altLang="en-US" sz="2400" dirty="0" smtClean="0"/>
              <a:t>Product rule</a:t>
            </a:r>
            <a:r>
              <a:rPr lang="cs-CZ" altLang="en-US" sz="2400" dirty="0" smtClean="0"/>
              <a:t>:</a:t>
            </a:r>
            <a:endParaRPr lang="en-US" altLang="en-US" sz="2400" dirty="0" smtClean="0"/>
          </a:p>
          <a:p>
            <a:pPr marL="0" indent="0">
              <a:lnSpc>
                <a:spcPct val="80000"/>
              </a:lnSpc>
              <a:buNone/>
            </a:pPr>
            <a:endParaRPr lang="en-US" altLang="en-US" sz="2400" dirty="0"/>
          </a:p>
          <a:p>
            <a:pPr marL="0" indent="0">
              <a:lnSpc>
                <a:spcPct val="80000"/>
              </a:lnSpc>
              <a:buNone/>
            </a:pPr>
            <a:endParaRPr lang="en-US" altLang="en-US" sz="2400" dirty="0" smtClean="0"/>
          </a:p>
          <a:p>
            <a:pPr marL="0" indent="0">
              <a:lnSpc>
                <a:spcPct val="80000"/>
              </a:lnSpc>
              <a:buNone/>
            </a:pPr>
            <a:endParaRPr lang="en-US" altLang="en-US" sz="2400" dirty="0"/>
          </a:p>
          <a:p>
            <a:pPr marL="0" indent="0">
              <a:lnSpc>
                <a:spcPct val="80000"/>
              </a:lnSpc>
              <a:buNone/>
            </a:pPr>
            <a:endParaRPr lang="en-US" altLang="en-US" sz="2400" dirty="0" smtClean="0"/>
          </a:p>
          <a:p>
            <a:pPr marL="0" indent="0">
              <a:lnSpc>
                <a:spcPct val="80000"/>
              </a:lnSpc>
              <a:buNone/>
            </a:pPr>
            <a:r>
              <a:rPr lang="en-US" altLang="en-US" sz="2400" dirty="0" smtClean="0"/>
              <a:t>Bayes rule</a:t>
            </a:r>
            <a:r>
              <a:rPr lang="cs-CZ" altLang="en-US" sz="2400" dirty="0"/>
              <a:t>:</a:t>
            </a:r>
            <a:endParaRPr lang="en-US" altLang="en-US" sz="2400" dirty="0"/>
          </a:p>
          <a:p>
            <a:pPr marL="0" indent="0">
              <a:lnSpc>
                <a:spcPct val="80000"/>
              </a:lnSpc>
              <a:buNone/>
            </a:pPr>
            <a:endParaRPr lang="en-US" altLang="en-US" sz="2400" dirty="0" smtClean="0"/>
          </a:p>
          <a:p>
            <a:pPr>
              <a:lnSpc>
                <a:spcPct val="80000"/>
              </a:lnSpc>
              <a:buFontTx/>
              <a:buNone/>
            </a:pPr>
            <a:endParaRPr lang="cs-CZ" altLang="en-US" sz="2400" dirty="0"/>
          </a:p>
          <a:p>
            <a:pPr>
              <a:lnSpc>
                <a:spcPct val="80000"/>
              </a:lnSpc>
              <a:buFontTx/>
              <a:buNone/>
            </a:pPr>
            <a:endParaRPr lang="cs-CZ" altLang="en-US" sz="2400" dirty="0"/>
          </a:p>
          <a:p>
            <a:pPr>
              <a:lnSpc>
                <a:spcPct val="80000"/>
              </a:lnSpc>
              <a:buFontTx/>
              <a:buNone/>
            </a:pPr>
            <a:endParaRPr lang="cs-CZ" altLang="en-US" sz="2400" dirty="0"/>
          </a:p>
        </p:txBody>
      </p:sp>
      <mc:AlternateContent xmlns:mc="http://schemas.openxmlformats.org/markup-compatibility/2006" xmlns:a14="http://schemas.microsoft.com/office/drawing/2010/main">
        <mc:Choice Requires="a14">
          <p:sp>
            <p:nvSpPr>
              <p:cNvPr id="133" name="TextBox 132"/>
              <p:cNvSpPr txBox="1"/>
              <p:nvPr/>
            </p:nvSpPr>
            <p:spPr>
              <a:xfrm>
                <a:off x="971599" y="3265820"/>
                <a:ext cx="646350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800" b="0" i="1" smtClean="0">
                          <a:latin typeface="Cambria Math" panose="02040503050406030204" pitchFamily="18" charset="0"/>
                          <a:ea typeface="Cambria Math" panose="02040503050406030204" pitchFamily="18" charset="0"/>
                        </a:rPr>
                        <m:t>𝑃</m:t>
                      </m:r>
                      <m:d>
                        <m:dPr>
                          <m:ctrlPr>
                            <a:rPr lang="en-US" sz="2800" b="0" i="1" smtClean="0">
                              <a:latin typeface="Cambria Math"/>
                              <a:ea typeface="Cambria Math" panose="02040503050406030204" pitchFamily="18" charset="0"/>
                            </a:rPr>
                          </m:ctrlPr>
                        </m:dPr>
                        <m:e>
                          <m:r>
                            <a:rPr lang="en-US" altLang="en-US" sz="2800" b="0" i="1" dirty="0" smtClean="0">
                              <a:latin typeface="Cambria Math" panose="02040503050406030204" pitchFamily="18" charset="0"/>
                              <a:ea typeface="Cambria Math" panose="02040503050406030204" pitchFamily="18" charset="0"/>
                              <a:cs typeface="Times New Roman" panose="020206030504050203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𝑦</m:t>
                          </m:r>
                        </m:e>
                      </m:d>
                      <m:r>
                        <a:rPr lang="cs-CZ" sz="2800" b="0" i="1" smtClean="0">
                          <a:latin typeface="Cambria Math" panose="02040503050406030204" pitchFamily="18" charset="0"/>
                          <a:ea typeface="Cambria Math" panose="02040503050406030204" pitchFamily="18" charset="0"/>
                        </a:rPr>
                        <m:t>=</m:t>
                      </m:r>
                      <m:r>
                        <a:rPr lang="cs-CZ" sz="2800" i="1">
                          <a:latin typeface="Cambria Math" panose="02040503050406030204" pitchFamily="18" charset="0"/>
                          <a:ea typeface="Cambria Math" panose="02040503050406030204" pitchFamily="18" charset="0"/>
                        </a:rPr>
                        <m:t>𝑃</m:t>
                      </m:r>
                      <m:d>
                        <m:dPr>
                          <m:ctrlPr>
                            <a:rPr lang="en-US" sz="2800" i="1">
                              <a:latin typeface="Cambria Math"/>
                              <a:ea typeface="Cambria Math" panose="02040503050406030204" pitchFamily="18" charset="0"/>
                            </a:rPr>
                          </m:ctrlPr>
                        </m:dPr>
                        <m:e>
                          <m:r>
                            <a:rPr lang="en-US" sz="2800" b="0" i="1" smtClean="0">
                              <a:latin typeface="Cambria Math"/>
                              <a:ea typeface="Cambria Math" panose="02040503050406030204" pitchFamily="18" charset="0"/>
                            </a:rPr>
                            <m:t>𝑥</m:t>
                          </m:r>
                          <m:r>
                            <a:rPr lang="en-US" sz="2800" b="0" i="1" smtClean="0">
                              <a:latin typeface="Cambria Math"/>
                              <a:ea typeface="Cambria Math" panose="02040503050406030204" pitchFamily="18" charset="0"/>
                            </a:rPr>
                            <m:t>|</m:t>
                          </m:r>
                          <m:r>
                            <a:rPr lang="en-US" sz="2800" b="0" i="1" smtClean="0">
                              <a:latin typeface="Cambria Math"/>
                              <a:ea typeface="Cambria Math" panose="02040503050406030204" pitchFamily="18" charset="0"/>
                            </a:rPr>
                            <m:t>𝑦</m:t>
                          </m:r>
                        </m:e>
                      </m:d>
                      <m:r>
                        <a:rPr lang="cs-CZ" sz="2800" i="1">
                          <a:latin typeface="Cambria Math" panose="02040503050406030204" pitchFamily="18" charset="0"/>
                          <a:ea typeface="Cambria Math" panose="02040503050406030204" pitchFamily="18" charset="0"/>
                        </a:rPr>
                        <m:t>𝑃</m:t>
                      </m:r>
                      <m:d>
                        <m:dPr>
                          <m:ctrlPr>
                            <a:rPr lang="en-US" sz="2800" i="1">
                              <a:latin typeface="Cambria Math"/>
                              <a:ea typeface="Cambria Math" panose="02040503050406030204" pitchFamily="18" charset="0"/>
                            </a:rPr>
                          </m:ctrlPr>
                        </m:dPr>
                        <m:e>
                          <m:r>
                            <m:rPr>
                              <m:nor/>
                            </m:rPr>
                            <a:rPr lang="en-US" sz="2800" b="0" i="1" smtClean="0">
                              <a:latin typeface="Times New Roman" panose="02020603050405020304" pitchFamily="18" charset="0"/>
                              <a:ea typeface="Cambria Math" panose="02040503050406030204" pitchFamily="18" charset="0"/>
                              <a:cs typeface="Times New Roman" panose="02020603050405020304" pitchFamily="18" charset="0"/>
                            </a:rPr>
                            <m:t>y</m:t>
                          </m:r>
                        </m:e>
                      </m:d>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cs-CZ" sz="2800" i="1">
                          <a:latin typeface="Cambria Math" panose="02040503050406030204" pitchFamily="18" charset="0"/>
                          <a:ea typeface="Cambria Math" panose="02040503050406030204" pitchFamily="18" charset="0"/>
                        </a:rPr>
                        <m:t>𝑃</m:t>
                      </m:r>
                      <m:d>
                        <m:dPr>
                          <m:ctrlPr>
                            <a:rPr lang="en-US" sz="2800" i="1">
                              <a:latin typeface="Cambria Math"/>
                              <a:ea typeface="Cambria Math" panose="02040503050406030204" pitchFamily="18" charset="0"/>
                            </a:rPr>
                          </m:ctrlPr>
                        </m:dPr>
                        <m:e>
                          <m:r>
                            <a:rPr lang="en-US" sz="2800" b="0" i="1" smtClean="0">
                              <a:latin typeface="Cambria Math"/>
                              <a:ea typeface="Cambria Math" panose="02040503050406030204" pitchFamily="18" charset="0"/>
                            </a:rPr>
                            <m:t>𝑦</m:t>
                          </m:r>
                          <m:r>
                            <a:rPr lang="en-US" sz="2800" b="0" i="1" smtClean="0">
                              <a:latin typeface="Cambria Math"/>
                              <a:ea typeface="Cambria Math" panose="02040503050406030204" pitchFamily="18" charset="0"/>
                            </a:rPr>
                            <m:t>|</m:t>
                          </m:r>
                          <m:r>
                            <a:rPr lang="en-US" sz="2800" i="1">
                              <a:latin typeface="Cambria Math"/>
                              <a:ea typeface="Cambria Math" panose="02040503050406030204" pitchFamily="18" charset="0"/>
                            </a:rPr>
                            <m:t>𝑥</m:t>
                          </m:r>
                        </m:e>
                      </m:d>
                      <m:r>
                        <a:rPr lang="cs-CZ" sz="2800" i="1">
                          <a:latin typeface="Cambria Math" panose="02040503050406030204" pitchFamily="18" charset="0"/>
                          <a:ea typeface="Cambria Math" panose="02040503050406030204" pitchFamily="18" charset="0"/>
                        </a:rPr>
                        <m:t>𝑃</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oMath>
                  </m:oMathPara>
                </a14:m>
                <a:endParaRPr lang="en-US" sz="28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133" name="TextBox 132"/>
              <p:cNvSpPr txBox="1">
                <a:spLocks noRot="1" noChangeAspect="1" noMove="1" noResize="1" noEditPoints="1" noAdjustHandles="1" noChangeArrowheads="1" noChangeShapeType="1" noTextEdit="1"/>
              </p:cNvSpPr>
              <p:nvPr/>
            </p:nvSpPr>
            <p:spPr>
              <a:xfrm>
                <a:off x="971599" y="3265820"/>
                <a:ext cx="6463507" cy="52322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p:cNvSpPr txBox="1"/>
              <p:nvPr/>
            </p:nvSpPr>
            <p:spPr>
              <a:xfrm>
                <a:off x="2551079" y="1772816"/>
                <a:ext cx="3304548" cy="9639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𝑃</m:t>
                      </m:r>
                      <m:d>
                        <m:dPr>
                          <m:ctrlPr>
                            <a:rPr lang="en-US" sz="2800" b="0" i="1" smtClean="0">
                              <a:latin typeface="Cambria Math"/>
                              <a:ea typeface="Cambria Math" panose="02040503050406030204" pitchFamily="18" charset="0"/>
                            </a:rPr>
                          </m:ctrlPr>
                        </m:dPr>
                        <m:e>
                          <m:r>
                            <a:rPr lang="en-US" sz="2800" i="1">
                              <a:latin typeface="Cambria Math"/>
                              <a:ea typeface="Cambria Math" panose="02040503050406030204" pitchFamily="18" charset="0"/>
                            </a:rPr>
                            <m:t>𝑥</m:t>
                          </m:r>
                        </m:e>
                      </m:d>
                      <m:r>
                        <a:rPr lang="en-US" sz="2800" b="0" i="1" smtClean="0">
                          <a:latin typeface="Cambria Math" panose="02040503050406030204" pitchFamily="18" charset="0"/>
                          <a:ea typeface="Cambria Math" panose="02040503050406030204" pitchFamily="18" charset="0"/>
                        </a:rPr>
                        <m:t>=</m:t>
                      </m:r>
                      <m:nary>
                        <m:naryPr>
                          <m:chr m:val="∑"/>
                          <m:limLoc m:val="subSup"/>
                          <m:supHide m:val="on"/>
                          <m:ctrlPr>
                            <a:rPr lang="cs-CZ" sz="2800" b="0" i="1" smtClean="0">
                              <a:latin typeface="Cambria Math"/>
                              <a:ea typeface="Cambria Math" panose="02040503050406030204" pitchFamily="18" charset="0"/>
                            </a:rPr>
                          </m:ctrlPr>
                        </m:naryPr>
                        <m:sub>
                          <m:r>
                            <a:rPr lang="en-US" altLang="en-US" sz="2800" i="1" dirty="0">
                              <a:latin typeface="Cambria Math" panose="02040503050406030204" pitchFamily="18" charset="0"/>
                              <a:ea typeface="Cambria Math" panose="02040503050406030204" pitchFamily="18" charset="0"/>
                              <a:cs typeface="Times New Roman" panose="02020603050405020304" pitchFamily="18" charset="0"/>
                            </a:rPr>
                            <m:t>𝑦</m:t>
                          </m:r>
                        </m:sub>
                        <m:sup/>
                        <m:e>
                          <m:r>
                            <a:rPr lang="en-US" sz="2800" b="0" i="1" smtClean="0">
                              <a:latin typeface="Cambria Math" panose="02040503050406030204" pitchFamily="18" charset="0"/>
                              <a:ea typeface="Cambria Math" panose="02040503050406030204" pitchFamily="18" charset="0"/>
                            </a:rPr>
                            <m:t>𝑃</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a:ea typeface="Cambria Math" panose="02040503050406030204" pitchFamily="18" charset="0"/>
                            </a:rPr>
                            <m:t>𝑥</m:t>
                          </m:r>
                          <m:r>
                            <a:rPr lang="en-US" altLang="en-US" sz="2800"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b="0" i="1" dirty="0" smtClean="0">
                              <a:latin typeface="Cambria Math" panose="02040503050406030204" pitchFamily="18" charset="0"/>
                              <a:ea typeface="Cambria Math" panose="02040503050406030204" pitchFamily="18" charset="0"/>
                              <a:cs typeface="Times New Roman" panose="02020603050405020304" pitchFamily="18" charset="0"/>
                            </a:rPr>
                            <m:t>𝑦</m:t>
                          </m:r>
                          <m:r>
                            <a:rPr lang="en-US" sz="2800" b="0" i="1" smtClean="0">
                              <a:latin typeface="Cambria Math" panose="02040503050406030204" pitchFamily="18" charset="0"/>
                              <a:ea typeface="Cambria Math" panose="02040503050406030204" pitchFamily="18" charset="0"/>
                            </a:rPr>
                            <m:t>)</m:t>
                          </m:r>
                        </m:e>
                      </m:nary>
                    </m:oMath>
                  </m:oMathPara>
                </a14:m>
                <a:endParaRPr lang="en-US" sz="20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134" name="TextBox 133"/>
              <p:cNvSpPr txBox="1">
                <a:spLocks noRot="1" noChangeAspect="1" noMove="1" noResize="1" noEditPoints="1" noAdjustHandles="1" noChangeArrowheads="1" noChangeShapeType="1" noTextEdit="1"/>
              </p:cNvSpPr>
              <p:nvPr/>
            </p:nvSpPr>
            <p:spPr>
              <a:xfrm>
                <a:off x="2551079" y="1772816"/>
                <a:ext cx="3304548" cy="96398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71600" y="4725144"/>
                <a:ext cx="6463507" cy="10154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800" b="0" i="1" smtClean="0">
                          <a:latin typeface="Cambria Math" panose="02040503050406030204" pitchFamily="18" charset="0"/>
                          <a:ea typeface="Cambria Math" panose="02040503050406030204" pitchFamily="18" charset="0"/>
                        </a:rPr>
                        <m:t>𝑃</m:t>
                      </m:r>
                      <m:d>
                        <m:dPr>
                          <m:ctrlPr>
                            <a:rPr lang="en-US" sz="2800" b="0" i="1" smtClean="0">
                              <a:latin typeface="Cambria Math"/>
                              <a:ea typeface="Cambria Math" panose="02040503050406030204" pitchFamily="18" charset="0"/>
                            </a:rPr>
                          </m:ctrlPr>
                        </m:dPr>
                        <m:e>
                          <m:r>
                            <a:rPr lang="en-US" altLang="en-US" sz="2800" b="0" i="1" dirty="0" smtClean="0">
                              <a:latin typeface="Cambria Math" panose="02040503050406030204" pitchFamily="18" charset="0"/>
                              <a:ea typeface="Cambria Math" panose="02040503050406030204" pitchFamily="18" charset="0"/>
                              <a:cs typeface="Times New Roman" panose="02020603050405020304" pitchFamily="18" charset="0"/>
                            </a:rPr>
                            <m:t>𝑥</m:t>
                          </m:r>
                          <m:r>
                            <a:rPr lang="en-US" altLang="en-US" sz="2800"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rPr>
                            <m:t>𝑦</m:t>
                          </m:r>
                        </m:e>
                      </m:d>
                      <m:r>
                        <a:rPr lang="cs-CZ" sz="2800" b="0" i="1" smtClean="0">
                          <a:latin typeface="Cambria Math" panose="02040503050406030204" pitchFamily="18" charset="0"/>
                          <a:ea typeface="Cambria Math" panose="02040503050406030204" pitchFamily="18" charset="0"/>
                        </a:rPr>
                        <m:t>=</m:t>
                      </m:r>
                      <m:f>
                        <m:fPr>
                          <m:ctrlPr>
                            <a:rPr lang="en-US" sz="2800" i="1">
                              <a:latin typeface="Cambria Math"/>
                              <a:ea typeface="Cambria Math" panose="02040503050406030204" pitchFamily="18" charset="0"/>
                            </a:rPr>
                          </m:ctrlPr>
                        </m:fPr>
                        <m:num>
                          <m:r>
                            <a:rPr lang="cs-CZ" sz="2800" i="1">
                              <a:latin typeface="Cambria Math" panose="02040503050406030204" pitchFamily="18" charset="0"/>
                              <a:ea typeface="Cambria Math" panose="02040503050406030204" pitchFamily="18" charset="0"/>
                            </a:rPr>
                            <m:t>𝑃</m:t>
                          </m:r>
                          <m:d>
                            <m:dPr>
                              <m:ctrlPr>
                                <a:rPr lang="en-US" sz="2800" i="1">
                                  <a:latin typeface="Cambria Math"/>
                                  <a:ea typeface="Cambria Math" panose="02040503050406030204" pitchFamily="18" charset="0"/>
                                </a:rPr>
                              </m:ctrlPr>
                            </m:dPr>
                            <m:e>
                              <m:r>
                                <a:rPr lang="en-US" sz="2800" i="1">
                                  <a:latin typeface="Cambria Math"/>
                                  <a:ea typeface="Cambria Math" panose="02040503050406030204" pitchFamily="18" charset="0"/>
                                </a:rPr>
                                <m:t>𝑦</m:t>
                              </m:r>
                              <m:r>
                                <a:rPr lang="en-US" sz="2800" i="1">
                                  <a:latin typeface="Cambria Math"/>
                                  <a:ea typeface="Cambria Math" panose="02040503050406030204" pitchFamily="18" charset="0"/>
                                </a:rPr>
                                <m:t>|</m:t>
                              </m:r>
                              <m:r>
                                <a:rPr lang="en-US" sz="2800" i="1">
                                  <a:latin typeface="Cambria Math"/>
                                  <a:ea typeface="Cambria Math" panose="02040503050406030204" pitchFamily="18" charset="0"/>
                                </a:rPr>
                                <m:t>𝑥</m:t>
                              </m:r>
                            </m:e>
                          </m:d>
                          <m:r>
                            <a:rPr lang="cs-CZ" sz="2800" i="1">
                              <a:latin typeface="Cambria Math" panose="02040503050406030204" pitchFamily="18" charset="0"/>
                              <a:ea typeface="Cambria Math" panose="02040503050406030204" pitchFamily="18" charset="0"/>
                            </a:rPr>
                            <m:t>𝑃</m:t>
                          </m:r>
                          <m:d>
                            <m:dPr>
                              <m:ctrlPr>
                                <a:rPr lang="en-US" sz="2800" i="1">
                                  <a:latin typeface="Cambria Math"/>
                                  <a:ea typeface="Cambria Math" panose="02040503050406030204" pitchFamily="18" charset="0"/>
                                </a:rPr>
                              </m:ctrlPr>
                            </m:dPr>
                            <m:e>
                              <m:r>
                                <a:rPr lang="en-US" sz="2800" i="1">
                                  <a:latin typeface="Cambria Math" panose="02040503050406030204" pitchFamily="18" charset="0"/>
                                  <a:ea typeface="Cambria Math" panose="02040503050406030204" pitchFamily="18" charset="0"/>
                                  <a:cs typeface="Times New Roman" panose="02020603050405020304" pitchFamily="18" charset="0"/>
                                </a:rPr>
                                <m:t>𝑥</m:t>
                              </m:r>
                            </m:e>
                          </m:d>
                        </m:num>
                        <m:den>
                          <m:r>
                            <a:rPr lang="cs-CZ" sz="2800" i="1">
                              <a:latin typeface="Cambria Math" panose="02040503050406030204" pitchFamily="18" charset="0"/>
                              <a:ea typeface="Cambria Math" panose="02040503050406030204" pitchFamily="18" charset="0"/>
                            </a:rPr>
                            <m:t>𝑃</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𝑦</m:t>
                          </m:r>
                          <m:r>
                            <a:rPr lang="cs-CZ" sz="2800" i="1">
                              <a:latin typeface="Cambria Math" panose="02040503050406030204" pitchFamily="18" charset="0"/>
                              <a:ea typeface="Cambria Math" panose="02040503050406030204" pitchFamily="18" charset="0"/>
                            </a:rPr>
                            <m:t>)</m:t>
                          </m:r>
                        </m:den>
                      </m:f>
                    </m:oMath>
                  </m:oMathPara>
                </a14:m>
                <a:endParaRPr lang="en-US" sz="28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971600" y="4725144"/>
                <a:ext cx="6463507" cy="1015406"/>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61499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 algorithm</a:t>
            </a:r>
          </a:p>
        </p:txBody>
      </p:sp>
      <p:pic>
        <p:nvPicPr>
          <p:cNvPr id="2253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656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 algorithm</a:t>
            </a:r>
          </a:p>
        </p:txBody>
      </p:sp>
      <p:pic>
        <p:nvPicPr>
          <p:cNvPr id="2355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384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 algorithm</a:t>
            </a:r>
          </a:p>
        </p:txBody>
      </p:sp>
      <p:pic>
        <p:nvPicPr>
          <p:cNvPr id="24580"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421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 algorithm</a:t>
            </a:r>
          </a:p>
        </p:txBody>
      </p:sp>
      <p:pic>
        <p:nvPicPr>
          <p:cNvPr id="2560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269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 algorithm</a:t>
            </a:r>
          </a:p>
        </p:txBody>
      </p:sp>
      <p:pic>
        <p:nvPicPr>
          <p:cNvPr id="266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803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 algorithm</a:t>
            </a:r>
          </a:p>
        </p:txBody>
      </p:sp>
      <p:pic>
        <p:nvPicPr>
          <p:cNvPr id="276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5348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 algorithm</a:t>
            </a:r>
          </a:p>
        </p:txBody>
      </p:sp>
      <p:pic>
        <p:nvPicPr>
          <p:cNvPr id="286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2524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 algorithm</a:t>
            </a:r>
          </a:p>
        </p:txBody>
      </p:sp>
      <p:pic>
        <p:nvPicPr>
          <p:cNvPr id="296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8408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 algorithm</a:t>
            </a:r>
          </a:p>
        </p:txBody>
      </p:sp>
      <p:pic>
        <p:nvPicPr>
          <p:cNvPr id="307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69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Line 5"/>
          <p:cNvSpPr>
            <a:spLocks noChangeShapeType="1"/>
          </p:cNvSpPr>
          <p:nvPr/>
        </p:nvSpPr>
        <p:spPr bwMode="auto">
          <a:xfrm flipV="1">
            <a:off x="4102100" y="5373688"/>
            <a:ext cx="0" cy="792162"/>
          </a:xfrm>
          <a:prstGeom prst="line">
            <a:avLst/>
          </a:prstGeom>
          <a:noFill/>
          <a:ln w="9525">
            <a:solidFill>
              <a:srgbClr val="333399"/>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2" name="Line 6"/>
          <p:cNvSpPr>
            <a:spLocks noChangeShapeType="1"/>
          </p:cNvSpPr>
          <p:nvPr/>
        </p:nvSpPr>
        <p:spPr bwMode="auto">
          <a:xfrm flipV="1">
            <a:off x="4356100" y="5373688"/>
            <a:ext cx="0" cy="792162"/>
          </a:xfrm>
          <a:prstGeom prst="line">
            <a:avLst/>
          </a:prstGeom>
          <a:noFill/>
          <a:ln w="9525">
            <a:solidFill>
              <a:srgbClr val="333399"/>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3" name="Line 7"/>
          <p:cNvSpPr>
            <a:spLocks noChangeShapeType="1"/>
          </p:cNvSpPr>
          <p:nvPr/>
        </p:nvSpPr>
        <p:spPr bwMode="auto">
          <a:xfrm flipV="1">
            <a:off x="4479925" y="5373688"/>
            <a:ext cx="0" cy="792162"/>
          </a:xfrm>
          <a:prstGeom prst="line">
            <a:avLst/>
          </a:prstGeom>
          <a:noFill/>
          <a:ln w="9525">
            <a:solidFill>
              <a:srgbClr val="333399"/>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 name="Rectangle 8"/>
          <p:cNvSpPr>
            <a:spLocks noChangeArrowheads="1"/>
          </p:cNvSpPr>
          <p:nvPr/>
        </p:nvSpPr>
        <p:spPr bwMode="auto">
          <a:xfrm>
            <a:off x="3924300" y="5373688"/>
            <a:ext cx="647700" cy="1700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25" name="Group 9"/>
          <p:cNvGrpSpPr>
            <a:grpSpLocks/>
          </p:cNvGrpSpPr>
          <p:nvPr/>
        </p:nvGrpSpPr>
        <p:grpSpPr bwMode="auto">
          <a:xfrm>
            <a:off x="684213" y="3213100"/>
            <a:ext cx="7561262" cy="1873250"/>
            <a:chOff x="476" y="1207"/>
            <a:chExt cx="4763" cy="1180"/>
          </a:xfrm>
        </p:grpSpPr>
        <p:sp>
          <p:nvSpPr>
            <p:cNvPr id="9226" name="Line 10"/>
            <p:cNvSpPr>
              <a:spLocks noChangeShapeType="1"/>
            </p:cNvSpPr>
            <p:nvPr/>
          </p:nvSpPr>
          <p:spPr bwMode="auto">
            <a:xfrm>
              <a:off x="476" y="2296"/>
              <a:ext cx="47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27" name="Group 11"/>
            <p:cNvGrpSpPr>
              <a:grpSpLocks/>
            </p:cNvGrpSpPr>
            <p:nvPr/>
          </p:nvGrpSpPr>
          <p:grpSpPr bwMode="auto">
            <a:xfrm>
              <a:off x="1882" y="1442"/>
              <a:ext cx="2994" cy="854"/>
              <a:chOff x="884" y="2304"/>
              <a:chExt cx="3992" cy="854"/>
            </a:xfrm>
          </p:grpSpPr>
          <p:sp>
            <p:nvSpPr>
              <p:cNvPr id="9228" name="Freeform 12"/>
              <p:cNvSpPr>
                <a:spLocks/>
              </p:cNvSpPr>
              <p:nvPr/>
            </p:nvSpPr>
            <p:spPr bwMode="auto">
              <a:xfrm>
                <a:off x="884" y="2304"/>
                <a:ext cx="2087" cy="854"/>
              </a:xfrm>
              <a:custGeom>
                <a:avLst/>
                <a:gdLst>
                  <a:gd name="T0" fmla="*/ 0 w 2087"/>
                  <a:gd name="T1" fmla="*/ 839 h 854"/>
                  <a:gd name="T2" fmla="*/ 136 w 2087"/>
                  <a:gd name="T3" fmla="*/ 839 h 854"/>
                  <a:gd name="T4" fmla="*/ 363 w 2087"/>
                  <a:gd name="T5" fmla="*/ 748 h 854"/>
                  <a:gd name="T6" fmla="*/ 590 w 2087"/>
                  <a:gd name="T7" fmla="*/ 521 h 854"/>
                  <a:gd name="T8" fmla="*/ 862 w 2087"/>
                  <a:gd name="T9" fmla="*/ 68 h 854"/>
                  <a:gd name="T10" fmla="*/ 1043 w 2087"/>
                  <a:gd name="T11" fmla="*/ 113 h 854"/>
                  <a:gd name="T12" fmla="*/ 1180 w 2087"/>
                  <a:gd name="T13" fmla="*/ 22 h 854"/>
                  <a:gd name="T14" fmla="*/ 1316 w 2087"/>
                  <a:gd name="T15" fmla="*/ 159 h 854"/>
                  <a:gd name="T16" fmla="*/ 1542 w 2087"/>
                  <a:gd name="T17" fmla="*/ 567 h 854"/>
                  <a:gd name="T18" fmla="*/ 1860 w 2087"/>
                  <a:gd name="T19" fmla="*/ 794 h 854"/>
                  <a:gd name="T20" fmla="*/ 2087 w 2087"/>
                  <a:gd name="T21" fmla="*/ 83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7" h="854">
                    <a:moveTo>
                      <a:pt x="0" y="839"/>
                    </a:moveTo>
                    <a:cubicBezTo>
                      <a:pt x="38" y="846"/>
                      <a:pt x="76" y="854"/>
                      <a:pt x="136" y="839"/>
                    </a:cubicBezTo>
                    <a:cubicBezTo>
                      <a:pt x="196" y="824"/>
                      <a:pt x="288" y="801"/>
                      <a:pt x="363" y="748"/>
                    </a:cubicBezTo>
                    <a:cubicBezTo>
                      <a:pt x="438" y="695"/>
                      <a:pt x="507" y="634"/>
                      <a:pt x="590" y="521"/>
                    </a:cubicBezTo>
                    <a:cubicBezTo>
                      <a:pt x="673" y="408"/>
                      <a:pt x="787" y="136"/>
                      <a:pt x="862" y="68"/>
                    </a:cubicBezTo>
                    <a:cubicBezTo>
                      <a:pt x="937" y="0"/>
                      <a:pt x="990" y="121"/>
                      <a:pt x="1043" y="113"/>
                    </a:cubicBezTo>
                    <a:cubicBezTo>
                      <a:pt x="1096" y="105"/>
                      <a:pt x="1135" y="14"/>
                      <a:pt x="1180" y="22"/>
                    </a:cubicBezTo>
                    <a:cubicBezTo>
                      <a:pt x="1225" y="30"/>
                      <a:pt x="1256" y="68"/>
                      <a:pt x="1316" y="159"/>
                    </a:cubicBezTo>
                    <a:cubicBezTo>
                      <a:pt x="1376" y="250"/>
                      <a:pt x="1451" y="461"/>
                      <a:pt x="1542" y="567"/>
                    </a:cubicBezTo>
                    <a:cubicBezTo>
                      <a:pt x="1633" y="673"/>
                      <a:pt x="1769" y="749"/>
                      <a:pt x="1860" y="794"/>
                    </a:cubicBezTo>
                    <a:cubicBezTo>
                      <a:pt x="1951" y="839"/>
                      <a:pt x="2019" y="839"/>
                      <a:pt x="2087" y="839"/>
                    </a:cubicBezTo>
                  </a:path>
                </a:pathLst>
              </a:custGeom>
              <a:noFill/>
              <a:ln w="2540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 name="Freeform 13"/>
              <p:cNvSpPr>
                <a:spLocks/>
              </p:cNvSpPr>
              <p:nvPr/>
            </p:nvSpPr>
            <p:spPr bwMode="auto">
              <a:xfrm>
                <a:off x="2018" y="2629"/>
                <a:ext cx="2858" cy="529"/>
              </a:xfrm>
              <a:custGeom>
                <a:avLst/>
                <a:gdLst>
                  <a:gd name="T0" fmla="*/ 0 w 2858"/>
                  <a:gd name="T1" fmla="*/ 506 h 529"/>
                  <a:gd name="T2" fmla="*/ 182 w 2858"/>
                  <a:gd name="T3" fmla="*/ 506 h 529"/>
                  <a:gd name="T4" fmla="*/ 635 w 2858"/>
                  <a:gd name="T5" fmla="*/ 370 h 529"/>
                  <a:gd name="T6" fmla="*/ 998 w 2858"/>
                  <a:gd name="T7" fmla="*/ 98 h 529"/>
                  <a:gd name="T8" fmla="*/ 1316 w 2858"/>
                  <a:gd name="T9" fmla="*/ 7 h 529"/>
                  <a:gd name="T10" fmla="*/ 1588 w 2858"/>
                  <a:gd name="T11" fmla="*/ 143 h 529"/>
                  <a:gd name="T12" fmla="*/ 1769 w 2858"/>
                  <a:gd name="T13" fmla="*/ 143 h 529"/>
                  <a:gd name="T14" fmla="*/ 2132 w 2858"/>
                  <a:gd name="T15" fmla="*/ 370 h 529"/>
                  <a:gd name="T16" fmla="*/ 2404 w 2858"/>
                  <a:gd name="T17" fmla="*/ 461 h 529"/>
                  <a:gd name="T18" fmla="*/ 2858 w 2858"/>
                  <a:gd name="T19" fmla="*/ 506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8" h="529">
                    <a:moveTo>
                      <a:pt x="0" y="506"/>
                    </a:moveTo>
                    <a:cubicBezTo>
                      <a:pt x="38" y="517"/>
                      <a:pt x="76" y="529"/>
                      <a:pt x="182" y="506"/>
                    </a:cubicBezTo>
                    <a:cubicBezTo>
                      <a:pt x="288" y="483"/>
                      <a:pt x="499" y="438"/>
                      <a:pt x="635" y="370"/>
                    </a:cubicBezTo>
                    <a:cubicBezTo>
                      <a:pt x="771" y="302"/>
                      <a:pt x="884" y="159"/>
                      <a:pt x="998" y="98"/>
                    </a:cubicBezTo>
                    <a:cubicBezTo>
                      <a:pt x="1112" y="37"/>
                      <a:pt x="1218" y="0"/>
                      <a:pt x="1316" y="7"/>
                    </a:cubicBezTo>
                    <a:cubicBezTo>
                      <a:pt x="1414" y="14"/>
                      <a:pt x="1513" y="120"/>
                      <a:pt x="1588" y="143"/>
                    </a:cubicBezTo>
                    <a:cubicBezTo>
                      <a:pt x="1663" y="166"/>
                      <a:pt x="1678" y="105"/>
                      <a:pt x="1769" y="143"/>
                    </a:cubicBezTo>
                    <a:cubicBezTo>
                      <a:pt x="1860" y="181"/>
                      <a:pt x="2026" y="317"/>
                      <a:pt x="2132" y="370"/>
                    </a:cubicBezTo>
                    <a:cubicBezTo>
                      <a:pt x="2238" y="423"/>
                      <a:pt x="2283" y="438"/>
                      <a:pt x="2404" y="461"/>
                    </a:cubicBezTo>
                    <a:cubicBezTo>
                      <a:pt x="2525" y="484"/>
                      <a:pt x="2691" y="495"/>
                      <a:pt x="2858" y="506"/>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230" name="Text Box 14"/>
            <p:cNvSpPr txBox="1">
              <a:spLocks noChangeArrowheads="1"/>
            </p:cNvSpPr>
            <p:nvPr/>
          </p:nvSpPr>
          <p:spPr bwMode="auto">
            <a:xfrm>
              <a:off x="2336" y="1207"/>
              <a:ext cx="8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333399"/>
                  </a:solidFill>
                </a:rPr>
                <a:t>unvoiced</a:t>
              </a:r>
              <a:endParaRPr lang="cs-CZ" altLang="en-US">
                <a:solidFill>
                  <a:srgbClr val="333399"/>
                </a:solidFill>
              </a:endParaRPr>
            </a:p>
          </p:txBody>
        </p:sp>
        <p:sp>
          <p:nvSpPr>
            <p:cNvPr id="9231" name="Text Box 15"/>
            <p:cNvSpPr txBox="1">
              <a:spLocks noChangeArrowheads="1"/>
            </p:cNvSpPr>
            <p:nvPr/>
          </p:nvSpPr>
          <p:spPr bwMode="auto">
            <a:xfrm>
              <a:off x="3516" y="1207"/>
              <a:ext cx="5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voiced</a:t>
              </a:r>
              <a:endParaRPr lang="cs-CZ" altLang="en-US">
                <a:solidFill>
                  <a:srgbClr val="FF0000"/>
                </a:solidFill>
              </a:endParaRPr>
            </a:p>
          </p:txBody>
        </p:sp>
        <p:sp>
          <p:nvSpPr>
            <p:cNvPr id="9232" name="Line 16"/>
            <p:cNvSpPr>
              <a:spLocks noChangeShapeType="1"/>
            </p:cNvSpPr>
            <p:nvPr/>
          </p:nvSpPr>
          <p:spPr bwMode="auto">
            <a:xfrm flipV="1">
              <a:off x="2562" y="1389"/>
              <a:ext cx="0" cy="9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3" name="Text Box 17"/>
            <p:cNvSpPr txBox="1">
              <a:spLocks noChangeArrowheads="1"/>
            </p:cNvSpPr>
            <p:nvPr/>
          </p:nvSpPr>
          <p:spPr bwMode="auto">
            <a:xfrm>
              <a:off x="1383" y="1207"/>
              <a:ext cx="6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8000"/>
                  </a:solidFill>
                </a:rPr>
                <a:t>silence</a:t>
              </a:r>
              <a:endParaRPr lang="cs-CZ" altLang="en-US">
                <a:solidFill>
                  <a:srgbClr val="008000"/>
                </a:solidFill>
              </a:endParaRPr>
            </a:p>
          </p:txBody>
        </p:sp>
        <p:sp>
          <p:nvSpPr>
            <p:cNvPr id="9234" name="Freeform 18"/>
            <p:cNvSpPr>
              <a:spLocks/>
            </p:cNvSpPr>
            <p:nvPr/>
          </p:nvSpPr>
          <p:spPr bwMode="auto">
            <a:xfrm>
              <a:off x="793" y="1661"/>
              <a:ext cx="1905" cy="635"/>
            </a:xfrm>
            <a:custGeom>
              <a:avLst/>
              <a:gdLst>
                <a:gd name="T0" fmla="*/ 0 w 2812"/>
                <a:gd name="T1" fmla="*/ 741 h 756"/>
                <a:gd name="T2" fmla="*/ 272 w 2812"/>
                <a:gd name="T3" fmla="*/ 696 h 756"/>
                <a:gd name="T4" fmla="*/ 544 w 2812"/>
                <a:gd name="T5" fmla="*/ 559 h 756"/>
                <a:gd name="T6" fmla="*/ 907 w 2812"/>
                <a:gd name="T7" fmla="*/ 287 h 756"/>
                <a:gd name="T8" fmla="*/ 1497 w 2812"/>
                <a:gd name="T9" fmla="*/ 15 h 756"/>
                <a:gd name="T10" fmla="*/ 2087 w 2812"/>
                <a:gd name="T11" fmla="*/ 378 h 756"/>
                <a:gd name="T12" fmla="*/ 2586 w 2812"/>
                <a:gd name="T13" fmla="*/ 696 h 756"/>
                <a:gd name="T14" fmla="*/ 2812 w 2812"/>
                <a:gd name="T15" fmla="*/ 741 h 7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2" h="756">
                  <a:moveTo>
                    <a:pt x="0" y="741"/>
                  </a:moveTo>
                  <a:cubicBezTo>
                    <a:pt x="90" y="733"/>
                    <a:pt x="181" y="726"/>
                    <a:pt x="272" y="696"/>
                  </a:cubicBezTo>
                  <a:cubicBezTo>
                    <a:pt x="363" y="666"/>
                    <a:pt x="438" y="627"/>
                    <a:pt x="544" y="559"/>
                  </a:cubicBezTo>
                  <a:cubicBezTo>
                    <a:pt x="650" y="491"/>
                    <a:pt x="748" y="378"/>
                    <a:pt x="907" y="287"/>
                  </a:cubicBezTo>
                  <a:cubicBezTo>
                    <a:pt x="1066" y="196"/>
                    <a:pt x="1300" y="0"/>
                    <a:pt x="1497" y="15"/>
                  </a:cubicBezTo>
                  <a:cubicBezTo>
                    <a:pt x="1694" y="30"/>
                    <a:pt x="1906" y="265"/>
                    <a:pt x="2087" y="378"/>
                  </a:cubicBezTo>
                  <a:cubicBezTo>
                    <a:pt x="2268" y="491"/>
                    <a:pt x="2465" y="636"/>
                    <a:pt x="2586" y="696"/>
                  </a:cubicBezTo>
                  <a:cubicBezTo>
                    <a:pt x="2707" y="756"/>
                    <a:pt x="2759" y="748"/>
                    <a:pt x="2812" y="741"/>
                  </a:cubicBezTo>
                </a:path>
              </a:pathLst>
            </a:custGeom>
            <a:noFill/>
            <a:ln w="25400" cap="flat">
              <a:solidFill>
                <a:srgbClr val="008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235" name="Picture 19" descr="sig_en"/>
          <p:cNvPicPr>
            <a:picLocks noChangeAspect="1" noChangeArrowheads="1"/>
          </p:cNvPicPr>
          <p:nvPr/>
        </p:nvPicPr>
        <p:blipFill>
          <a:blip r:embed="rId2">
            <a:extLst>
              <a:ext uri="{28A0092B-C50C-407E-A947-70E740481C1C}">
                <a14:useLocalDpi xmlns:a14="http://schemas.microsoft.com/office/drawing/2010/main" val="0"/>
              </a:ext>
            </a:extLst>
          </a:blip>
          <a:srcRect l="3192" b="7767"/>
          <a:stretch>
            <a:fillRect/>
          </a:stretch>
        </p:blipFill>
        <p:spPr bwMode="auto">
          <a:xfrm>
            <a:off x="1438275" y="1341438"/>
            <a:ext cx="5459413"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20" descr="sig_en"/>
          <p:cNvPicPr>
            <a:picLocks noChangeAspect="1" noChangeArrowheads="1"/>
          </p:cNvPicPr>
          <p:nvPr/>
        </p:nvPicPr>
        <p:blipFill>
          <a:blip r:embed="rId2">
            <a:extLst>
              <a:ext uri="{28A0092B-C50C-407E-A947-70E740481C1C}">
                <a14:useLocalDpi xmlns:a14="http://schemas.microsoft.com/office/drawing/2010/main" val="0"/>
              </a:ext>
            </a:extLst>
          </a:blip>
          <a:srcRect l="48521" t="9708" r="27773" b="46597"/>
          <a:stretch>
            <a:fillRect/>
          </a:stretch>
        </p:blipFill>
        <p:spPr bwMode="auto">
          <a:xfrm>
            <a:off x="3971925" y="1517650"/>
            <a:ext cx="13350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8" name="Rectangle 22"/>
          <p:cNvSpPr>
            <a:spLocks noGrp="1" noChangeArrowheads="1"/>
          </p:cNvSpPr>
          <p:nvPr>
            <p:ph type="title"/>
          </p:nvPr>
        </p:nvSpPr>
        <p:spPr/>
        <p:txBody>
          <a:bodyPr/>
          <a:lstStyle/>
          <a:p>
            <a:r>
              <a:rPr lang="en-US" altLang="en-US"/>
              <a:t>Classifying stationary sequence</a:t>
            </a:r>
            <a:endParaRPr lang="cs-CZ" altLang="en-US"/>
          </a:p>
        </p:txBody>
      </p:sp>
      <p:sp>
        <p:nvSpPr>
          <p:cNvPr id="9411" name="Text Box 195"/>
          <p:cNvSpPr txBox="1">
            <a:spLocks noChangeArrowheads="1"/>
          </p:cNvSpPr>
          <p:nvPr/>
        </p:nvSpPr>
        <p:spPr bwMode="auto">
          <a:xfrm>
            <a:off x="5003800" y="5373688"/>
            <a:ext cx="39608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Frame independency assumption</a:t>
            </a:r>
            <a:endParaRPr lang="cs-CZ" altLang="en-US" b="1"/>
          </a:p>
        </p:txBody>
      </p:sp>
      <p:pic>
        <p:nvPicPr>
          <p:cNvPr id="9412" name="Picture 1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5854402"/>
            <a:ext cx="42195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66667E-6 -2.59259E-6 C 0.01077 0.02014 0.04601 0.07454 0.06511 0.1206 C 0.0842 0.16667 0.11077 0.21551 0.11511 0.27616 C 0.11945 0.33681 0.11858 0.4382 0.09063 0.48449 C 0.06268 0.53079 -0.02309 0.53935 -0.05312 0.55394 " pathEditMode="relative" rAng="0" ptsTypes="aaaaa">
                                      <p:cBhvr>
                                        <p:cTn id="6" dur="2000" fill="hold"/>
                                        <p:tgtEl>
                                          <p:spTgt spid="9236"/>
                                        </p:tgtEl>
                                        <p:attrNameLst>
                                          <p:attrName>ppt_x</p:attrName>
                                          <p:attrName>ppt_y</p:attrName>
                                        </p:attrNameLst>
                                      </p:cBhvr>
                                      <p:rCtr x="3316" y="27685"/>
                                    </p:animMotion>
                                  </p:childTnLst>
                                </p:cTn>
                              </p:par>
                              <p:par>
                                <p:cTn id="7" presetID="8" presetClass="emph" presetSubtype="0" fill="hold" nodeType="withEffect">
                                  <p:stCondLst>
                                    <p:cond delay="0"/>
                                  </p:stCondLst>
                                  <p:childTnLst>
                                    <p:animRot by="5400000">
                                      <p:cBhvr>
                                        <p:cTn id="8" dur="2000" fill="hold"/>
                                        <p:tgtEl>
                                          <p:spTgt spid="9236"/>
                                        </p:tgtEl>
                                        <p:attrNameLst>
                                          <p:attrName>r</p:attrName>
                                        </p:attrNameLst>
                                      </p:cBhvr>
                                    </p:animRot>
                                  </p:childTnLst>
                                </p:cTn>
                              </p:par>
                            </p:childTnLst>
                          </p:cTn>
                        </p:par>
                        <p:par>
                          <p:cTn id="9" fill="hold" nodeType="afterGroup">
                            <p:stCondLst>
                              <p:cond delay="2000"/>
                            </p:stCondLst>
                            <p:childTnLst>
                              <p:par>
                                <p:cTn id="10" presetID="6" presetClass="emph" presetSubtype="0" fill="hold" grpId="0" nodeType="afterEffect">
                                  <p:stCondLst>
                                    <p:cond delay="500"/>
                                  </p:stCondLst>
                                  <p:childTnLst>
                                    <p:animScale>
                                      <p:cBhvr>
                                        <p:cTn id="11" dur="2000" fill="hold"/>
                                        <p:tgtEl>
                                          <p:spTgt spid="9223"/>
                                        </p:tgtEl>
                                      </p:cBhvr>
                                      <p:by x="100000" y="490000"/>
                                    </p:animScale>
                                  </p:childTnLst>
                                </p:cTn>
                              </p:par>
                              <p:par>
                                <p:cTn id="12" presetID="6" presetClass="emph" presetSubtype="0" fill="hold" grpId="0" nodeType="withEffect">
                                  <p:stCondLst>
                                    <p:cond delay="500"/>
                                  </p:stCondLst>
                                  <p:childTnLst>
                                    <p:animScale>
                                      <p:cBhvr>
                                        <p:cTn id="13" dur="2000" fill="hold"/>
                                        <p:tgtEl>
                                          <p:spTgt spid="9221"/>
                                        </p:tgtEl>
                                      </p:cBhvr>
                                      <p:by x="100000" y="520000"/>
                                    </p:animScale>
                                  </p:childTnLst>
                                </p:cTn>
                              </p:par>
                              <p:par>
                                <p:cTn id="14" presetID="6" presetClass="emph" presetSubtype="0" fill="hold" grpId="0" nodeType="withEffect">
                                  <p:stCondLst>
                                    <p:cond delay="500"/>
                                  </p:stCondLst>
                                  <p:childTnLst>
                                    <p:animScale>
                                      <p:cBhvr>
                                        <p:cTn id="15" dur="2000" fill="hold"/>
                                        <p:tgtEl>
                                          <p:spTgt spid="9222"/>
                                        </p:tgtEl>
                                      </p:cBhvr>
                                      <p:by x="100000" y="540000"/>
                                    </p:animScale>
                                  </p:childTnLst>
                                </p:cTn>
                              </p:par>
                              <p:par>
                                <p:cTn id="16" presetID="1" presetClass="entr" presetSubtype="0" fill="hold" grpId="0" nodeType="withEffect">
                                  <p:stCondLst>
                                    <p:cond delay="0"/>
                                  </p:stCondLst>
                                  <p:childTnLst>
                                    <p:set>
                                      <p:cBhvr>
                                        <p:cTn id="17" dur="1" fill="hold">
                                          <p:stCondLst>
                                            <p:cond delay="0"/>
                                          </p:stCondLst>
                                        </p:cTn>
                                        <p:tgtEl>
                                          <p:spTgt spid="9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2" grpId="0" animBg="1"/>
      <p:bldP spid="9223" grpId="0" animBg="1"/>
      <p:bldP spid="94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ltLang="en-US" dirty="0" smtClean="0"/>
              <a:t>Continuous random variables</a:t>
            </a:r>
            <a:endParaRPr lang="cs-CZ" altLang="en-US" dirty="0"/>
          </a:p>
        </p:txBody>
      </p:sp>
      <p:sp>
        <p:nvSpPr>
          <p:cNvPr id="143363" name="Rectangle 3"/>
          <p:cNvSpPr>
            <a:spLocks noGrp="1" noChangeArrowheads="1"/>
          </p:cNvSpPr>
          <p:nvPr>
            <p:ph type="body" idx="1"/>
          </p:nvPr>
        </p:nvSpPr>
        <p:spPr>
          <a:xfrm>
            <a:off x="457200" y="1447800"/>
            <a:ext cx="8229600" cy="838200"/>
          </a:xfrm>
        </p:spPr>
        <p:txBody>
          <a:bodyPr/>
          <a:lstStyle/>
          <a:p>
            <a:pPr>
              <a:lnSpc>
                <a:spcPct val="90000"/>
              </a:lnSpc>
            </a:pPr>
            <a:r>
              <a:rPr lang="cs-CZ" altLang="en-US" sz="2800" i="1" dirty="0" smtClean="0">
                <a:latin typeface="Times New Roman" panose="02020603050405020304" pitchFamily="18" charset="0"/>
                <a:ea typeface="Cambria Math" panose="02040503050406030204" pitchFamily="18" charset="0"/>
                <a:cs typeface="Times New Roman" panose="02020603050405020304" pitchFamily="18" charset="0"/>
              </a:rPr>
              <a:t>P</a:t>
            </a:r>
            <a:r>
              <a:rPr lang="cs-CZ" altLang="en-US" sz="2800" dirty="0" smtClean="0">
                <a:latin typeface="Times New Roman" panose="02020603050405020304" pitchFamily="18" charset="0"/>
                <a:ea typeface="Cambria Math" panose="02040503050406030204" pitchFamily="18" charset="0"/>
                <a:cs typeface="Times New Roman" panose="02020603050405020304" pitchFamily="18" charset="0"/>
              </a:rPr>
              <a:t>(</a:t>
            </a:r>
            <a:r>
              <a:rPr lang="en-US" altLang="en-US" sz="2800" i="1" dirty="0">
                <a:latin typeface="Times New Roman" panose="02020603050405020304" pitchFamily="18" charset="0"/>
                <a:ea typeface="Cambria Math" panose="02040503050406030204" pitchFamily="18" charset="0"/>
                <a:cs typeface="Times New Roman" panose="02020603050405020304" pitchFamily="18" charset="0"/>
              </a:rPr>
              <a:t>x</a:t>
            </a:r>
            <a:r>
              <a:rPr lang="cs-CZ" altLang="en-US" sz="2800" dirty="0" smtClean="0">
                <a:latin typeface="Times New Roman" panose="02020603050405020304" pitchFamily="18" charset="0"/>
                <a:ea typeface="Cambria Math" panose="02040503050406030204" pitchFamily="18" charset="0"/>
                <a:cs typeface="Times New Roman" panose="02020603050405020304" pitchFamily="18" charset="0"/>
              </a:rPr>
              <a:t>)</a:t>
            </a:r>
            <a:r>
              <a:rPr lang="cs-CZ" altLang="en-US" sz="2400" dirty="0" smtClean="0"/>
              <a:t> –</a:t>
            </a:r>
            <a:r>
              <a:rPr lang="en-US" altLang="en-US" sz="2400" dirty="0" smtClean="0"/>
              <a:t>probability</a:t>
            </a:r>
            <a:endParaRPr lang="cs-CZ" altLang="en-US" sz="2400" dirty="0"/>
          </a:p>
          <a:p>
            <a:pPr>
              <a:lnSpc>
                <a:spcPct val="90000"/>
              </a:lnSpc>
            </a:pPr>
            <a:r>
              <a:rPr lang="cs-CZ" altLang="en-US" sz="2800" i="1" dirty="0" smtClean="0">
                <a:latin typeface="Times New Roman" panose="02020603050405020304" pitchFamily="18" charset="0"/>
                <a:cs typeface="Times New Roman" panose="02020603050405020304" pitchFamily="18" charset="0"/>
              </a:rPr>
              <a:t>p</a:t>
            </a:r>
            <a:r>
              <a:rPr lang="cs-CZ" altLang="en-US" sz="2800" dirty="0" smtClean="0">
                <a:latin typeface="Times New Roman" panose="02020603050405020304" pitchFamily="18" charset="0"/>
                <a:cs typeface="Times New Roman" panose="02020603050405020304" pitchFamily="18" charset="0"/>
              </a:rPr>
              <a:t>(</a:t>
            </a:r>
            <a:r>
              <a:rPr lang="en-US" altLang="en-US" sz="2800" i="1" dirty="0">
                <a:latin typeface="Times New Roman" panose="02020603050405020304" pitchFamily="18" charset="0"/>
                <a:cs typeface="Times New Roman" panose="02020603050405020304" pitchFamily="18" charset="0"/>
              </a:rPr>
              <a:t>x</a:t>
            </a:r>
            <a:r>
              <a:rPr lang="cs-CZ" altLang="en-US" sz="2800" dirty="0" smtClean="0">
                <a:latin typeface="Times New Roman" panose="02020603050405020304" pitchFamily="18" charset="0"/>
                <a:cs typeface="Times New Roman" panose="02020603050405020304" pitchFamily="18" charset="0"/>
              </a:rPr>
              <a:t>)</a:t>
            </a:r>
            <a:r>
              <a:rPr lang="cs-CZ" altLang="en-US" sz="2400" dirty="0" smtClean="0"/>
              <a:t> –</a:t>
            </a:r>
            <a:r>
              <a:rPr lang="en-US" altLang="en-US" sz="2400" dirty="0" smtClean="0"/>
              <a:t>probability density function</a:t>
            </a:r>
            <a:endParaRPr lang="cs-CZ" altLang="en-US" sz="2400" dirty="0"/>
          </a:p>
          <a:p>
            <a:pPr marL="0" indent="0">
              <a:lnSpc>
                <a:spcPct val="90000"/>
              </a:lnSpc>
              <a:buNone/>
            </a:pPr>
            <a:endParaRPr lang="en-US" altLang="en-US" sz="2400" dirty="0" smtClean="0"/>
          </a:p>
        </p:txBody>
      </p:sp>
      <mc:AlternateContent xmlns:mc="http://schemas.openxmlformats.org/markup-compatibility/2006" xmlns:a14="http://schemas.microsoft.com/office/drawing/2010/main">
        <mc:Choice Requires="a14">
          <p:sp>
            <p:nvSpPr>
              <p:cNvPr id="40" name="TextBox 39"/>
              <p:cNvSpPr txBox="1"/>
              <p:nvPr/>
            </p:nvSpPr>
            <p:spPr>
              <a:xfrm>
                <a:off x="395536" y="3439404"/>
                <a:ext cx="4465639" cy="10697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800" b="0" i="1" smtClean="0">
                          <a:latin typeface="Cambria Math"/>
                        </a:rPr>
                        <m:t>𝑃</m:t>
                      </m:r>
                      <m:d>
                        <m:dPr>
                          <m:ctrlPr>
                            <a:rPr lang="en-US" sz="2800" b="0" i="1" smtClean="0">
                              <a:latin typeface="Cambria Math"/>
                            </a:rPr>
                          </m:ctrlPr>
                        </m:dPr>
                        <m:e>
                          <m:r>
                            <a:rPr lang="en-US" sz="2800" b="0" i="1" smtClean="0">
                              <a:latin typeface="Cambria Math"/>
                            </a:rPr>
                            <m:t>𝑥</m:t>
                          </m:r>
                          <m:r>
                            <a:rPr lang="en-US" sz="2800" b="0" i="1" smtClean="0">
                              <a:latin typeface="Cambria Math"/>
                              <a:ea typeface="Cambria Math"/>
                            </a:rPr>
                            <m:t>∈(</m:t>
                          </m:r>
                          <m:r>
                            <a:rPr lang="en-US" sz="2800" b="0" i="1" smtClean="0">
                              <a:latin typeface="Cambria Math"/>
                              <a:ea typeface="Cambria Math"/>
                            </a:rPr>
                            <m:t>𝑎</m:t>
                          </m:r>
                          <m:r>
                            <a:rPr lang="en-US" sz="2800" b="0" i="1" smtClean="0">
                              <a:latin typeface="Cambria Math"/>
                              <a:ea typeface="Cambria Math"/>
                            </a:rPr>
                            <m:t>,</m:t>
                          </m:r>
                          <m:r>
                            <a:rPr lang="en-US" sz="2800" b="0" i="1" smtClean="0">
                              <a:latin typeface="Cambria Math"/>
                              <a:ea typeface="Cambria Math"/>
                            </a:rPr>
                            <m:t>𝑏</m:t>
                          </m:r>
                          <m:r>
                            <a:rPr lang="en-US" sz="2800" b="0" i="1" smtClean="0">
                              <a:latin typeface="Cambria Math"/>
                              <a:ea typeface="Cambria Math"/>
                            </a:rPr>
                            <m:t>)</m:t>
                          </m:r>
                        </m:e>
                      </m:d>
                      <m:r>
                        <a:rPr lang="en-US" sz="2800" b="0" i="1" smtClean="0">
                          <a:latin typeface="Cambria Math"/>
                        </a:rPr>
                        <m:t>=</m:t>
                      </m:r>
                      <m:nary>
                        <m:naryPr>
                          <m:ctrlPr>
                            <a:rPr lang="en-US" sz="2800" b="0" i="1" smtClean="0">
                              <a:latin typeface="Cambria Math"/>
                            </a:rPr>
                          </m:ctrlPr>
                        </m:naryPr>
                        <m:sub>
                          <m:r>
                            <m:rPr>
                              <m:brk m:alnAt="23"/>
                            </m:rPr>
                            <a:rPr lang="en-US" sz="2800" b="0" i="1" smtClean="0">
                              <a:latin typeface="Cambria Math"/>
                            </a:rPr>
                            <m:t>𝑎</m:t>
                          </m:r>
                        </m:sub>
                        <m:sup>
                          <m:r>
                            <a:rPr lang="en-US" sz="2800" b="0" i="1" smtClean="0">
                              <a:latin typeface="Cambria Math"/>
                            </a:rPr>
                            <m:t>𝑏</m:t>
                          </m:r>
                        </m:sup>
                        <m:e>
                          <m:r>
                            <a:rPr lang="en-US" sz="2800" b="0" i="1" smtClean="0">
                              <a:latin typeface="Cambria Math"/>
                            </a:rPr>
                            <m:t>𝑝</m:t>
                          </m:r>
                          <m:r>
                            <a:rPr lang="en-US" sz="2800" b="0" i="1" smtClean="0">
                              <a:latin typeface="Cambria Math"/>
                            </a:rPr>
                            <m:t>(</m:t>
                          </m:r>
                          <m:r>
                            <a:rPr lang="en-US" sz="2800" b="0" i="1" smtClean="0">
                              <a:latin typeface="Cambria Math"/>
                            </a:rPr>
                            <m:t>𝑥</m:t>
                          </m:r>
                          <m:r>
                            <a:rPr lang="en-US" sz="2800" b="0" i="1" smtClean="0">
                              <a:latin typeface="Cambria Math"/>
                            </a:rPr>
                            <m:t>)</m:t>
                          </m:r>
                        </m:e>
                      </m:nary>
                      <m:r>
                        <m:rPr>
                          <m:sty m:val="p"/>
                        </m:rPr>
                        <a:rPr lang="en-US" sz="2800" b="0" i="0" smtClean="0">
                          <a:latin typeface="Cambria Math"/>
                        </a:rPr>
                        <m:t>d</m:t>
                      </m:r>
                      <m:r>
                        <a:rPr lang="en-US" sz="2800" b="0" i="1" smtClean="0">
                          <a:latin typeface="Cambria Math"/>
                        </a:rPr>
                        <m:t>𝑥</m:t>
                      </m:r>
                    </m:oMath>
                  </m:oMathPara>
                </a14:m>
                <a:endParaRPr lang="en-US" sz="28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95536" y="3439404"/>
                <a:ext cx="4465639" cy="1069716"/>
              </a:xfrm>
              <a:prstGeom prst="rect">
                <a:avLst/>
              </a:prstGeom>
              <a:blipFill rotWithShape="1">
                <a:blip r:embed="rId2"/>
                <a:stretch>
                  <a:fillRect/>
                </a:stretch>
              </a:blipFill>
            </p:spPr>
            <p:txBody>
              <a:bodyPr/>
              <a:lstStyle/>
              <a:p>
                <a:r>
                  <a:rPr lang="en-US">
                    <a:noFill/>
                  </a:rPr>
                  <a:t> </a:t>
                </a:r>
              </a:p>
            </p:txBody>
          </p:sp>
        </mc:Fallback>
      </mc:AlternateContent>
      <p:sp>
        <p:nvSpPr>
          <p:cNvPr id="12" name="Rectangle 294"/>
          <p:cNvSpPr txBox="1">
            <a:spLocks noChangeArrowheads="1"/>
          </p:cNvSpPr>
          <p:nvPr/>
        </p:nvSpPr>
        <p:spPr bwMode="auto">
          <a:xfrm>
            <a:off x="468412" y="3349698"/>
            <a:ext cx="8229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80000"/>
              </a:lnSpc>
              <a:buFontTx/>
              <a:buNone/>
            </a:pPr>
            <a:endParaRPr lang="en-US" altLang="en-US" sz="2400" kern="0" dirty="0" smtClean="0"/>
          </a:p>
          <a:p>
            <a:pPr marL="0" indent="0">
              <a:lnSpc>
                <a:spcPct val="80000"/>
              </a:lnSpc>
              <a:buFontTx/>
              <a:buNone/>
            </a:pPr>
            <a:endParaRPr lang="en-US" altLang="en-US" sz="2400" kern="0" dirty="0"/>
          </a:p>
          <a:p>
            <a:pPr marL="0" indent="0">
              <a:lnSpc>
                <a:spcPct val="80000"/>
              </a:lnSpc>
              <a:buFontTx/>
              <a:buNone/>
            </a:pPr>
            <a:endParaRPr lang="en-US" altLang="en-US" sz="2400" kern="0" dirty="0" smtClean="0"/>
          </a:p>
          <a:p>
            <a:pPr marL="0" indent="0">
              <a:lnSpc>
                <a:spcPct val="80000"/>
              </a:lnSpc>
              <a:buFontTx/>
              <a:buNone/>
            </a:pPr>
            <a:endParaRPr lang="en-US" altLang="en-US" sz="2400" kern="0" dirty="0"/>
          </a:p>
          <a:p>
            <a:pPr marL="0" indent="0">
              <a:lnSpc>
                <a:spcPct val="80000"/>
              </a:lnSpc>
              <a:buFontTx/>
              <a:buNone/>
            </a:pPr>
            <a:endParaRPr lang="en-US" altLang="en-US" sz="2400" kern="0" dirty="0" smtClean="0"/>
          </a:p>
          <a:p>
            <a:pPr marL="0" indent="0">
              <a:lnSpc>
                <a:spcPct val="80000"/>
              </a:lnSpc>
              <a:buFontTx/>
              <a:buNone/>
            </a:pPr>
            <a:endParaRPr lang="en-US" altLang="en-US" sz="2400" kern="0" dirty="0"/>
          </a:p>
          <a:p>
            <a:pPr marL="0" indent="0">
              <a:lnSpc>
                <a:spcPct val="80000"/>
              </a:lnSpc>
              <a:buFontTx/>
              <a:buNone/>
            </a:pPr>
            <a:r>
              <a:rPr lang="en-US" altLang="en-US" sz="2400" kern="0" dirty="0" smtClean="0"/>
              <a:t>Sum rule</a:t>
            </a:r>
            <a:r>
              <a:rPr lang="cs-CZ" altLang="en-US" sz="2400" kern="0" dirty="0" smtClean="0"/>
              <a:t>:</a:t>
            </a:r>
            <a:endParaRPr lang="en-US" altLang="en-US" sz="2400" kern="0" dirty="0" smtClean="0"/>
          </a:p>
          <a:p>
            <a:pPr>
              <a:lnSpc>
                <a:spcPct val="80000"/>
              </a:lnSpc>
            </a:pPr>
            <a:endParaRPr lang="en-US" altLang="en-US" sz="2400" kern="0" dirty="0" smtClean="0"/>
          </a:p>
          <a:p>
            <a:pPr>
              <a:lnSpc>
                <a:spcPct val="80000"/>
              </a:lnSpc>
            </a:pPr>
            <a:endParaRPr lang="cs-CZ" altLang="en-US" sz="2400" kern="0" dirty="0" smtClean="0"/>
          </a:p>
        </p:txBody>
      </p:sp>
      <mc:AlternateContent xmlns:mc="http://schemas.openxmlformats.org/markup-compatibility/2006" xmlns:a14="http://schemas.microsoft.com/office/drawing/2010/main">
        <mc:Choice Requires="a14">
          <p:sp>
            <p:nvSpPr>
              <p:cNvPr id="14" name="TextBox 13"/>
              <p:cNvSpPr txBox="1"/>
              <p:nvPr/>
            </p:nvSpPr>
            <p:spPr>
              <a:xfrm>
                <a:off x="2551079" y="5517232"/>
                <a:ext cx="3304548"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ea typeface="Cambria Math" panose="02040503050406030204" pitchFamily="18" charset="0"/>
                        </a:rPr>
                        <m:t>𝑝</m:t>
                      </m:r>
                      <m:d>
                        <m:dPr>
                          <m:ctrlPr>
                            <a:rPr lang="en-US" sz="2800" b="0" i="1" smtClean="0">
                              <a:latin typeface="Cambria Math"/>
                              <a:ea typeface="Cambria Math" panose="02040503050406030204" pitchFamily="18" charset="0"/>
                            </a:rPr>
                          </m:ctrlPr>
                        </m:dPr>
                        <m:e>
                          <m:r>
                            <a:rPr lang="en-US" sz="2800" i="1">
                              <a:latin typeface="Cambria Math"/>
                              <a:ea typeface="Cambria Math" panose="02040503050406030204" pitchFamily="18" charset="0"/>
                            </a:rPr>
                            <m:t>𝑥</m:t>
                          </m:r>
                        </m:e>
                      </m:d>
                      <m:r>
                        <a:rPr lang="en-US" sz="2800" b="0" i="1" smtClean="0">
                          <a:latin typeface="Cambria Math" panose="02040503050406030204" pitchFamily="18" charset="0"/>
                          <a:ea typeface="Cambria Math" panose="02040503050406030204" pitchFamily="18" charset="0"/>
                        </a:rPr>
                        <m:t>=</m:t>
                      </m:r>
                      <m:nary>
                        <m:naryPr>
                          <m:limLoc m:val="undOvr"/>
                          <m:subHide m:val="on"/>
                          <m:supHide m:val="on"/>
                          <m:ctrlPr>
                            <a:rPr lang="en-US" sz="2800" b="0" i="1" smtClean="0">
                              <a:latin typeface="Cambria Math"/>
                              <a:ea typeface="Cambria Math" panose="02040503050406030204" pitchFamily="18" charset="0"/>
                            </a:rPr>
                          </m:ctrlPr>
                        </m:naryPr>
                        <m:sub/>
                        <m:sup/>
                        <m:e>
                          <m:r>
                            <a:rPr lang="en-US" sz="2800" b="0" i="1" smtClean="0">
                              <a:latin typeface="Cambria Math"/>
                              <a:ea typeface="Cambria Math" panose="02040503050406030204" pitchFamily="18" charset="0"/>
                            </a:rPr>
                            <m:t>𝑝</m:t>
                          </m:r>
                          <m:r>
                            <a:rPr lang="en-US" sz="2800" i="1">
                              <a:latin typeface="Cambria Math" panose="02040503050406030204" pitchFamily="18" charset="0"/>
                              <a:ea typeface="Cambria Math" panose="02040503050406030204" pitchFamily="18" charset="0"/>
                            </a:rPr>
                            <m:t>(</m:t>
                          </m:r>
                          <m:r>
                            <a:rPr lang="en-US" sz="2800" i="1">
                              <a:latin typeface="Cambria Math"/>
                              <a:ea typeface="Cambria Math" panose="02040503050406030204" pitchFamily="18" charset="0"/>
                            </a:rPr>
                            <m:t>𝑥</m:t>
                          </m:r>
                          <m:r>
                            <a:rPr lang="en-US" altLang="en-US" sz="2800" i="1" dirty="0">
                              <a:latin typeface="Cambria Math" panose="02040503050406030204" pitchFamily="18" charset="0"/>
                              <a:ea typeface="Cambria Math" panose="02040503050406030204" pitchFamily="18" charset="0"/>
                              <a:cs typeface="Times New Roman" panose="02020603050405020304" pitchFamily="18" charset="0"/>
                            </a:rPr>
                            <m:t>,</m:t>
                          </m:r>
                          <m:r>
                            <a:rPr lang="en-US" altLang="en-US" sz="2800" i="1" dirty="0">
                              <a:latin typeface="Cambria Math" panose="02040503050406030204" pitchFamily="18" charset="0"/>
                              <a:ea typeface="Cambria Math" panose="02040503050406030204" pitchFamily="18" charset="0"/>
                              <a:cs typeface="Times New Roman" panose="02020603050405020304" pitchFamily="18" charset="0"/>
                            </a:rPr>
                            <m:t>𝑦</m:t>
                          </m:r>
                          <m:r>
                            <a:rPr lang="en-US" sz="2800" i="1">
                              <a:latin typeface="Cambria Math" panose="02040503050406030204" pitchFamily="18" charset="0"/>
                              <a:ea typeface="Cambria Math" panose="02040503050406030204" pitchFamily="18" charset="0"/>
                            </a:rPr>
                            <m:t>)</m:t>
                          </m:r>
                        </m:e>
                      </m:nary>
                      <m:r>
                        <a:rPr lang="en-US" sz="2800" b="0" i="1" smtClean="0">
                          <a:latin typeface="Cambria Math"/>
                          <a:ea typeface="Cambria Math" panose="02040503050406030204" pitchFamily="18" charset="0"/>
                        </a:rPr>
                        <m:t>𝑑𝑦</m:t>
                      </m:r>
                    </m:oMath>
                  </m:oMathPara>
                </a14:m>
                <a:endParaRPr lang="en-US" sz="20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551079" y="5517232"/>
                <a:ext cx="3304548" cy="1222514"/>
              </a:xfrm>
              <a:prstGeom prst="rect">
                <a:avLst/>
              </a:prstGeom>
              <a:blipFill rotWithShape="1">
                <a:blip r:embed="rId3"/>
                <a:stretch>
                  <a:fillRect/>
                </a:stretch>
              </a:blipFill>
            </p:spPr>
            <p:txBody>
              <a:bodyPr/>
              <a:lstStyle/>
              <a:p>
                <a:r>
                  <a:rPr lang="en-US">
                    <a:noFill/>
                  </a:rPr>
                  <a:t> </a:t>
                </a:r>
              </a:p>
            </p:txBody>
          </p:sp>
        </mc:Fallback>
      </mc:AlternateContent>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772" y="2593057"/>
            <a:ext cx="369570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596336" y="3531924"/>
            <a:ext cx="864096" cy="523220"/>
          </a:xfrm>
          <a:prstGeom prst="rect">
            <a:avLst/>
          </a:prstGeom>
          <a:solidFill>
            <a:schemeClr val="bg1"/>
          </a:solid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p(</a:t>
            </a:r>
            <a:r>
              <a:rPr lang="en-US" sz="2800" i="1" dirty="0" smtClean="0">
                <a:latin typeface="Times New Roman" panose="02020603050405020304" pitchFamily="18" charset="0"/>
                <a:cs typeface="Times New Roman" panose="02020603050405020304" pitchFamily="18" charset="0"/>
              </a:rPr>
              <a:t>x</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8100392" y="5282044"/>
            <a:ext cx="864096" cy="523220"/>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smtClean="0">
                <a:latin typeface="Times New Roman" panose="02020603050405020304" pitchFamily="18" charset="0"/>
                <a:cs typeface="Times New Roman" panose="02020603050405020304" pitchFamily="18" charset="0"/>
              </a:rPr>
              <a:t>x</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007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z="4000"/>
              <a:t>Modeling more general sequences: Hidden Markov Models</a:t>
            </a:r>
            <a:endParaRPr lang="cs-CZ" altLang="en-US" sz="4000"/>
          </a:p>
        </p:txBody>
      </p:sp>
      <p:grpSp>
        <p:nvGrpSpPr>
          <p:cNvPr id="59429" name="Group 37"/>
          <p:cNvGrpSpPr>
            <a:grpSpLocks/>
          </p:cNvGrpSpPr>
          <p:nvPr/>
        </p:nvGrpSpPr>
        <p:grpSpPr bwMode="auto">
          <a:xfrm>
            <a:off x="1476375" y="1557338"/>
            <a:ext cx="5975350" cy="2520950"/>
            <a:chOff x="1519" y="1253"/>
            <a:chExt cx="4082" cy="1869"/>
          </a:xfrm>
        </p:grpSpPr>
        <p:sp>
          <p:nvSpPr>
            <p:cNvPr id="59396" name="Oval 4"/>
            <p:cNvSpPr>
              <a:spLocks noChangeArrowheads="1"/>
            </p:cNvSpPr>
            <p:nvPr/>
          </p:nvSpPr>
          <p:spPr bwMode="auto">
            <a:xfrm>
              <a:off x="2153" y="2092"/>
              <a:ext cx="555" cy="53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7" name="Oval 5"/>
            <p:cNvSpPr>
              <a:spLocks noChangeArrowheads="1"/>
            </p:cNvSpPr>
            <p:nvPr/>
          </p:nvSpPr>
          <p:spPr bwMode="auto">
            <a:xfrm>
              <a:off x="3342" y="2092"/>
              <a:ext cx="554" cy="53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8" name="Oval 6"/>
            <p:cNvSpPr>
              <a:spLocks noChangeArrowheads="1"/>
            </p:cNvSpPr>
            <p:nvPr/>
          </p:nvSpPr>
          <p:spPr bwMode="auto">
            <a:xfrm>
              <a:off x="4531" y="2092"/>
              <a:ext cx="555" cy="53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9" name="Freeform 7"/>
            <p:cNvSpPr>
              <a:spLocks/>
            </p:cNvSpPr>
            <p:nvPr/>
          </p:nvSpPr>
          <p:spPr bwMode="auto">
            <a:xfrm>
              <a:off x="3382" y="1520"/>
              <a:ext cx="501" cy="572"/>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0" name="Freeform 8"/>
            <p:cNvSpPr>
              <a:spLocks/>
            </p:cNvSpPr>
            <p:nvPr/>
          </p:nvSpPr>
          <p:spPr bwMode="auto">
            <a:xfrm>
              <a:off x="2193" y="1520"/>
              <a:ext cx="501" cy="572"/>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1" name="Freeform 9"/>
            <p:cNvSpPr>
              <a:spLocks/>
            </p:cNvSpPr>
            <p:nvPr/>
          </p:nvSpPr>
          <p:spPr bwMode="auto">
            <a:xfrm>
              <a:off x="4571" y="1520"/>
              <a:ext cx="501" cy="572"/>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2" name="Line 10"/>
            <p:cNvSpPr>
              <a:spLocks noChangeShapeType="1"/>
            </p:cNvSpPr>
            <p:nvPr/>
          </p:nvSpPr>
          <p:spPr bwMode="auto">
            <a:xfrm>
              <a:off x="2708" y="2360"/>
              <a:ext cx="634"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3" name="Line 11"/>
            <p:cNvSpPr>
              <a:spLocks noChangeShapeType="1"/>
            </p:cNvSpPr>
            <p:nvPr/>
          </p:nvSpPr>
          <p:spPr bwMode="auto">
            <a:xfrm>
              <a:off x="3897" y="2360"/>
              <a:ext cx="634"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4" name="Line 12"/>
            <p:cNvSpPr>
              <a:spLocks noChangeShapeType="1"/>
            </p:cNvSpPr>
            <p:nvPr/>
          </p:nvSpPr>
          <p:spPr bwMode="auto">
            <a:xfrm>
              <a:off x="5086" y="2283"/>
              <a:ext cx="51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5" name="Line 13"/>
            <p:cNvSpPr>
              <a:spLocks noChangeShapeType="1"/>
            </p:cNvSpPr>
            <p:nvPr/>
          </p:nvSpPr>
          <p:spPr bwMode="auto">
            <a:xfrm>
              <a:off x="1519" y="2360"/>
              <a:ext cx="63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6" name="Rectangle 14"/>
            <p:cNvSpPr>
              <a:spLocks noChangeArrowheads="1"/>
            </p:cNvSpPr>
            <p:nvPr/>
          </p:nvSpPr>
          <p:spPr bwMode="auto">
            <a:xfrm>
              <a:off x="2034" y="2741"/>
              <a:ext cx="793" cy="3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7" name="Rectangle 15"/>
            <p:cNvSpPr>
              <a:spLocks noChangeArrowheads="1"/>
            </p:cNvSpPr>
            <p:nvPr/>
          </p:nvSpPr>
          <p:spPr bwMode="auto">
            <a:xfrm>
              <a:off x="3223" y="2741"/>
              <a:ext cx="793" cy="3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8" name="Rectangle 16"/>
            <p:cNvSpPr>
              <a:spLocks noChangeArrowheads="1"/>
            </p:cNvSpPr>
            <p:nvPr/>
          </p:nvSpPr>
          <p:spPr bwMode="auto">
            <a:xfrm>
              <a:off x="4412" y="2741"/>
              <a:ext cx="792" cy="3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9" name="Text Box 27"/>
            <p:cNvSpPr txBox="1">
              <a:spLocks noChangeArrowheads="1"/>
            </p:cNvSpPr>
            <p:nvPr/>
          </p:nvSpPr>
          <p:spPr bwMode="auto">
            <a:xfrm>
              <a:off x="2311" y="1253"/>
              <a:ext cx="31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a</a:t>
              </a:r>
              <a:r>
                <a:rPr lang="en-US" altLang="en-US" sz="1600" b="1" baseline="-25000"/>
                <a:t>11</a:t>
              </a:r>
              <a:endParaRPr lang="cs-CZ" altLang="en-US" sz="1600" b="1" baseline="-25000"/>
            </a:p>
          </p:txBody>
        </p:sp>
        <p:sp>
          <p:nvSpPr>
            <p:cNvPr id="59420" name="Text Box 28"/>
            <p:cNvSpPr txBox="1">
              <a:spLocks noChangeArrowheads="1"/>
            </p:cNvSpPr>
            <p:nvPr/>
          </p:nvSpPr>
          <p:spPr bwMode="auto">
            <a:xfrm>
              <a:off x="3460" y="1253"/>
              <a:ext cx="3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a</a:t>
              </a:r>
              <a:r>
                <a:rPr lang="en-US" altLang="en-US" sz="1600" b="1" baseline="-25000"/>
                <a:t>22</a:t>
              </a:r>
              <a:endParaRPr lang="cs-CZ" altLang="en-US" sz="1600" b="1" baseline="-25000"/>
            </a:p>
          </p:txBody>
        </p:sp>
        <p:sp>
          <p:nvSpPr>
            <p:cNvPr id="59421" name="Text Box 29"/>
            <p:cNvSpPr txBox="1">
              <a:spLocks noChangeArrowheads="1"/>
            </p:cNvSpPr>
            <p:nvPr/>
          </p:nvSpPr>
          <p:spPr bwMode="auto">
            <a:xfrm>
              <a:off x="4650" y="1253"/>
              <a:ext cx="3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a</a:t>
              </a:r>
              <a:r>
                <a:rPr lang="en-US" altLang="en-US" sz="1600" b="1" baseline="-25000"/>
                <a:t>33</a:t>
              </a:r>
              <a:endParaRPr lang="cs-CZ" altLang="en-US" sz="1600" b="1" baseline="-25000"/>
            </a:p>
          </p:txBody>
        </p:sp>
        <p:sp>
          <p:nvSpPr>
            <p:cNvPr id="59422" name="Text Box 30"/>
            <p:cNvSpPr txBox="1">
              <a:spLocks noChangeArrowheads="1"/>
            </p:cNvSpPr>
            <p:nvPr/>
          </p:nvSpPr>
          <p:spPr bwMode="auto">
            <a:xfrm>
              <a:off x="2864" y="2014"/>
              <a:ext cx="31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a</a:t>
              </a:r>
              <a:r>
                <a:rPr lang="en-US" altLang="en-US" sz="1600" b="1" baseline="-25000"/>
                <a:t>12</a:t>
              </a:r>
              <a:endParaRPr lang="cs-CZ" altLang="en-US" sz="1600" b="1" baseline="-25000"/>
            </a:p>
          </p:txBody>
        </p:sp>
        <p:sp>
          <p:nvSpPr>
            <p:cNvPr id="59423" name="Text Box 31"/>
            <p:cNvSpPr txBox="1">
              <a:spLocks noChangeArrowheads="1"/>
            </p:cNvSpPr>
            <p:nvPr/>
          </p:nvSpPr>
          <p:spPr bwMode="auto">
            <a:xfrm>
              <a:off x="5165" y="2014"/>
              <a:ext cx="3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a</a:t>
              </a:r>
              <a:r>
                <a:rPr lang="en-US" altLang="en-US" sz="1600" b="1" baseline="-25000"/>
                <a:t>34</a:t>
              </a:r>
              <a:endParaRPr lang="cs-CZ" altLang="en-US" sz="1600" b="1" baseline="-25000"/>
            </a:p>
          </p:txBody>
        </p:sp>
        <p:sp>
          <p:nvSpPr>
            <p:cNvPr id="59424" name="Text Box 32"/>
            <p:cNvSpPr txBox="1">
              <a:spLocks noChangeArrowheads="1"/>
            </p:cNvSpPr>
            <p:nvPr/>
          </p:nvSpPr>
          <p:spPr bwMode="auto">
            <a:xfrm>
              <a:off x="4096" y="2014"/>
              <a:ext cx="3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a</a:t>
              </a:r>
              <a:r>
                <a:rPr lang="en-US" altLang="en-US" sz="1600" b="1" baseline="-25000"/>
                <a:t>23</a:t>
              </a:r>
              <a:endParaRPr lang="cs-CZ" altLang="en-US" sz="1600" b="1" baseline="-25000"/>
            </a:p>
          </p:txBody>
        </p:sp>
        <p:sp>
          <p:nvSpPr>
            <p:cNvPr id="59425" name="Text Box 33"/>
            <p:cNvSpPr txBox="1">
              <a:spLocks noChangeArrowheads="1"/>
            </p:cNvSpPr>
            <p:nvPr/>
          </p:nvSpPr>
          <p:spPr bwMode="auto">
            <a:xfrm>
              <a:off x="2200" y="2795"/>
              <a:ext cx="43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b</a:t>
              </a:r>
              <a:r>
                <a:rPr lang="en-US" altLang="en-US" sz="1600" b="1" baseline="-25000"/>
                <a:t>1</a:t>
              </a:r>
              <a:r>
                <a:rPr lang="en-US" altLang="en-US" sz="1600" b="1"/>
                <a:t>(x)</a:t>
              </a:r>
              <a:endParaRPr lang="cs-CZ" altLang="en-US" sz="1600" b="1"/>
            </a:p>
          </p:txBody>
        </p:sp>
        <p:sp>
          <p:nvSpPr>
            <p:cNvPr id="59426" name="Text Box 34"/>
            <p:cNvSpPr txBox="1">
              <a:spLocks noChangeArrowheads="1"/>
            </p:cNvSpPr>
            <p:nvPr/>
          </p:nvSpPr>
          <p:spPr bwMode="auto">
            <a:xfrm>
              <a:off x="3379" y="2795"/>
              <a:ext cx="437"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b</a:t>
              </a:r>
              <a:r>
                <a:rPr lang="en-US" altLang="en-US" sz="1600" b="1" baseline="-25000"/>
                <a:t>2</a:t>
              </a:r>
              <a:r>
                <a:rPr lang="en-US" altLang="en-US" sz="1600" b="1"/>
                <a:t>(x)</a:t>
              </a:r>
              <a:endParaRPr lang="cs-CZ" altLang="en-US" sz="1600" b="1"/>
            </a:p>
          </p:txBody>
        </p:sp>
        <p:sp>
          <p:nvSpPr>
            <p:cNvPr id="59427" name="Text Box 35"/>
            <p:cNvSpPr txBox="1">
              <a:spLocks noChangeArrowheads="1"/>
            </p:cNvSpPr>
            <p:nvPr/>
          </p:nvSpPr>
          <p:spPr bwMode="auto">
            <a:xfrm>
              <a:off x="4605" y="2795"/>
              <a:ext cx="43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b</a:t>
              </a:r>
              <a:r>
                <a:rPr lang="en-US" altLang="en-US" sz="1600" b="1" baseline="-25000"/>
                <a:t>3</a:t>
              </a:r>
              <a:r>
                <a:rPr lang="en-US" altLang="en-US" sz="1600" b="1"/>
                <a:t>(x)</a:t>
              </a:r>
              <a:endParaRPr lang="cs-CZ" altLang="en-US" sz="1600" b="1"/>
            </a:p>
          </p:txBody>
        </p:sp>
      </p:grpSp>
      <p:sp>
        <p:nvSpPr>
          <p:cNvPr id="59430" name="Rectangle 38"/>
          <p:cNvSpPr>
            <a:spLocks noGrp="1" noChangeArrowheads="1"/>
          </p:cNvSpPr>
          <p:nvPr>
            <p:ph type="body" idx="1"/>
          </p:nvPr>
        </p:nvSpPr>
        <p:spPr>
          <a:xfrm>
            <a:off x="468313" y="4437063"/>
            <a:ext cx="8229600" cy="1871662"/>
          </a:xfrm>
          <a:noFill/>
          <a:ln/>
        </p:spPr>
        <p:txBody>
          <a:bodyPr/>
          <a:lstStyle/>
          <a:p>
            <a:r>
              <a:rPr lang="en-US" altLang="en-US" sz="1800"/>
              <a:t>Generative model: For each frame, model moves from one state to another according to a transition probability a</a:t>
            </a:r>
            <a:r>
              <a:rPr lang="en-US" altLang="en-US" sz="1800" baseline="-25000">
                <a:latin typeface="d"/>
              </a:rPr>
              <a:t>ij </a:t>
            </a:r>
            <a:r>
              <a:rPr lang="en-US" altLang="en-US" sz="1800"/>
              <a:t>and generates feature vector from probability distribution b</a:t>
            </a:r>
            <a:r>
              <a:rPr lang="en-US" altLang="en-US" sz="1800" baseline="-25000">
                <a:latin typeface="d"/>
              </a:rPr>
              <a:t>j</a:t>
            </a:r>
            <a:r>
              <a:rPr lang="en-US" altLang="en-US" sz="1800"/>
              <a:t>(.) associated with the state that was entered.</a:t>
            </a:r>
          </a:p>
          <a:p>
            <a:r>
              <a:rPr lang="en-US" altLang="en-US" sz="1800"/>
              <a:t>To evaluate such model, we do not see which path through the states was taken.</a:t>
            </a:r>
          </a:p>
          <a:p>
            <a:r>
              <a:rPr lang="en-US" altLang="en-US" sz="1800"/>
              <a:t>Let’s start with evaluating HMM for a particular state sequence.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val 2"/>
          <p:cNvSpPr>
            <a:spLocks noChangeArrowheads="1"/>
          </p:cNvSpPr>
          <p:nvPr/>
        </p:nvSpPr>
        <p:spPr bwMode="auto">
          <a:xfrm>
            <a:off x="2052638" y="2133600"/>
            <a:ext cx="1008062"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1" name="Oval 3"/>
          <p:cNvSpPr>
            <a:spLocks noChangeArrowheads="1"/>
          </p:cNvSpPr>
          <p:nvPr/>
        </p:nvSpPr>
        <p:spPr bwMode="auto">
          <a:xfrm>
            <a:off x="4211638" y="2133600"/>
            <a:ext cx="1008062"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2" name="Oval 4"/>
          <p:cNvSpPr>
            <a:spLocks noChangeArrowheads="1"/>
          </p:cNvSpPr>
          <p:nvPr/>
        </p:nvSpPr>
        <p:spPr bwMode="auto">
          <a:xfrm>
            <a:off x="6372225" y="2133600"/>
            <a:ext cx="1008063"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3" name="Freeform 5"/>
          <p:cNvSpPr>
            <a:spLocks/>
          </p:cNvSpPr>
          <p:nvPr/>
        </p:nvSpPr>
        <p:spPr bwMode="auto">
          <a:xfrm>
            <a:off x="4284663" y="1054100"/>
            <a:ext cx="911225" cy="10795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4" name="Freeform 6"/>
          <p:cNvSpPr>
            <a:spLocks/>
          </p:cNvSpPr>
          <p:nvPr/>
        </p:nvSpPr>
        <p:spPr bwMode="auto">
          <a:xfrm>
            <a:off x="2124075" y="1054100"/>
            <a:ext cx="911225" cy="10795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5" name="Freeform 7"/>
          <p:cNvSpPr>
            <a:spLocks/>
          </p:cNvSpPr>
          <p:nvPr/>
        </p:nvSpPr>
        <p:spPr bwMode="auto">
          <a:xfrm>
            <a:off x="6445250" y="1054100"/>
            <a:ext cx="911225" cy="10795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6" name="Line 8"/>
          <p:cNvSpPr>
            <a:spLocks noChangeShapeType="1"/>
          </p:cNvSpPr>
          <p:nvPr/>
        </p:nvSpPr>
        <p:spPr bwMode="auto">
          <a:xfrm>
            <a:off x="3060700" y="263842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7" name="Line 9"/>
          <p:cNvSpPr>
            <a:spLocks noChangeShapeType="1"/>
          </p:cNvSpPr>
          <p:nvPr/>
        </p:nvSpPr>
        <p:spPr bwMode="auto">
          <a:xfrm>
            <a:off x="5221288" y="2638425"/>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8" name="Line 10"/>
          <p:cNvSpPr>
            <a:spLocks noChangeShapeType="1"/>
          </p:cNvSpPr>
          <p:nvPr/>
        </p:nvSpPr>
        <p:spPr bwMode="auto">
          <a:xfrm>
            <a:off x="7380288" y="2493963"/>
            <a:ext cx="93662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9" name="Line 11"/>
          <p:cNvSpPr>
            <a:spLocks noChangeShapeType="1"/>
          </p:cNvSpPr>
          <p:nvPr/>
        </p:nvSpPr>
        <p:spPr bwMode="auto">
          <a:xfrm>
            <a:off x="900113" y="2638425"/>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2" name="Rectangle 14"/>
          <p:cNvSpPr>
            <a:spLocks noChangeArrowheads="1"/>
          </p:cNvSpPr>
          <p:nvPr/>
        </p:nvSpPr>
        <p:spPr bwMode="auto">
          <a:xfrm>
            <a:off x="1836738" y="3359150"/>
            <a:ext cx="14398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3" name="Rectangle 15"/>
          <p:cNvSpPr>
            <a:spLocks noChangeArrowheads="1"/>
          </p:cNvSpPr>
          <p:nvPr/>
        </p:nvSpPr>
        <p:spPr bwMode="auto">
          <a:xfrm>
            <a:off x="3995738" y="3359150"/>
            <a:ext cx="14414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4" name="Rectangle 16"/>
          <p:cNvSpPr>
            <a:spLocks noChangeArrowheads="1"/>
          </p:cNvSpPr>
          <p:nvPr/>
        </p:nvSpPr>
        <p:spPr bwMode="auto">
          <a:xfrm>
            <a:off x="6156325" y="3359150"/>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5" name="Freeform 17"/>
          <p:cNvSpPr>
            <a:spLocks/>
          </p:cNvSpPr>
          <p:nvPr/>
        </p:nvSpPr>
        <p:spPr bwMode="auto">
          <a:xfrm>
            <a:off x="1836738" y="350202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6" name="Freeform 18"/>
          <p:cNvSpPr>
            <a:spLocks/>
          </p:cNvSpPr>
          <p:nvPr/>
        </p:nvSpPr>
        <p:spPr bwMode="auto">
          <a:xfrm>
            <a:off x="6156325" y="350202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7" name="Freeform 19"/>
          <p:cNvSpPr>
            <a:spLocks/>
          </p:cNvSpPr>
          <p:nvPr/>
        </p:nvSpPr>
        <p:spPr bwMode="auto">
          <a:xfrm flipH="1">
            <a:off x="3995738" y="350202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8" name="Line 20"/>
          <p:cNvSpPr>
            <a:spLocks noChangeShapeType="1"/>
          </p:cNvSpPr>
          <p:nvPr/>
        </p:nvSpPr>
        <p:spPr bwMode="auto">
          <a:xfrm flipV="1">
            <a:off x="3995738" y="5519738"/>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9" name="Line 21"/>
          <p:cNvSpPr>
            <a:spLocks noChangeShapeType="1"/>
          </p:cNvSpPr>
          <p:nvPr/>
        </p:nvSpPr>
        <p:spPr bwMode="auto">
          <a:xfrm>
            <a:off x="3995738" y="5519738"/>
            <a:ext cx="1439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0" name="Line 22"/>
          <p:cNvSpPr>
            <a:spLocks noChangeShapeType="1"/>
          </p:cNvSpPr>
          <p:nvPr/>
        </p:nvSpPr>
        <p:spPr bwMode="auto">
          <a:xfrm flipV="1">
            <a:off x="4356100" y="5519738"/>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1" name="Line 23"/>
          <p:cNvSpPr>
            <a:spLocks noChangeShapeType="1"/>
          </p:cNvSpPr>
          <p:nvPr/>
        </p:nvSpPr>
        <p:spPr bwMode="auto">
          <a:xfrm flipV="1">
            <a:off x="4716463" y="5230813"/>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2" name="Line 24"/>
          <p:cNvSpPr>
            <a:spLocks noChangeShapeType="1"/>
          </p:cNvSpPr>
          <p:nvPr/>
        </p:nvSpPr>
        <p:spPr bwMode="auto">
          <a:xfrm flipV="1">
            <a:off x="5075238" y="5087938"/>
            <a:ext cx="1587"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3" name="Line 25"/>
          <p:cNvSpPr>
            <a:spLocks noChangeShapeType="1"/>
          </p:cNvSpPr>
          <p:nvPr/>
        </p:nvSpPr>
        <p:spPr bwMode="auto">
          <a:xfrm flipV="1">
            <a:off x="5435600" y="5230813"/>
            <a:ext cx="1588"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4" name="Line 26"/>
          <p:cNvSpPr>
            <a:spLocks noChangeShapeType="1"/>
          </p:cNvSpPr>
          <p:nvPr/>
        </p:nvSpPr>
        <p:spPr bwMode="auto">
          <a:xfrm flipV="1">
            <a:off x="3995738" y="5519738"/>
            <a:ext cx="0" cy="431800"/>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8" name="Line 30"/>
          <p:cNvSpPr>
            <a:spLocks noChangeShapeType="1"/>
          </p:cNvSpPr>
          <p:nvPr/>
        </p:nvSpPr>
        <p:spPr bwMode="auto">
          <a:xfrm>
            <a:off x="2555875" y="335915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9" name="Line 31"/>
          <p:cNvSpPr>
            <a:spLocks noChangeShapeType="1"/>
          </p:cNvSpPr>
          <p:nvPr/>
        </p:nvSpPr>
        <p:spPr bwMode="auto">
          <a:xfrm>
            <a:off x="4716463" y="335915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0" name="Line 32"/>
          <p:cNvSpPr>
            <a:spLocks noChangeShapeType="1"/>
          </p:cNvSpPr>
          <p:nvPr/>
        </p:nvSpPr>
        <p:spPr bwMode="auto">
          <a:xfrm>
            <a:off x="6877050" y="335915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1" name="Freeform 33"/>
          <p:cNvSpPr>
            <a:spLocks/>
          </p:cNvSpPr>
          <p:nvPr/>
        </p:nvSpPr>
        <p:spPr bwMode="auto">
          <a:xfrm>
            <a:off x="2124075" y="1054100"/>
            <a:ext cx="911225" cy="10795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3810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2" name="Line 34"/>
          <p:cNvSpPr>
            <a:spLocks noChangeShapeType="1"/>
          </p:cNvSpPr>
          <p:nvPr/>
        </p:nvSpPr>
        <p:spPr bwMode="auto">
          <a:xfrm flipV="1">
            <a:off x="4356100" y="5519738"/>
            <a:ext cx="0" cy="287337"/>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3" name="Line 35"/>
          <p:cNvSpPr>
            <a:spLocks noChangeShapeType="1"/>
          </p:cNvSpPr>
          <p:nvPr/>
        </p:nvSpPr>
        <p:spPr bwMode="auto">
          <a:xfrm flipV="1">
            <a:off x="4716463" y="5230813"/>
            <a:ext cx="0" cy="287337"/>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4" name="Line 36"/>
          <p:cNvSpPr>
            <a:spLocks noChangeShapeType="1"/>
          </p:cNvSpPr>
          <p:nvPr/>
        </p:nvSpPr>
        <p:spPr bwMode="auto">
          <a:xfrm flipV="1">
            <a:off x="5076825" y="5087938"/>
            <a:ext cx="0" cy="431800"/>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5" name="Line 37"/>
          <p:cNvSpPr>
            <a:spLocks noChangeShapeType="1"/>
          </p:cNvSpPr>
          <p:nvPr/>
        </p:nvSpPr>
        <p:spPr bwMode="auto">
          <a:xfrm flipV="1">
            <a:off x="5437188" y="5230813"/>
            <a:ext cx="0" cy="287337"/>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6" name="Line 38"/>
          <p:cNvSpPr>
            <a:spLocks noChangeShapeType="1"/>
          </p:cNvSpPr>
          <p:nvPr/>
        </p:nvSpPr>
        <p:spPr bwMode="auto">
          <a:xfrm>
            <a:off x="3060700" y="2638425"/>
            <a:ext cx="1150938"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0" name="Freeform 42"/>
          <p:cNvSpPr>
            <a:spLocks/>
          </p:cNvSpPr>
          <p:nvPr/>
        </p:nvSpPr>
        <p:spPr bwMode="auto">
          <a:xfrm>
            <a:off x="6445250" y="1054100"/>
            <a:ext cx="911225" cy="10795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38100">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1" name="Line 43"/>
          <p:cNvSpPr>
            <a:spLocks noChangeShapeType="1"/>
          </p:cNvSpPr>
          <p:nvPr/>
        </p:nvSpPr>
        <p:spPr bwMode="auto">
          <a:xfrm>
            <a:off x="5221288" y="2638425"/>
            <a:ext cx="1150937"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2" name="Text Box 44"/>
          <p:cNvSpPr txBox="1">
            <a:spLocks noChangeArrowheads="1"/>
          </p:cNvSpPr>
          <p:nvPr/>
        </p:nvSpPr>
        <p:spPr bwMode="auto">
          <a:xfrm>
            <a:off x="2339975" y="549275"/>
            <a:ext cx="576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a</a:t>
            </a:r>
            <a:r>
              <a:rPr lang="en-US" altLang="en-US" b="1" baseline="-25000"/>
              <a:t>11</a:t>
            </a:r>
            <a:endParaRPr lang="cs-CZ" altLang="en-US" b="1" baseline="-25000"/>
          </a:p>
        </p:txBody>
      </p:sp>
      <p:sp>
        <p:nvSpPr>
          <p:cNvPr id="27693" name="Text Box 45"/>
          <p:cNvSpPr txBox="1">
            <a:spLocks noChangeArrowheads="1"/>
          </p:cNvSpPr>
          <p:nvPr/>
        </p:nvSpPr>
        <p:spPr bwMode="auto">
          <a:xfrm>
            <a:off x="4427538" y="549275"/>
            <a:ext cx="576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a</a:t>
            </a:r>
            <a:r>
              <a:rPr lang="en-US" altLang="en-US" b="1" baseline="-25000"/>
              <a:t>22</a:t>
            </a:r>
            <a:endParaRPr lang="cs-CZ" altLang="en-US" b="1" baseline="-25000"/>
          </a:p>
        </p:txBody>
      </p:sp>
      <p:sp>
        <p:nvSpPr>
          <p:cNvPr id="27694" name="Text Box 46"/>
          <p:cNvSpPr txBox="1">
            <a:spLocks noChangeArrowheads="1"/>
          </p:cNvSpPr>
          <p:nvPr/>
        </p:nvSpPr>
        <p:spPr bwMode="auto">
          <a:xfrm>
            <a:off x="6588125" y="549275"/>
            <a:ext cx="576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a</a:t>
            </a:r>
            <a:r>
              <a:rPr lang="en-US" altLang="en-US" b="1" baseline="-25000"/>
              <a:t>33</a:t>
            </a:r>
            <a:endParaRPr lang="cs-CZ" altLang="en-US" b="1" baseline="-25000"/>
          </a:p>
        </p:txBody>
      </p:sp>
      <p:sp>
        <p:nvSpPr>
          <p:cNvPr id="27695" name="Text Box 47"/>
          <p:cNvSpPr txBox="1">
            <a:spLocks noChangeArrowheads="1"/>
          </p:cNvSpPr>
          <p:nvPr/>
        </p:nvSpPr>
        <p:spPr bwMode="auto">
          <a:xfrm>
            <a:off x="3348038" y="198913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a</a:t>
            </a:r>
            <a:r>
              <a:rPr lang="en-US" altLang="en-US" b="1" baseline="-25000"/>
              <a:t>12</a:t>
            </a:r>
            <a:endParaRPr lang="cs-CZ" altLang="en-US" b="1" baseline="-25000"/>
          </a:p>
        </p:txBody>
      </p:sp>
      <p:sp>
        <p:nvSpPr>
          <p:cNvPr id="27696" name="Text Box 48"/>
          <p:cNvSpPr txBox="1">
            <a:spLocks noChangeArrowheads="1"/>
          </p:cNvSpPr>
          <p:nvPr/>
        </p:nvSpPr>
        <p:spPr bwMode="auto">
          <a:xfrm>
            <a:off x="7524750" y="1989138"/>
            <a:ext cx="576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a</a:t>
            </a:r>
            <a:r>
              <a:rPr lang="en-US" altLang="en-US" b="1" baseline="-25000"/>
              <a:t>34</a:t>
            </a:r>
            <a:endParaRPr lang="cs-CZ" altLang="en-US" b="1" baseline="-25000"/>
          </a:p>
        </p:txBody>
      </p:sp>
      <p:sp>
        <p:nvSpPr>
          <p:cNvPr id="27697" name="Text Box 49"/>
          <p:cNvSpPr txBox="1">
            <a:spLocks noChangeArrowheads="1"/>
          </p:cNvSpPr>
          <p:nvPr/>
        </p:nvSpPr>
        <p:spPr bwMode="auto">
          <a:xfrm>
            <a:off x="5580063" y="198913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a</a:t>
            </a:r>
            <a:r>
              <a:rPr lang="en-US" altLang="en-US" b="1" baseline="-25000"/>
              <a:t>23</a:t>
            </a:r>
            <a:endParaRPr lang="cs-CZ" altLang="en-US" b="1" baseline="-25000"/>
          </a:p>
        </p:txBody>
      </p:sp>
      <p:sp>
        <p:nvSpPr>
          <p:cNvPr id="27698" name="Text Box 50"/>
          <p:cNvSpPr txBox="1">
            <a:spLocks noChangeArrowheads="1"/>
          </p:cNvSpPr>
          <p:nvPr/>
        </p:nvSpPr>
        <p:spPr bwMode="auto">
          <a:xfrm>
            <a:off x="1187450" y="3429000"/>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b</a:t>
            </a:r>
            <a:r>
              <a:rPr lang="en-US" altLang="en-US" b="1" baseline="-25000"/>
              <a:t>1</a:t>
            </a:r>
            <a:r>
              <a:rPr lang="en-US" altLang="en-US" b="1"/>
              <a:t>(x)</a:t>
            </a:r>
            <a:endParaRPr lang="cs-CZ" altLang="en-US" b="1"/>
          </a:p>
        </p:txBody>
      </p:sp>
      <p:sp>
        <p:nvSpPr>
          <p:cNvPr id="27699" name="Text Box 51"/>
          <p:cNvSpPr txBox="1">
            <a:spLocks noChangeArrowheads="1"/>
          </p:cNvSpPr>
          <p:nvPr/>
        </p:nvSpPr>
        <p:spPr bwMode="auto">
          <a:xfrm>
            <a:off x="3348038" y="3429000"/>
            <a:ext cx="7921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b</a:t>
            </a:r>
            <a:r>
              <a:rPr lang="en-US" altLang="en-US" b="1" baseline="-25000"/>
              <a:t>2</a:t>
            </a:r>
            <a:r>
              <a:rPr lang="en-US" altLang="en-US" b="1"/>
              <a:t>(x)</a:t>
            </a:r>
            <a:endParaRPr lang="cs-CZ" altLang="en-US" b="1"/>
          </a:p>
        </p:txBody>
      </p:sp>
      <p:sp>
        <p:nvSpPr>
          <p:cNvPr id="27700" name="Text Box 52"/>
          <p:cNvSpPr txBox="1">
            <a:spLocks noChangeArrowheads="1"/>
          </p:cNvSpPr>
          <p:nvPr/>
        </p:nvSpPr>
        <p:spPr bwMode="auto">
          <a:xfrm>
            <a:off x="5508625" y="3429000"/>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b</a:t>
            </a:r>
            <a:r>
              <a:rPr lang="en-US" altLang="en-US" b="1" baseline="-25000"/>
              <a:t>3</a:t>
            </a:r>
            <a:r>
              <a:rPr lang="en-US" altLang="en-US" b="1"/>
              <a:t>(x)</a:t>
            </a:r>
            <a:endParaRPr lang="cs-CZ" altLang="en-US" b="1"/>
          </a:p>
        </p:txBody>
      </p:sp>
      <p:sp>
        <p:nvSpPr>
          <p:cNvPr id="27701" name="Text Box 53"/>
          <p:cNvSpPr txBox="1">
            <a:spLocks noChangeArrowheads="1"/>
          </p:cNvSpPr>
          <p:nvPr/>
        </p:nvSpPr>
        <p:spPr bwMode="auto">
          <a:xfrm>
            <a:off x="3316288" y="6088063"/>
            <a:ext cx="47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a:t>a</a:t>
            </a:r>
            <a:r>
              <a:rPr lang="cs-CZ" altLang="en-US" baseline="-25000"/>
              <a:t>11</a:t>
            </a:r>
          </a:p>
        </p:txBody>
      </p:sp>
      <p:sp>
        <p:nvSpPr>
          <p:cNvPr id="27702" name="Text Box 54"/>
          <p:cNvSpPr txBox="1">
            <a:spLocks noChangeArrowheads="1"/>
          </p:cNvSpPr>
          <p:nvPr/>
        </p:nvSpPr>
        <p:spPr bwMode="auto">
          <a:xfrm>
            <a:off x="4387850" y="6080125"/>
            <a:ext cx="479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a:t>a</a:t>
            </a:r>
            <a:r>
              <a:rPr lang="cs-CZ" altLang="en-US" baseline="-25000"/>
              <a:t>12</a:t>
            </a:r>
          </a:p>
        </p:txBody>
      </p:sp>
      <p:sp>
        <p:nvSpPr>
          <p:cNvPr id="27703" name="Text Box 55"/>
          <p:cNvSpPr txBox="1">
            <a:spLocks noChangeArrowheads="1"/>
          </p:cNvSpPr>
          <p:nvPr/>
        </p:nvSpPr>
        <p:spPr bwMode="auto">
          <a:xfrm>
            <a:off x="5421313" y="6072188"/>
            <a:ext cx="47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a:t>a</a:t>
            </a:r>
            <a:r>
              <a:rPr lang="cs-CZ" altLang="en-US" baseline="-25000"/>
              <a:t>23</a:t>
            </a:r>
          </a:p>
        </p:txBody>
      </p:sp>
      <p:sp>
        <p:nvSpPr>
          <p:cNvPr id="27704" name="Text Box 56"/>
          <p:cNvSpPr txBox="1">
            <a:spLocks noChangeArrowheads="1"/>
          </p:cNvSpPr>
          <p:nvPr/>
        </p:nvSpPr>
        <p:spPr bwMode="auto">
          <a:xfrm>
            <a:off x="6419850" y="6067425"/>
            <a:ext cx="479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a:t>a</a:t>
            </a:r>
            <a:r>
              <a:rPr lang="cs-CZ" altLang="en-US" baseline="-25000"/>
              <a:t>33</a:t>
            </a:r>
          </a:p>
        </p:txBody>
      </p:sp>
      <p:sp>
        <p:nvSpPr>
          <p:cNvPr id="27705" name="Text Box 57"/>
          <p:cNvSpPr txBox="1">
            <a:spLocks noChangeArrowheads="1"/>
          </p:cNvSpPr>
          <p:nvPr/>
        </p:nvSpPr>
        <p:spPr bwMode="auto">
          <a:xfrm>
            <a:off x="1403350" y="6092825"/>
            <a:ext cx="1290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a:t>P(</a:t>
            </a:r>
            <a:r>
              <a:rPr lang="en-US" altLang="en-US"/>
              <a:t>X,S|</a:t>
            </a:r>
            <a:r>
              <a:rPr lang="el-GR" altLang="en-US">
                <a:cs typeface="Arial" pitchFamily="34" charset="0"/>
              </a:rPr>
              <a:t>Θ</a:t>
            </a:r>
            <a:r>
              <a:rPr lang="en-US" altLang="en-US"/>
              <a:t>) =</a:t>
            </a:r>
            <a:endParaRPr lang="cs-CZ" altLang="en-US" baseline="-25000"/>
          </a:p>
        </p:txBody>
      </p:sp>
      <p:sp>
        <p:nvSpPr>
          <p:cNvPr id="27706" name="Text Box 58"/>
          <p:cNvSpPr txBox="1">
            <a:spLocks noChangeArrowheads="1"/>
          </p:cNvSpPr>
          <p:nvPr/>
        </p:nvSpPr>
        <p:spPr bwMode="auto">
          <a:xfrm>
            <a:off x="2673350" y="6080125"/>
            <a:ext cx="74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a:t>
            </a:r>
            <a:r>
              <a:rPr lang="cs-CZ" altLang="en-US" baseline="-25000"/>
              <a:t>1</a:t>
            </a:r>
            <a:r>
              <a:rPr lang="en-US" altLang="en-US"/>
              <a:t>(x</a:t>
            </a:r>
            <a:r>
              <a:rPr lang="en-US" altLang="en-US" baseline="-25000"/>
              <a:t>1</a:t>
            </a:r>
            <a:r>
              <a:rPr lang="en-US" altLang="en-US"/>
              <a:t>)</a:t>
            </a:r>
            <a:endParaRPr lang="cs-CZ" altLang="en-US"/>
          </a:p>
        </p:txBody>
      </p:sp>
      <p:sp>
        <p:nvSpPr>
          <p:cNvPr id="27707" name="Text Box 59"/>
          <p:cNvSpPr txBox="1">
            <a:spLocks noChangeArrowheads="1"/>
          </p:cNvSpPr>
          <p:nvPr/>
        </p:nvSpPr>
        <p:spPr bwMode="auto">
          <a:xfrm>
            <a:off x="3719513" y="6084888"/>
            <a:ext cx="74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a:t>
            </a:r>
            <a:r>
              <a:rPr lang="cs-CZ" altLang="en-US" baseline="-25000"/>
              <a:t>1</a:t>
            </a:r>
            <a:r>
              <a:rPr lang="en-US" altLang="en-US"/>
              <a:t>(x</a:t>
            </a:r>
            <a:r>
              <a:rPr lang="en-US" altLang="en-US" baseline="-25000"/>
              <a:t>2</a:t>
            </a:r>
            <a:r>
              <a:rPr lang="en-US" altLang="en-US"/>
              <a:t>)</a:t>
            </a:r>
            <a:endParaRPr lang="cs-CZ" altLang="en-US"/>
          </a:p>
        </p:txBody>
      </p:sp>
      <p:sp>
        <p:nvSpPr>
          <p:cNvPr id="27708" name="Text Box 60"/>
          <p:cNvSpPr txBox="1">
            <a:spLocks noChangeArrowheads="1"/>
          </p:cNvSpPr>
          <p:nvPr/>
        </p:nvSpPr>
        <p:spPr bwMode="auto">
          <a:xfrm>
            <a:off x="4791075" y="6091238"/>
            <a:ext cx="74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a:t>
            </a:r>
            <a:r>
              <a:rPr lang="en-US" altLang="en-US" baseline="-25000"/>
              <a:t>2</a:t>
            </a:r>
            <a:r>
              <a:rPr lang="en-US" altLang="en-US"/>
              <a:t>(x</a:t>
            </a:r>
            <a:r>
              <a:rPr lang="en-US" altLang="en-US" baseline="-25000"/>
              <a:t>3</a:t>
            </a:r>
            <a:r>
              <a:rPr lang="en-US" altLang="en-US"/>
              <a:t>)</a:t>
            </a:r>
            <a:endParaRPr lang="cs-CZ" altLang="en-US"/>
          </a:p>
        </p:txBody>
      </p:sp>
      <p:sp>
        <p:nvSpPr>
          <p:cNvPr id="27709" name="Text Box 61"/>
          <p:cNvSpPr txBox="1">
            <a:spLocks noChangeArrowheads="1"/>
          </p:cNvSpPr>
          <p:nvPr/>
        </p:nvSpPr>
        <p:spPr bwMode="auto">
          <a:xfrm>
            <a:off x="5794375" y="6076950"/>
            <a:ext cx="74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a:t>
            </a:r>
            <a:r>
              <a:rPr lang="en-US" altLang="en-US" baseline="-25000"/>
              <a:t>3</a:t>
            </a:r>
            <a:r>
              <a:rPr lang="en-US" altLang="en-US"/>
              <a:t>(x</a:t>
            </a:r>
            <a:r>
              <a:rPr lang="en-US" altLang="en-US" baseline="-25000"/>
              <a:t>4</a:t>
            </a:r>
            <a:r>
              <a:rPr lang="en-US" altLang="en-US"/>
              <a:t>)</a:t>
            </a:r>
            <a:endParaRPr lang="cs-CZ" altLang="en-US"/>
          </a:p>
        </p:txBody>
      </p:sp>
      <p:sp>
        <p:nvSpPr>
          <p:cNvPr id="27710" name="Text Box 62"/>
          <p:cNvSpPr txBox="1">
            <a:spLocks noChangeArrowheads="1"/>
          </p:cNvSpPr>
          <p:nvPr/>
        </p:nvSpPr>
        <p:spPr bwMode="auto">
          <a:xfrm>
            <a:off x="6797675" y="6089650"/>
            <a:ext cx="74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a:t>
            </a:r>
            <a:r>
              <a:rPr lang="en-US" altLang="en-US" baseline="-25000"/>
              <a:t>3</a:t>
            </a:r>
            <a:r>
              <a:rPr lang="en-US" altLang="en-US"/>
              <a:t>(x</a:t>
            </a:r>
            <a:r>
              <a:rPr lang="en-US" altLang="en-US" baseline="-25000"/>
              <a:t>5</a:t>
            </a:r>
            <a:r>
              <a:rPr lang="en-US" altLang="en-US"/>
              <a:t>)</a:t>
            </a:r>
            <a:endParaRPr lang="cs-CZ" altLang="en-US"/>
          </a:p>
        </p:txBody>
      </p:sp>
      <p:sp>
        <p:nvSpPr>
          <p:cNvPr id="27711" name="Text Box 63"/>
          <p:cNvSpPr txBox="1">
            <a:spLocks noChangeArrowheads="1"/>
          </p:cNvSpPr>
          <p:nvPr/>
        </p:nvSpPr>
        <p:spPr bwMode="auto">
          <a:xfrm>
            <a:off x="3316288" y="6089650"/>
            <a:ext cx="479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a:solidFill>
                  <a:srgbClr val="FF3300"/>
                </a:solidFill>
              </a:rPr>
              <a:t>a</a:t>
            </a:r>
            <a:r>
              <a:rPr lang="cs-CZ" altLang="en-US" baseline="-25000">
                <a:solidFill>
                  <a:srgbClr val="FF3300"/>
                </a:solidFill>
              </a:rPr>
              <a:t>11</a:t>
            </a:r>
          </a:p>
        </p:txBody>
      </p:sp>
      <p:sp>
        <p:nvSpPr>
          <p:cNvPr id="27712" name="Text Box 64"/>
          <p:cNvSpPr txBox="1">
            <a:spLocks noChangeArrowheads="1"/>
          </p:cNvSpPr>
          <p:nvPr/>
        </p:nvSpPr>
        <p:spPr bwMode="auto">
          <a:xfrm>
            <a:off x="4389438" y="6080125"/>
            <a:ext cx="479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a:solidFill>
                  <a:srgbClr val="FF3300"/>
                </a:solidFill>
              </a:rPr>
              <a:t>a</a:t>
            </a:r>
            <a:r>
              <a:rPr lang="cs-CZ" altLang="en-US" baseline="-25000">
                <a:solidFill>
                  <a:srgbClr val="FF3300"/>
                </a:solidFill>
              </a:rPr>
              <a:t>12</a:t>
            </a:r>
          </a:p>
        </p:txBody>
      </p:sp>
      <p:sp>
        <p:nvSpPr>
          <p:cNvPr id="27713" name="Text Box 65"/>
          <p:cNvSpPr txBox="1">
            <a:spLocks noChangeArrowheads="1"/>
          </p:cNvSpPr>
          <p:nvPr/>
        </p:nvSpPr>
        <p:spPr bwMode="auto">
          <a:xfrm>
            <a:off x="5421313" y="6072188"/>
            <a:ext cx="47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a:solidFill>
                  <a:srgbClr val="FF3300"/>
                </a:solidFill>
              </a:rPr>
              <a:t>a</a:t>
            </a:r>
            <a:r>
              <a:rPr lang="cs-CZ" altLang="en-US" baseline="-25000">
                <a:solidFill>
                  <a:srgbClr val="FF3300"/>
                </a:solidFill>
              </a:rPr>
              <a:t>23</a:t>
            </a:r>
          </a:p>
        </p:txBody>
      </p:sp>
      <p:sp>
        <p:nvSpPr>
          <p:cNvPr id="27714" name="Text Box 66"/>
          <p:cNvSpPr txBox="1">
            <a:spLocks noChangeArrowheads="1"/>
          </p:cNvSpPr>
          <p:nvPr/>
        </p:nvSpPr>
        <p:spPr bwMode="auto">
          <a:xfrm>
            <a:off x="6421438" y="6069013"/>
            <a:ext cx="47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a:solidFill>
                  <a:srgbClr val="FF3300"/>
                </a:solidFill>
              </a:rPr>
              <a:t>a</a:t>
            </a:r>
            <a:r>
              <a:rPr lang="cs-CZ" altLang="en-US" baseline="-25000">
                <a:solidFill>
                  <a:srgbClr val="FF3300"/>
                </a:solidFill>
              </a:rPr>
              <a:t>33</a:t>
            </a:r>
          </a:p>
        </p:txBody>
      </p:sp>
      <p:sp>
        <p:nvSpPr>
          <p:cNvPr id="27715" name="Text Box 67"/>
          <p:cNvSpPr txBox="1">
            <a:spLocks noChangeArrowheads="1"/>
          </p:cNvSpPr>
          <p:nvPr/>
        </p:nvSpPr>
        <p:spPr bwMode="auto">
          <a:xfrm>
            <a:off x="2674938" y="6080125"/>
            <a:ext cx="74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3300"/>
                </a:solidFill>
              </a:rPr>
              <a:t>b</a:t>
            </a:r>
            <a:r>
              <a:rPr lang="cs-CZ" altLang="en-US" baseline="-25000">
                <a:solidFill>
                  <a:srgbClr val="FF3300"/>
                </a:solidFill>
              </a:rPr>
              <a:t>1</a:t>
            </a:r>
            <a:r>
              <a:rPr lang="en-US" altLang="en-US">
                <a:solidFill>
                  <a:srgbClr val="FF3300"/>
                </a:solidFill>
              </a:rPr>
              <a:t>(x</a:t>
            </a:r>
            <a:r>
              <a:rPr lang="en-US" altLang="en-US" baseline="-25000">
                <a:solidFill>
                  <a:srgbClr val="FF3300"/>
                </a:solidFill>
              </a:rPr>
              <a:t>1</a:t>
            </a:r>
            <a:r>
              <a:rPr lang="en-US" altLang="en-US">
                <a:solidFill>
                  <a:srgbClr val="FF3300"/>
                </a:solidFill>
              </a:rPr>
              <a:t>)</a:t>
            </a:r>
            <a:endParaRPr lang="cs-CZ" altLang="en-US">
              <a:solidFill>
                <a:srgbClr val="FF3300"/>
              </a:solidFill>
            </a:endParaRPr>
          </a:p>
        </p:txBody>
      </p:sp>
      <p:sp>
        <p:nvSpPr>
          <p:cNvPr id="27716" name="Text Box 68"/>
          <p:cNvSpPr txBox="1">
            <a:spLocks noChangeArrowheads="1"/>
          </p:cNvSpPr>
          <p:nvPr/>
        </p:nvSpPr>
        <p:spPr bwMode="auto">
          <a:xfrm>
            <a:off x="3719513" y="6084888"/>
            <a:ext cx="74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3300"/>
                </a:solidFill>
              </a:rPr>
              <a:t>b</a:t>
            </a:r>
            <a:r>
              <a:rPr lang="cs-CZ" altLang="en-US" baseline="-25000">
                <a:solidFill>
                  <a:srgbClr val="FF3300"/>
                </a:solidFill>
              </a:rPr>
              <a:t>1</a:t>
            </a:r>
            <a:r>
              <a:rPr lang="en-US" altLang="en-US">
                <a:solidFill>
                  <a:srgbClr val="FF3300"/>
                </a:solidFill>
              </a:rPr>
              <a:t>(x</a:t>
            </a:r>
            <a:r>
              <a:rPr lang="en-US" altLang="en-US" baseline="-25000">
                <a:solidFill>
                  <a:srgbClr val="FF3300"/>
                </a:solidFill>
              </a:rPr>
              <a:t>2</a:t>
            </a:r>
            <a:r>
              <a:rPr lang="en-US" altLang="en-US">
                <a:solidFill>
                  <a:srgbClr val="FF3300"/>
                </a:solidFill>
              </a:rPr>
              <a:t>)</a:t>
            </a:r>
            <a:endParaRPr lang="cs-CZ" altLang="en-US">
              <a:solidFill>
                <a:srgbClr val="FF3300"/>
              </a:solidFill>
            </a:endParaRPr>
          </a:p>
        </p:txBody>
      </p:sp>
      <p:sp>
        <p:nvSpPr>
          <p:cNvPr id="27717" name="Text Box 69"/>
          <p:cNvSpPr txBox="1">
            <a:spLocks noChangeArrowheads="1"/>
          </p:cNvSpPr>
          <p:nvPr/>
        </p:nvSpPr>
        <p:spPr bwMode="auto">
          <a:xfrm>
            <a:off x="4792663" y="6092825"/>
            <a:ext cx="74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3300"/>
                </a:solidFill>
              </a:rPr>
              <a:t>b</a:t>
            </a:r>
            <a:r>
              <a:rPr lang="en-US" altLang="en-US" baseline="-25000">
                <a:solidFill>
                  <a:srgbClr val="FF3300"/>
                </a:solidFill>
              </a:rPr>
              <a:t>2</a:t>
            </a:r>
            <a:r>
              <a:rPr lang="en-US" altLang="en-US">
                <a:solidFill>
                  <a:srgbClr val="FF3300"/>
                </a:solidFill>
              </a:rPr>
              <a:t>(x</a:t>
            </a:r>
            <a:r>
              <a:rPr lang="en-US" altLang="en-US" baseline="-25000">
                <a:solidFill>
                  <a:srgbClr val="FF3300"/>
                </a:solidFill>
              </a:rPr>
              <a:t>3</a:t>
            </a:r>
            <a:r>
              <a:rPr lang="en-US" altLang="en-US">
                <a:solidFill>
                  <a:srgbClr val="FF3300"/>
                </a:solidFill>
              </a:rPr>
              <a:t>)</a:t>
            </a:r>
            <a:endParaRPr lang="cs-CZ" altLang="en-US">
              <a:solidFill>
                <a:srgbClr val="FF3300"/>
              </a:solidFill>
            </a:endParaRPr>
          </a:p>
        </p:txBody>
      </p:sp>
      <p:sp>
        <p:nvSpPr>
          <p:cNvPr id="27718" name="Text Box 70"/>
          <p:cNvSpPr txBox="1">
            <a:spLocks noChangeArrowheads="1"/>
          </p:cNvSpPr>
          <p:nvPr/>
        </p:nvSpPr>
        <p:spPr bwMode="auto">
          <a:xfrm>
            <a:off x="5795963" y="6078538"/>
            <a:ext cx="74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3300"/>
                </a:solidFill>
              </a:rPr>
              <a:t>b</a:t>
            </a:r>
            <a:r>
              <a:rPr lang="en-US" altLang="en-US" baseline="-25000">
                <a:solidFill>
                  <a:srgbClr val="FF3300"/>
                </a:solidFill>
              </a:rPr>
              <a:t>3</a:t>
            </a:r>
            <a:r>
              <a:rPr lang="en-US" altLang="en-US">
                <a:solidFill>
                  <a:srgbClr val="FF3300"/>
                </a:solidFill>
              </a:rPr>
              <a:t>(x</a:t>
            </a:r>
            <a:r>
              <a:rPr lang="en-US" altLang="en-US" baseline="-25000">
                <a:solidFill>
                  <a:srgbClr val="FF3300"/>
                </a:solidFill>
              </a:rPr>
              <a:t>4</a:t>
            </a:r>
            <a:r>
              <a:rPr lang="en-US" altLang="en-US">
                <a:solidFill>
                  <a:srgbClr val="FF3300"/>
                </a:solidFill>
              </a:rPr>
              <a:t>)</a:t>
            </a:r>
            <a:endParaRPr lang="cs-CZ" altLang="en-US">
              <a:solidFill>
                <a:srgbClr val="FF3300"/>
              </a:solidFill>
            </a:endParaRPr>
          </a:p>
        </p:txBody>
      </p:sp>
      <p:sp>
        <p:nvSpPr>
          <p:cNvPr id="27719" name="Text Box 71"/>
          <p:cNvSpPr txBox="1">
            <a:spLocks noChangeArrowheads="1"/>
          </p:cNvSpPr>
          <p:nvPr/>
        </p:nvSpPr>
        <p:spPr bwMode="auto">
          <a:xfrm>
            <a:off x="6799263" y="6086475"/>
            <a:ext cx="74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3300"/>
                </a:solidFill>
              </a:rPr>
              <a:t>b</a:t>
            </a:r>
            <a:r>
              <a:rPr lang="en-US" altLang="en-US" baseline="-25000">
                <a:solidFill>
                  <a:srgbClr val="FF3300"/>
                </a:solidFill>
              </a:rPr>
              <a:t>3</a:t>
            </a:r>
            <a:r>
              <a:rPr lang="en-US" altLang="en-US">
                <a:solidFill>
                  <a:srgbClr val="FF3300"/>
                </a:solidFill>
              </a:rPr>
              <a:t>(x</a:t>
            </a:r>
            <a:r>
              <a:rPr lang="en-US" altLang="en-US" baseline="-25000">
                <a:solidFill>
                  <a:srgbClr val="FF3300"/>
                </a:solidFill>
              </a:rPr>
              <a:t>5</a:t>
            </a:r>
            <a:r>
              <a:rPr lang="en-US" altLang="en-US">
                <a:solidFill>
                  <a:srgbClr val="FF3300"/>
                </a:solidFill>
              </a:rPr>
              <a:t>)</a:t>
            </a:r>
            <a:endParaRPr lang="cs-CZ" alt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27650"/>
                                        </p:tgtEl>
                                        <p:attrNameLst>
                                          <p:attrName>fillcolor</p:attrName>
                                        </p:attrNameLst>
                                      </p:cBhvr>
                                      <p:to>
                                        <a:schemeClr val="accent2"/>
                                      </p:to>
                                    </p:animClr>
                                    <p:set>
                                      <p:cBhvr>
                                        <p:cTn id="7" dur="500" fill="hold"/>
                                        <p:tgtEl>
                                          <p:spTgt spid="27650"/>
                                        </p:tgtEl>
                                        <p:attrNameLst>
                                          <p:attrName>fill.type</p:attrName>
                                        </p:attrNameLst>
                                      </p:cBhvr>
                                      <p:to>
                                        <p:strVal val="solid"/>
                                      </p:to>
                                    </p:set>
                                    <p:set>
                                      <p:cBhvr>
                                        <p:cTn id="8" dur="500" fill="hold"/>
                                        <p:tgtEl>
                                          <p:spTgt spid="27650"/>
                                        </p:tgtEl>
                                        <p:attrNameLst>
                                          <p:attrName>fill.on</p:attrName>
                                        </p:attrNameLst>
                                      </p:cBhvr>
                                      <p:to>
                                        <p:strVal val="true"/>
                                      </p:to>
                                    </p:set>
                                  </p:childTnLst>
                                </p:cTn>
                              </p:par>
                              <p:par>
                                <p:cTn id="9" presetID="0" presetClass="path" presetSubtype="0" accel="50000" decel="50000" fill="hold" grpId="0" nodeType="withEffect">
                                  <p:stCondLst>
                                    <p:cond delay="0"/>
                                  </p:stCondLst>
                                  <p:childTnLst>
                                    <p:animMotion origin="layout" path="M -5.55556E-7 3.95187E-6 L -0.18108 -0.24133 " pathEditMode="relative" rAng="0" ptsTypes="AA">
                                      <p:cBhvr>
                                        <p:cTn id="10" dur="1000" fill="hold"/>
                                        <p:tgtEl>
                                          <p:spTgt spid="27674"/>
                                        </p:tgtEl>
                                        <p:attrNameLst>
                                          <p:attrName>ppt_x</p:attrName>
                                          <p:attrName>ppt_y</p:attrName>
                                        </p:attrNameLst>
                                      </p:cBhvr>
                                      <p:rCtr x="-9063" y="-12078"/>
                                    </p:animMotion>
                                  </p:childTnLst>
                                </p:cTn>
                              </p:par>
                              <p:par>
                                <p:cTn id="11" presetID="8" presetClass="emph" presetSubtype="0" fill="hold" grpId="1" nodeType="withEffect">
                                  <p:stCondLst>
                                    <p:cond delay="0"/>
                                  </p:stCondLst>
                                  <p:childTnLst>
                                    <p:animRot by="5400000">
                                      <p:cBhvr>
                                        <p:cTn id="12" dur="1000" fill="hold"/>
                                        <p:tgtEl>
                                          <p:spTgt spid="27674"/>
                                        </p:tgtEl>
                                        <p:attrNameLst>
                                          <p:attrName>r</p:attrName>
                                        </p:attrNameLst>
                                      </p:cBhvr>
                                    </p:animRot>
                                  </p:childTnLst>
                                </p:cTn>
                              </p:par>
                              <p:par>
                                <p:cTn id="13" presetID="1" presetClass="entr" presetSubtype="0" fill="hold" grpId="0" nodeType="withEffect">
                                  <p:stCondLst>
                                    <p:cond delay="0"/>
                                  </p:stCondLst>
                                  <p:childTnLst>
                                    <p:set>
                                      <p:cBhvr>
                                        <p:cTn id="14" dur="1" fill="hold">
                                          <p:stCondLst>
                                            <p:cond delay="0"/>
                                          </p:stCondLst>
                                        </p:cTn>
                                        <p:tgtEl>
                                          <p:spTgt spid="277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500" fill="hold"/>
                                        <p:tgtEl>
                                          <p:spTgt spid="27650"/>
                                        </p:tgtEl>
                                        <p:attrNameLst>
                                          <p:attrName>fillcolor</p:attrName>
                                        </p:attrNameLst>
                                      </p:cBhvr>
                                      <p:to>
                                        <a:schemeClr val="accent1"/>
                                      </p:to>
                                    </p:animClr>
                                    <p:set>
                                      <p:cBhvr>
                                        <p:cTn id="19" dur="500" fill="hold"/>
                                        <p:tgtEl>
                                          <p:spTgt spid="27650"/>
                                        </p:tgtEl>
                                        <p:attrNameLst>
                                          <p:attrName>fill.type</p:attrName>
                                        </p:attrNameLst>
                                      </p:cBhvr>
                                      <p:to>
                                        <p:strVal val="solid"/>
                                      </p:to>
                                    </p:set>
                                    <p:set>
                                      <p:cBhvr>
                                        <p:cTn id="20" dur="500" fill="hold"/>
                                        <p:tgtEl>
                                          <p:spTgt spid="27650"/>
                                        </p:tgtEl>
                                        <p:attrNameLst>
                                          <p:attrName>fill.on</p:attrName>
                                        </p:attrNameLst>
                                      </p:cBhvr>
                                      <p:to>
                                        <p:strVal val="true"/>
                                      </p:to>
                                    </p:set>
                                  </p:childTnLst>
                                </p:cTn>
                              </p:par>
                              <p:par>
                                <p:cTn id="21" presetID="10" presetClass="entr" presetSubtype="0" fill="hold" grpId="0" nodeType="withEffect">
                                  <p:stCondLst>
                                    <p:cond delay="0"/>
                                  </p:stCondLst>
                                  <p:childTnLst>
                                    <p:set>
                                      <p:cBhvr>
                                        <p:cTn id="22" dur="1" fill="hold">
                                          <p:stCondLst>
                                            <p:cond delay="0"/>
                                          </p:stCondLst>
                                        </p:cTn>
                                        <p:tgtEl>
                                          <p:spTgt spid="27681"/>
                                        </p:tgtEl>
                                        <p:attrNameLst>
                                          <p:attrName>style.visibility</p:attrName>
                                        </p:attrNameLst>
                                      </p:cBhvr>
                                      <p:to>
                                        <p:strVal val="visible"/>
                                      </p:to>
                                    </p:set>
                                    <p:animEffect transition="in" filter="fade">
                                      <p:cBhvr>
                                        <p:cTn id="23" dur="500"/>
                                        <p:tgtEl>
                                          <p:spTgt spid="27681"/>
                                        </p:tgtEl>
                                      </p:cBhvr>
                                    </p:animEffect>
                                  </p:childTnLst>
                                </p:cTn>
                              </p:par>
                              <p:par>
                                <p:cTn id="24" presetID="1" presetClass="exit" presetSubtype="0" fill="hold" grpId="2" nodeType="withEffect">
                                  <p:stCondLst>
                                    <p:cond delay="0"/>
                                  </p:stCondLst>
                                  <p:childTnLst>
                                    <p:set>
                                      <p:cBhvr>
                                        <p:cTn id="25" dur="1" fill="hold">
                                          <p:stCondLst>
                                            <p:cond delay="0"/>
                                          </p:stCondLst>
                                        </p:cTn>
                                        <p:tgtEl>
                                          <p:spTgt spid="2767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27682"/>
                                        </p:tgtEl>
                                        <p:attrNameLst>
                                          <p:attrName>style.visibility</p:attrName>
                                        </p:attrNameLst>
                                      </p:cBhvr>
                                      <p:to>
                                        <p:strVal val="visible"/>
                                      </p:to>
                                    </p:set>
                                    <p:animEffect transition="in" filter="fade">
                                      <p:cBhvr>
                                        <p:cTn id="28" dur="500"/>
                                        <p:tgtEl>
                                          <p:spTgt spid="2768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77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xit" presetSubtype="0" fill="hold" grpId="1" nodeType="clickEffect">
                                  <p:stCondLst>
                                    <p:cond delay="0"/>
                                  </p:stCondLst>
                                  <p:childTnLst>
                                    <p:animEffect transition="out" filter="fade">
                                      <p:cBhvr>
                                        <p:cTn id="34" dur="500"/>
                                        <p:tgtEl>
                                          <p:spTgt spid="27681"/>
                                        </p:tgtEl>
                                      </p:cBhvr>
                                    </p:animEffect>
                                    <p:set>
                                      <p:cBhvr>
                                        <p:cTn id="35" dur="1" fill="hold">
                                          <p:stCondLst>
                                            <p:cond delay="499"/>
                                          </p:stCondLst>
                                        </p:cTn>
                                        <p:tgtEl>
                                          <p:spTgt spid="27681"/>
                                        </p:tgtEl>
                                        <p:attrNameLst>
                                          <p:attrName>style.visibility</p:attrName>
                                        </p:attrNameLst>
                                      </p:cBhvr>
                                      <p:to>
                                        <p:strVal val="hidden"/>
                                      </p:to>
                                    </p:set>
                                  </p:childTnLst>
                                </p:cTn>
                              </p:par>
                              <p:par>
                                <p:cTn id="36" presetID="1" presetClass="emph" presetSubtype="2" fill="hold" nodeType="withEffect">
                                  <p:stCondLst>
                                    <p:cond delay="0"/>
                                  </p:stCondLst>
                                  <p:childTnLst>
                                    <p:animClr clrSpc="rgb" dir="cw">
                                      <p:cBhvr>
                                        <p:cTn id="37" dur="500" fill="hold"/>
                                        <p:tgtEl>
                                          <p:spTgt spid="27650"/>
                                        </p:tgtEl>
                                        <p:attrNameLst>
                                          <p:attrName>fillcolor</p:attrName>
                                        </p:attrNameLst>
                                      </p:cBhvr>
                                      <p:to>
                                        <a:schemeClr val="accent2"/>
                                      </p:to>
                                    </p:animClr>
                                    <p:set>
                                      <p:cBhvr>
                                        <p:cTn id="38" dur="500" fill="hold"/>
                                        <p:tgtEl>
                                          <p:spTgt spid="27650"/>
                                        </p:tgtEl>
                                        <p:attrNameLst>
                                          <p:attrName>fill.type</p:attrName>
                                        </p:attrNameLst>
                                      </p:cBhvr>
                                      <p:to>
                                        <p:strVal val="solid"/>
                                      </p:to>
                                    </p:set>
                                    <p:set>
                                      <p:cBhvr>
                                        <p:cTn id="39" dur="500" fill="hold"/>
                                        <p:tgtEl>
                                          <p:spTgt spid="27650"/>
                                        </p:tgtEl>
                                        <p:attrNameLst>
                                          <p:attrName>fill.on</p:attrName>
                                        </p:attrNameLst>
                                      </p:cBhvr>
                                      <p:to>
                                        <p:strVal val="true"/>
                                      </p:to>
                                    </p:set>
                                  </p:childTnLst>
                                </p:cTn>
                              </p:par>
                              <p:par>
                                <p:cTn id="40" presetID="0" presetClass="path" presetSubtype="0" accel="50000" decel="50000" fill="hold" grpId="1" nodeType="withEffect">
                                  <p:stCondLst>
                                    <p:cond delay="0"/>
                                  </p:stCondLst>
                                  <p:childTnLst>
                                    <p:animMotion origin="layout" path="M -2.77778E-7 3.7037E-7 L -0.21267 -0.23079 " pathEditMode="relative" rAng="0" ptsTypes="AA">
                                      <p:cBhvr>
                                        <p:cTn id="41" dur="1000" fill="hold"/>
                                        <p:tgtEl>
                                          <p:spTgt spid="27682"/>
                                        </p:tgtEl>
                                        <p:attrNameLst>
                                          <p:attrName>ppt_x</p:attrName>
                                          <p:attrName>ppt_y</p:attrName>
                                        </p:attrNameLst>
                                      </p:cBhvr>
                                      <p:rCtr x="-10642" y="-11551"/>
                                    </p:animMotion>
                                  </p:childTnLst>
                                </p:cTn>
                              </p:par>
                              <p:par>
                                <p:cTn id="42" presetID="8" presetClass="emph" presetSubtype="0" fill="hold" grpId="2" nodeType="withEffect">
                                  <p:stCondLst>
                                    <p:cond delay="0"/>
                                  </p:stCondLst>
                                  <p:childTnLst>
                                    <p:animRot by="5400000">
                                      <p:cBhvr>
                                        <p:cTn id="43" dur="1000" fill="hold"/>
                                        <p:tgtEl>
                                          <p:spTgt spid="27682"/>
                                        </p:tgtEl>
                                        <p:attrNameLst>
                                          <p:attrName>r</p:attrName>
                                        </p:attrNameLst>
                                      </p:cBhvr>
                                    </p:animRot>
                                  </p:childTnLst>
                                </p:cTn>
                              </p:par>
                              <p:par>
                                <p:cTn id="44" presetID="1" presetClass="entr" presetSubtype="0" fill="hold" grpId="0" nodeType="withEffect">
                                  <p:stCondLst>
                                    <p:cond delay="0"/>
                                  </p:stCondLst>
                                  <p:childTnLst>
                                    <p:set>
                                      <p:cBhvr>
                                        <p:cTn id="45" dur="1" fill="hold">
                                          <p:stCondLst>
                                            <p:cond delay="0"/>
                                          </p:stCondLst>
                                        </p:cTn>
                                        <p:tgtEl>
                                          <p:spTgt spid="27716"/>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mph" presetSubtype="2" fill="hold" nodeType="clickEffect">
                                  <p:stCondLst>
                                    <p:cond delay="0"/>
                                  </p:stCondLst>
                                  <p:childTnLst>
                                    <p:animClr clrSpc="rgb" dir="cw">
                                      <p:cBhvr>
                                        <p:cTn id="49" dur="500" fill="hold"/>
                                        <p:tgtEl>
                                          <p:spTgt spid="27650"/>
                                        </p:tgtEl>
                                        <p:attrNameLst>
                                          <p:attrName>fillcolor</p:attrName>
                                        </p:attrNameLst>
                                      </p:cBhvr>
                                      <p:to>
                                        <a:schemeClr val="accent1"/>
                                      </p:to>
                                    </p:animClr>
                                    <p:set>
                                      <p:cBhvr>
                                        <p:cTn id="50" dur="500" fill="hold"/>
                                        <p:tgtEl>
                                          <p:spTgt spid="27650"/>
                                        </p:tgtEl>
                                        <p:attrNameLst>
                                          <p:attrName>fill.type</p:attrName>
                                        </p:attrNameLst>
                                      </p:cBhvr>
                                      <p:to>
                                        <p:strVal val="solid"/>
                                      </p:to>
                                    </p:set>
                                    <p:set>
                                      <p:cBhvr>
                                        <p:cTn id="51" dur="500" fill="hold"/>
                                        <p:tgtEl>
                                          <p:spTgt spid="27650"/>
                                        </p:tgtEl>
                                        <p:attrNameLst>
                                          <p:attrName>fill.on</p:attrName>
                                        </p:attrNameLst>
                                      </p:cBhvr>
                                      <p:to>
                                        <p:strVal val="true"/>
                                      </p:to>
                                    </p:set>
                                  </p:childTnLst>
                                </p:cTn>
                              </p:par>
                              <p:par>
                                <p:cTn id="52" presetID="10" presetClass="entr" presetSubtype="0" fill="hold" grpId="0" nodeType="withEffect">
                                  <p:stCondLst>
                                    <p:cond delay="0"/>
                                  </p:stCondLst>
                                  <p:childTnLst>
                                    <p:set>
                                      <p:cBhvr>
                                        <p:cTn id="53" dur="1" fill="hold">
                                          <p:stCondLst>
                                            <p:cond delay="0"/>
                                          </p:stCondLst>
                                        </p:cTn>
                                        <p:tgtEl>
                                          <p:spTgt spid="27686"/>
                                        </p:tgtEl>
                                        <p:attrNameLst>
                                          <p:attrName>style.visibility</p:attrName>
                                        </p:attrNameLst>
                                      </p:cBhvr>
                                      <p:to>
                                        <p:strVal val="visible"/>
                                      </p:to>
                                    </p:set>
                                    <p:animEffect transition="in" filter="fade">
                                      <p:cBhvr>
                                        <p:cTn id="54" dur="500"/>
                                        <p:tgtEl>
                                          <p:spTgt spid="27686"/>
                                        </p:tgtEl>
                                      </p:cBhvr>
                                    </p:animEffect>
                                  </p:childTnLst>
                                </p:cTn>
                              </p:par>
                              <p:par>
                                <p:cTn id="55" presetID="10" presetClass="exit" presetSubtype="0" fill="hold" grpId="3" nodeType="withEffect">
                                  <p:stCondLst>
                                    <p:cond delay="0"/>
                                  </p:stCondLst>
                                  <p:childTnLst>
                                    <p:animEffect transition="out" filter="fade">
                                      <p:cBhvr>
                                        <p:cTn id="56" dur="500"/>
                                        <p:tgtEl>
                                          <p:spTgt spid="27682"/>
                                        </p:tgtEl>
                                      </p:cBhvr>
                                    </p:animEffect>
                                    <p:set>
                                      <p:cBhvr>
                                        <p:cTn id="57" dur="1" fill="hold">
                                          <p:stCondLst>
                                            <p:cond delay="499"/>
                                          </p:stCondLst>
                                        </p:cTn>
                                        <p:tgtEl>
                                          <p:spTgt spid="27682"/>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27683"/>
                                        </p:tgtEl>
                                        <p:attrNameLst>
                                          <p:attrName>style.visibility</p:attrName>
                                        </p:attrNameLst>
                                      </p:cBhvr>
                                      <p:to>
                                        <p:strVal val="visible"/>
                                      </p:to>
                                    </p:set>
                                    <p:animEffect transition="in" filter="fade">
                                      <p:cBhvr>
                                        <p:cTn id="60" dur="500"/>
                                        <p:tgtEl>
                                          <p:spTgt spid="27683"/>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2771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xit" presetSubtype="0" fill="hold" grpId="1" nodeType="clickEffect">
                                  <p:stCondLst>
                                    <p:cond delay="0"/>
                                  </p:stCondLst>
                                  <p:childTnLst>
                                    <p:animEffect transition="out" filter="fade">
                                      <p:cBhvr>
                                        <p:cTn id="66" dur="500"/>
                                        <p:tgtEl>
                                          <p:spTgt spid="27686"/>
                                        </p:tgtEl>
                                      </p:cBhvr>
                                    </p:animEffect>
                                    <p:set>
                                      <p:cBhvr>
                                        <p:cTn id="67" dur="1" fill="hold">
                                          <p:stCondLst>
                                            <p:cond delay="499"/>
                                          </p:stCondLst>
                                        </p:cTn>
                                        <p:tgtEl>
                                          <p:spTgt spid="27686"/>
                                        </p:tgtEl>
                                        <p:attrNameLst>
                                          <p:attrName>style.visibility</p:attrName>
                                        </p:attrNameLst>
                                      </p:cBhvr>
                                      <p:to>
                                        <p:strVal val="hidden"/>
                                      </p:to>
                                    </p:set>
                                  </p:childTnLst>
                                </p:cTn>
                              </p:par>
                              <p:par>
                                <p:cTn id="68" presetID="1" presetClass="emph" presetSubtype="2" fill="hold" nodeType="withEffect">
                                  <p:stCondLst>
                                    <p:cond delay="0"/>
                                  </p:stCondLst>
                                  <p:childTnLst>
                                    <p:animClr clrSpc="rgb" dir="cw">
                                      <p:cBhvr>
                                        <p:cTn id="69" dur="500" fill="hold"/>
                                        <p:tgtEl>
                                          <p:spTgt spid="27651"/>
                                        </p:tgtEl>
                                        <p:attrNameLst>
                                          <p:attrName>fillcolor</p:attrName>
                                        </p:attrNameLst>
                                      </p:cBhvr>
                                      <p:to>
                                        <a:schemeClr val="accent2"/>
                                      </p:to>
                                    </p:animClr>
                                    <p:set>
                                      <p:cBhvr>
                                        <p:cTn id="70" dur="500" fill="hold"/>
                                        <p:tgtEl>
                                          <p:spTgt spid="27651"/>
                                        </p:tgtEl>
                                        <p:attrNameLst>
                                          <p:attrName>fill.type</p:attrName>
                                        </p:attrNameLst>
                                      </p:cBhvr>
                                      <p:to>
                                        <p:strVal val="solid"/>
                                      </p:to>
                                    </p:set>
                                    <p:set>
                                      <p:cBhvr>
                                        <p:cTn id="71" dur="500" fill="hold"/>
                                        <p:tgtEl>
                                          <p:spTgt spid="27651"/>
                                        </p:tgtEl>
                                        <p:attrNameLst>
                                          <p:attrName>fill.on</p:attrName>
                                        </p:attrNameLst>
                                      </p:cBhvr>
                                      <p:to>
                                        <p:strVal val="true"/>
                                      </p:to>
                                    </p:set>
                                  </p:childTnLst>
                                </p:cTn>
                              </p:par>
                              <p:par>
                                <p:cTn id="72" presetID="0" presetClass="path" presetSubtype="0" accel="50000" decel="50000" fill="hold" grpId="1" nodeType="withEffect">
                                  <p:stCondLst>
                                    <p:cond delay="0"/>
                                  </p:stCondLst>
                                  <p:childTnLst>
                                    <p:animMotion origin="layout" path="M 0 0.00023 L 0.01476 -0.17894 " pathEditMode="relative" rAng="0" ptsTypes="AA">
                                      <p:cBhvr>
                                        <p:cTn id="73" dur="1000" fill="hold"/>
                                        <p:tgtEl>
                                          <p:spTgt spid="27683"/>
                                        </p:tgtEl>
                                        <p:attrNameLst>
                                          <p:attrName>ppt_x</p:attrName>
                                          <p:attrName>ppt_y</p:attrName>
                                        </p:attrNameLst>
                                      </p:cBhvr>
                                      <p:rCtr x="729" y="-8958"/>
                                    </p:animMotion>
                                  </p:childTnLst>
                                </p:cTn>
                              </p:par>
                              <p:par>
                                <p:cTn id="74" presetID="8" presetClass="emph" presetSubtype="0" fill="hold" grpId="2" nodeType="withEffect">
                                  <p:stCondLst>
                                    <p:cond delay="0"/>
                                  </p:stCondLst>
                                  <p:childTnLst>
                                    <p:animRot by="5400000">
                                      <p:cBhvr>
                                        <p:cTn id="75" dur="1000" fill="hold"/>
                                        <p:tgtEl>
                                          <p:spTgt spid="27683"/>
                                        </p:tgtEl>
                                        <p:attrNameLst>
                                          <p:attrName>r</p:attrName>
                                        </p:attrNameLst>
                                      </p:cBhvr>
                                    </p:animRot>
                                  </p:childTnLst>
                                </p:cTn>
                              </p:par>
                              <p:par>
                                <p:cTn id="76" presetID="1" presetClass="entr" presetSubtype="0" fill="hold" grpId="0" nodeType="withEffect">
                                  <p:stCondLst>
                                    <p:cond delay="0"/>
                                  </p:stCondLst>
                                  <p:childTnLst>
                                    <p:set>
                                      <p:cBhvr>
                                        <p:cTn id="77" dur="1" fill="hold">
                                          <p:stCondLst>
                                            <p:cond delay="0"/>
                                          </p:stCondLst>
                                        </p:cTn>
                                        <p:tgtEl>
                                          <p:spTgt spid="27717"/>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mph" presetSubtype="2" fill="hold" nodeType="clickEffect">
                                  <p:stCondLst>
                                    <p:cond delay="0"/>
                                  </p:stCondLst>
                                  <p:childTnLst>
                                    <p:animClr clrSpc="rgb" dir="cw">
                                      <p:cBhvr>
                                        <p:cTn id="81" dur="500" fill="hold"/>
                                        <p:tgtEl>
                                          <p:spTgt spid="27651"/>
                                        </p:tgtEl>
                                        <p:attrNameLst>
                                          <p:attrName>fillcolor</p:attrName>
                                        </p:attrNameLst>
                                      </p:cBhvr>
                                      <p:to>
                                        <a:schemeClr val="accent1"/>
                                      </p:to>
                                    </p:animClr>
                                    <p:set>
                                      <p:cBhvr>
                                        <p:cTn id="82" dur="500" fill="hold"/>
                                        <p:tgtEl>
                                          <p:spTgt spid="27651"/>
                                        </p:tgtEl>
                                        <p:attrNameLst>
                                          <p:attrName>fill.type</p:attrName>
                                        </p:attrNameLst>
                                      </p:cBhvr>
                                      <p:to>
                                        <p:strVal val="solid"/>
                                      </p:to>
                                    </p:set>
                                    <p:set>
                                      <p:cBhvr>
                                        <p:cTn id="83" dur="500" fill="hold"/>
                                        <p:tgtEl>
                                          <p:spTgt spid="27651"/>
                                        </p:tgtEl>
                                        <p:attrNameLst>
                                          <p:attrName>fill.on</p:attrName>
                                        </p:attrNameLst>
                                      </p:cBhvr>
                                      <p:to>
                                        <p:strVal val="true"/>
                                      </p:to>
                                    </p:set>
                                  </p:childTnLst>
                                </p:cTn>
                              </p:par>
                              <p:par>
                                <p:cTn id="84" presetID="10" presetClass="entr" presetSubtype="0" fill="hold" grpId="0" nodeType="withEffect">
                                  <p:stCondLst>
                                    <p:cond delay="0"/>
                                  </p:stCondLst>
                                  <p:childTnLst>
                                    <p:set>
                                      <p:cBhvr>
                                        <p:cTn id="85" dur="1" fill="hold">
                                          <p:stCondLst>
                                            <p:cond delay="0"/>
                                          </p:stCondLst>
                                        </p:cTn>
                                        <p:tgtEl>
                                          <p:spTgt spid="27691"/>
                                        </p:tgtEl>
                                        <p:attrNameLst>
                                          <p:attrName>style.visibility</p:attrName>
                                        </p:attrNameLst>
                                      </p:cBhvr>
                                      <p:to>
                                        <p:strVal val="visible"/>
                                      </p:to>
                                    </p:set>
                                    <p:animEffect transition="in" filter="fade">
                                      <p:cBhvr>
                                        <p:cTn id="86" dur="500"/>
                                        <p:tgtEl>
                                          <p:spTgt spid="27691"/>
                                        </p:tgtEl>
                                      </p:cBhvr>
                                    </p:animEffect>
                                  </p:childTnLst>
                                </p:cTn>
                              </p:par>
                              <p:par>
                                <p:cTn id="87" presetID="10" presetClass="exit" presetSubtype="0" fill="hold" grpId="3" nodeType="withEffect">
                                  <p:stCondLst>
                                    <p:cond delay="0"/>
                                  </p:stCondLst>
                                  <p:childTnLst>
                                    <p:animEffect transition="out" filter="fade">
                                      <p:cBhvr>
                                        <p:cTn id="88" dur="500"/>
                                        <p:tgtEl>
                                          <p:spTgt spid="27683"/>
                                        </p:tgtEl>
                                      </p:cBhvr>
                                    </p:animEffect>
                                    <p:set>
                                      <p:cBhvr>
                                        <p:cTn id="89" dur="1" fill="hold">
                                          <p:stCondLst>
                                            <p:cond delay="499"/>
                                          </p:stCondLst>
                                        </p:cTn>
                                        <p:tgtEl>
                                          <p:spTgt spid="27683"/>
                                        </p:tgtEl>
                                        <p:attrNameLst>
                                          <p:attrName>style.visibility</p:attrName>
                                        </p:attrNameLst>
                                      </p:cBhvr>
                                      <p:to>
                                        <p:strVal val="hidden"/>
                                      </p:to>
                                    </p:set>
                                  </p:childTnLst>
                                </p:cTn>
                              </p:par>
                              <p:par>
                                <p:cTn id="90" presetID="10" presetClass="entr" presetSubtype="0" fill="hold" grpId="0" nodeType="withEffect">
                                  <p:stCondLst>
                                    <p:cond delay="0"/>
                                  </p:stCondLst>
                                  <p:childTnLst>
                                    <p:set>
                                      <p:cBhvr>
                                        <p:cTn id="91" dur="1" fill="hold">
                                          <p:stCondLst>
                                            <p:cond delay="0"/>
                                          </p:stCondLst>
                                        </p:cTn>
                                        <p:tgtEl>
                                          <p:spTgt spid="27684"/>
                                        </p:tgtEl>
                                        <p:attrNameLst>
                                          <p:attrName>style.visibility</p:attrName>
                                        </p:attrNameLst>
                                      </p:cBhvr>
                                      <p:to>
                                        <p:strVal val="visible"/>
                                      </p:to>
                                    </p:set>
                                    <p:animEffect transition="in" filter="fade">
                                      <p:cBhvr>
                                        <p:cTn id="92" dur="500"/>
                                        <p:tgtEl>
                                          <p:spTgt spid="27684"/>
                                        </p:tgtEl>
                                      </p:cBhvr>
                                    </p:animEffect>
                                  </p:childTnLst>
                                </p:cTn>
                              </p:par>
                              <p:par>
                                <p:cTn id="93" presetID="1" presetClass="entr" presetSubtype="0" fill="hold" grpId="0" nodeType="withEffect">
                                  <p:stCondLst>
                                    <p:cond delay="0"/>
                                  </p:stCondLst>
                                  <p:childTnLst>
                                    <p:set>
                                      <p:cBhvr>
                                        <p:cTn id="94" dur="1" fill="hold">
                                          <p:stCondLst>
                                            <p:cond delay="0"/>
                                          </p:stCondLst>
                                        </p:cTn>
                                        <p:tgtEl>
                                          <p:spTgt spid="27713"/>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xit" presetSubtype="0" fill="hold" grpId="1" nodeType="clickEffect">
                                  <p:stCondLst>
                                    <p:cond delay="0"/>
                                  </p:stCondLst>
                                  <p:childTnLst>
                                    <p:animEffect transition="out" filter="fade">
                                      <p:cBhvr>
                                        <p:cTn id="98" dur="500"/>
                                        <p:tgtEl>
                                          <p:spTgt spid="27691"/>
                                        </p:tgtEl>
                                      </p:cBhvr>
                                    </p:animEffect>
                                    <p:set>
                                      <p:cBhvr>
                                        <p:cTn id="99" dur="1" fill="hold">
                                          <p:stCondLst>
                                            <p:cond delay="499"/>
                                          </p:stCondLst>
                                        </p:cTn>
                                        <p:tgtEl>
                                          <p:spTgt spid="27691"/>
                                        </p:tgtEl>
                                        <p:attrNameLst>
                                          <p:attrName>style.visibility</p:attrName>
                                        </p:attrNameLst>
                                      </p:cBhvr>
                                      <p:to>
                                        <p:strVal val="hidden"/>
                                      </p:to>
                                    </p:set>
                                  </p:childTnLst>
                                </p:cTn>
                              </p:par>
                              <p:par>
                                <p:cTn id="100" presetID="1" presetClass="emph" presetSubtype="2" fill="hold" nodeType="withEffect">
                                  <p:stCondLst>
                                    <p:cond delay="0"/>
                                  </p:stCondLst>
                                  <p:childTnLst>
                                    <p:animClr clrSpc="rgb" dir="cw">
                                      <p:cBhvr>
                                        <p:cTn id="101" dur="500" fill="hold"/>
                                        <p:tgtEl>
                                          <p:spTgt spid="27652"/>
                                        </p:tgtEl>
                                        <p:attrNameLst>
                                          <p:attrName>fillcolor</p:attrName>
                                        </p:attrNameLst>
                                      </p:cBhvr>
                                      <p:to>
                                        <a:schemeClr val="accent2"/>
                                      </p:to>
                                    </p:animClr>
                                    <p:set>
                                      <p:cBhvr>
                                        <p:cTn id="102" dur="500" fill="hold"/>
                                        <p:tgtEl>
                                          <p:spTgt spid="27652"/>
                                        </p:tgtEl>
                                        <p:attrNameLst>
                                          <p:attrName>fill.type</p:attrName>
                                        </p:attrNameLst>
                                      </p:cBhvr>
                                      <p:to>
                                        <p:strVal val="solid"/>
                                      </p:to>
                                    </p:set>
                                    <p:set>
                                      <p:cBhvr>
                                        <p:cTn id="103" dur="500" fill="hold"/>
                                        <p:tgtEl>
                                          <p:spTgt spid="27652"/>
                                        </p:tgtEl>
                                        <p:attrNameLst>
                                          <p:attrName>fill.on</p:attrName>
                                        </p:attrNameLst>
                                      </p:cBhvr>
                                      <p:to>
                                        <p:strVal val="true"/>
                                      </p:to>
                                    </p:set>
                                  </p:childTnLst>
                                </p:cTn>
                              </p:par>
                              <p:par>
                                <p:cTn id="104" presetID="0" presetClass="path" presetSubtype="0" accel="50000" decel="50000" fill="hold" grpId="1" nodeType="withEffect">
                                  <p:stCondLst>
                                    <p:cond delay="0"/>
                                  </p:stCondLst>
                                  <p:childTnLst>
                                    <p:animMotion origin="layout" path="M 2.77778E-7 -1.0502E-6 L 0.22049 -0.17835 " pathEditMode="relative" rAng="0" ptsTypes="AA">
                                      <p:cBhvr>
                                        <p:cTn id="105" dur="1000" fill="hold"/>
                                        <p:tgtEl>
                                          <p:spTgt spid="27684"/>
                                        </p:tgtEl>
                                        <p:attrNameLst>
                                          <p:attrName>ppt_x</p:attrName>
                                          <p:attrName>ppt_y</p:attrName>
                                        </p:attrNameLst>
                                      </p:cBhvr>
                                      <p:rCtr x="11024" y="-8929"/>
                                    </p:animMotion>
                                  </p:childTnLst>
                                </p:cTn>
                              </p:par>
                              <p:par>
                                <p:cTn id="106" presetID="8" presetClass="emph" presetSubtype="0" fill="hold" grpId="2" nodeType="withEffect">
                                  <p:stCondLst>
                                    <p:cond delay="0"/>
                                  </p:stCondLst>
                                  <p:childTnLst>
                                    <p:animRot by="5400000">
                                      <p:cBhvr>
                                        <p:cTn id="107" dur="1000" fill="hold"/>
                                        <p:tgtEl>
                                          <p:spTgt spid="27684"/>
                                        </p:tgtEl>
                                        <p:attrNameLst>
                                          <p:attrName>r</p:attrName>
                                        </p:attrNameLst>
                                      </p:cBhvr>
                                    </p:animRot>
                                  </p:childTnLst>
                                </p:cTn>
                              </p:par>
                              <p:par>
                                <p:cTn id="108" presetID="1" presetClass="entr" presetSubtype="0" fill="hold" grpId="0" nodeType="withEffect">
                                  <p:stCondLst>
                                    <p:cond delay="0"/>
                                  </p:stCondLst>
                                  <p:childTnLst>
                                    <p:set>
                                      <p:cBhvr>
                                        <p:cTn id="109" dur="1" fill="hold">
                                          <p:stCondLst>
                                            <p:cond delay="0"/>
                                          </p:stCondLst>
                                        </p:cTn>
                                        <p:tgtEl>
                                          <p:spTgt spid="27718"/>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mph" presetSubtype="2" fill="hold" nodeType="clickEffect">
                                  <p:stCondLst>
                                    <p:cond delay="0"/>
                                  </p:stCondLst>
                                  <p:childTnLst>
                                    <p:animClr clrSpc="rgb" dir="cw">
                                      <p:cBhvr>
                                        <p:cTn id="113" dur="500" fill="hold"/>
                                        <p:tgtEl>
                                          <p:spTgt spid="27652"/>
                                        </p:tgtEl>
                                        <p:attrNameLst>
                                          <p:attrName>fillcolor</p:attrName>
                                        </p:attrNameLst>
                                      </p:cBhvr>
                                      <p:to>
                                        <a:schemeClr val="accent1"/>
                                      </p:to>
                                    </p:animClr>
                                    <p:set>
                                      <p:cBhvr>
                                        <p:cTn id="114" dur="500" fill="hold"/>
                                        <p:tgtEl>
                                          <p:spTgt spid="27652"/>
                                        </p:tgtEl>
                                        <p:attrNameLst>
                                          <p:attrName>fill.type</p:attrName>
                                        </p:attrNameLst>
                                      </p:cBhvr>
                                      <p:to>
                                        <p:strVal val="solid"/>
                                      </p:to>
                                    </p:set>
                                    <p:set>
                                      <p:cBhvr>
                                        <p:cTn id="115" dur="500" fill="hold"/>
                                        <p:tgtEl>
                                          <p:spTgt spid="27652"/>
                                        </p:tgtEl>
                                        <p:attrNameLst>
                                          <p:attrName>fill.on</p:attrName>
                                        </p:attrNameLst>
                                      </p:cBhvr>
                                      <p:to>
                                        <p:strVal val="true"/>
                                      </p:to>
                                    </p:set>
                                  </p:childTnLst>
                                </p:cTn>
                              </p:par>
                              <p:par>
                                <p:cTn id="116" presetID="10" presetClass="entr" presetSubtype="0" fill="hold" grpId="0" nodeType="withEffect">
                                  <p:stCondLst>
                                    <p:cond delay="0"/>
                                  </p:stCondLst>
                                  <p:childTnLst>
                                    <p:set>
                                      <p:cBhvr>
                                        <p:cTn id="117" dur="1" fill="hold">
                                          <p:stCondLst>
                                            <p:cond delay="0"/>
                                          </p:stCondLst>
                                        </p:cTn>
                                        <p:tgtEl>
                                          <p:spTgt spid="27690"/>
                                        </p:tgtEl>
                                        <p:attrNameLst>
                                          <p:attrName>style.visibility</p:attrName>
                                        </p:attrNameLst>
                                      </p:cBhvr>
                                      <p:to>
                                        <p:strVal val="visible"/>
                                      </p:to>
                                    </p:set>
                                    <p:animEffect transition="in" filter="fade">
                                      <p:cBhvr>
                                        <p:cTn id="118" dur="500"/>
                                        <p:tgtEl>
                                          <p:spTgt spid="27690"/>
                                        </p:tgtEl>
                                      </p:cBhvr>
                                    </p:animEffect>
                                  </p:childTnLst>
                                </p:cTn>
                              </p:par>
                              <p:par>
                                <p:cTn id="119" presetID="10" presetClass="exit" presetSubtype="0" fill="hold" grpId="3" nodeType="withEffect">
                                  <p:stCondLst>
                                    <p:cond delay="0"/>
                                  </p:stCondLst>
                                  <p:childTnLst>
                                    <p:animEffect transition="out" filter="fade">
                                      <p:cBhvr>
                                        <p:cTn id="120" dur="500"/>
                                        <p:tgtEl>
                                          <p:spTgt spid="27684"/>
                                        </p:tgtEl>
                                      </p:cBhvr>
                                    </p:animEffect>
                                    <p:set>
                                      <p:cBhvr>
                                        <p:cTn id="121" dur="1" fill="hold">
                                          <p:stCondLst>
                                            <p:cond delay="499"/>
                                          </p:stCondLst>
                                        </p:cTn>
                                        <p:tgtEl>
                                          <p:spTgt spid="27684"/>
                                        </p:tgtEl>
                                        <p:attrNameLst>
                                          <p:attrName>style.visibility</p:attrName>
                                        </p:attrNameLst>
                                      </p:cBhvr>
                                      <p:to>
                                        <p:strVal val="hidden"/>
                                      </p:to>
                                    </p:set>
                                  </p:childTnLst>
                                </p:cTn>
                              </p:par>
                              <p:par>
                                <p:cTn id="122" presetID="10" presetClass="entr" presetSubtype="0" fill="hold" grpId="0" nodeType="withEffect">
                                  <p:stCondLst>
                                    <p:cond delay="0"/>
                                  </p:stCondLst>
                                  <p:childTnLst>
                                    <p:set>
                                      <p:cBhvr>
                                        <p:cTn id="123" dur="1" fill="hold">
                                          <p:stCondLst>
                                            <p:cond delay="0"/>
                                          </p:stCondLst>
                                        </p:cTn>
                                        <p:tgtEl>
                                          <p:spTgt spid="27685"/>
                                        </p:tgtEl>
                                        <p:attrNameLst>
                                          <p:attrName>style.visibility</p:attrName>
                                        </p:attrNameLst>
                                      </p:cBhvr>
                                      <p:to>
                                        <p:strVal val="visible"/>
                                      </p:to>
                                    </p:set>
                                    <p:animEffect transition="in" filter="fade">
                                      <p:cBhvr>
                                        <p:cTn id="124" dur="500"/>
                                        <p:tgtEl>
                                          <p:spTgt spid="27685"/>
                                        </p:tgtEl>
                                      </p:cBhvr>
                                    </p:animEffect>
                                  </p:childTnLst>
                                </p:cTn>
                              </p:par>
                              <p:par>
                                <p:cTn id="125" presetID="1" presetClass="entr" presetSubtype="0" fill="hold" grpId="0" nodeType="withEffect">
                                  <p:stCondLst>
                                    <p:cond delay="0"/>
                                  </p:stCondLst>
                                  <p:childTnLst>
                                    <p:set>
                                      <p:cBhvr>
                                        <p:cTn id="126" dur="1" fill="hold">
                                          <p:stCondLst>
                                            <p:cond delay="0"/>
                                          </p:stCondLst>
                                        </p:cTn>
                                        <p:tgtEl>
                                          <p:spTgt spid="27714"/>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0" presetClass="exit" presetSubtype="0" fill="hold" grpId="1" nodeType="clickEffect">
                                  <p:stCondLst>
                                    <p:cond delay="0"/>
                                  </p:stCondLst>
                                  <p:childTnLst>
                                    <p:animEffect transition="out" filter="fade">
                                      <p:cBhvr>
                                        <p:cTn id="130" dur="500"/>
                                        <p:tgtEl>
                                          <p:spTgt spid="27690"/>
                                        </p:tgtEl>
                                      </p:cBhvr>
                                    </p:animEffect>
                                    <p:set>
                                      <p:cBhvr>
                                        <p:cTn id="131" dur="1" fill="hold">
                                          <p:stCondLst>
                                            <p:cond delay="499"/>
                                          </p:stCondLst>
                                        </p:cTn>
                                        <p:tgtEl>
                                          <p:spTgt spid="27690"/>
                                        </p:tgtEl>
                                        <p:attrNameLst>
                                          <p:attrName>style.visibility</p:attrName>
                                        </p:attrNameLst>
                                      </p:cBhvr>
                                      <p:to>
                                        <p:strVal val="hidden"/>
                                      </p:to>
                                    </p:set>
                                  </p:childTnLst>
                                </p:cTn>
                              </p:par>
                              <p:par>
                                <p:cTn id="132" presetID="1" presetClass="emph" presetSubtype="2" fill="hold" nodeType="withEffect">
                                  <p:stCondLst>
                                    <p:cond delay="0"/>
                                  </p:stCondLst>
                                  <p:childTnLst>
                                    <p:animClr clrSpc="rgb" dir="cw">
                                      <p:cBhvr>
                                        <p:cTn id="133" dur="500" fill="hold"/>
                                        <p:tgtEl>
                                          <p:spTgt spid="27652"/>
                                        </p:tgtEl>
                                        <p:attrNameLst>
                                          <p:attrName>fillcolor</p:attrName>
                                        </p:attrNameLst>
                                      </p:cBhvr>
                                      <p:to>
                                        <a:schemeClr val="accent2"/>
                                      </p:to>
                                    </p:animClr>
                                    <p:set>
                                      <p:cBhvr>
                                        <p:cTn id="134" dur="500" fill="hold"/>
                                        <p:tgtEl>
                                          <p:spTgt spid="27652"/>
                                        </p:tgtEl>
                                        <p:attrNameLst>
                                          <p:attrName>fill.type</p:attrName>
                                        </p:attrNameLst>
                                      </p:cBhvr>
                                      <p:to>
                                        <p:strVal val="solid"/>
                                      </p:to>
                                    </p:set>
                                    <p:set>
                                      <p:cBhvr>
                                        <p:cTn id="135" dur="500" fill="hold"/>
                                        <p:tgtEl>
                                          <p:spTgt spid="27652"/>
                                        </p:tgtEl>
                                        <p:attrNameLst>
                                          <p:attrName>fill.on</p:attrName>
                                        </p:attrNameLst>
                                      </p:cBhvr>
                                      <p:to>
                                        <p:strVal val="true"/>
                                      </p:to>
                                    </p:set>
                                  </p:childTnLst>
                                </p:cTn>
                              </p:par>
                              <p:par>
                                <p:cTn id="136" presetID="0" presetClass="path" presetSubtype="0" accel="50000" decel="50000" fill="hold" grpId="1" nodeType="withEffect">
                                  <p:stCondLst>
                                    <p:cond delay="0"/>
                                  </p:stCondLst>
                                  <p:childTnLst>
                                    <p:animMotion origin="layout" path="M 5.55556E-7 8.32755E-7 L 0.17326 -0.18853 " pathEditMode="relative" rAng="0" ptsTypes="AA">
                                      <p:cBhvr>
                                        <p:cTn id="137" dur="1000" fill="hold"/>
                                        <p:tgtEl>
                                          <p:spTgt spid="27685"/>
                                        </p:tgtEl>
                                        <p:attrNameLst>
                                          <p:attrName>ppt_x</p:attrName>
                                          <p:attrName>ppt_y</p:attrName>
                                        </p:attrNameLst>
                                      </p:cBhvr>
                                      <p:rCtr x="8663" y="-9438"/>
                                    </p:animMotion>
                                  </p:childTnLst>
                                </p:cTn>
                              </p:par>
                              <p:par>
                                <p:cTn id="138" presetID="8" presetClass="emph" presetSubtype="0" fill="hold" grpId="2" nodeType="withEffect">
                                  <p:stCondLst>
                                    <p:cond delay="0"/>
                                  </p:stCondLst>
                                  <p:childTnLst>
                                    <p:animRot by="5400000">
                                      <p:cBhvr>
                                        <p:cTn id="139" dur="1000" fill="hold"/>
                                        <p:tgtEl>
                                          <p:spTgt spid="27685"/>
                                        </p:tgtEl>
                                        <p:attrNameLst>
                                          <p:attrName>r</p:attrName>
                                        </p:attrNameLst>
                                      </p:cBhvr>
                                    </p:animRot>
                                  </p:childTnLst>
                                </p:cTn>
                              </p:par>
                              <p:par>
                                <p:cTn id="140" presetID="1" presetClass="entr" presetSubtype="0" fill="hold" grpId="0" nodeType="withEffect">
                                  <p:stCondLst>
                                    <p:cond delay="0"/>
                                  </p:stCondLst>
                                  <p:childTnLst>
                                    <p:set>
                                      <p:cBhvr>
                                        <p:cTn id="141" dur="1" fill="hold">
                                          <p:stCondLst>
                                            <p:cond delay="0"/>
                                          </p:stCondLst>
                                        </p:cTn>
                                        <p:tgtEl>
                                          <p:spTgt spid="277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4" grpId="0" animBg="1"/>
      <p:bldP spid="27674" grpId="1" animBg="1"/>
      <p:bldP spid="27674" grpId="2" animBg="1"/>
      <p:bldP spid="27681" grpId="0" animBg="1"/>
      <p:bldP spid="27681" grpId="1" animBg="1"/>
      <p:bldP spid="27682" grpId="0" animBg="1"/>
      <p:bldP spid="27682" grpId="1" animBg="1"/>
      <p:bldP spid="27682" grpId="2" animBg="1"/>
      <p:bldP spid="27682" grpId="3" animBg="1"/>
      <p:bldP spid="27683" grpId="0" animBg="1"/>
      <p:bldP spid="27683" grpId="1" animBg="1"/>
      <p:bldP spid="27683" grpId="2" animBg="1"/>
      <p:bldP spid="27683" grpId="3" animBg="1"/>
      <p:bldP spid="27684" grpId="0" animBg="1"/>
      <p:bldP spid="27684" grpId="1" animBg="1"/>
      <p:bldP spid="27684" grpId="2" animBg="1"/>
      <p:bldP spid="27684" grpId="3" animBg="1"/>
      <p:bldP spid="27685" grpId="0" animBg="1"/>
      <p:bldP spid="27685" grpId="1" animBg="1"/>
      <p:bldP spid="27685" grpId="2" animBg="1"/>
      <p:bldP spid="27686" grpId="0" animBg="1"/>
      <p:bldP spid="27686" grpId="1" animBg="1"/>
      <p:bldP spid="27690" grpId="0" animBg="1"/>
      <p:bldP spid="27690" grpId="1" animBg="1"/>
      <p:bldP spid="27691" grpId="0" animBg="1"/>
      <p:bldP spid="27691" grpId="1" animBg="1"/>
      <p:bldP spid="27711" grpId="0"/>
      <p:bldP spid="27712" grpId="0"/>
      <p:bldP spid="27713" grpId="0"/>
      <p:bldP spid="27714" grpId="0"/>
      <p:bldP spid="27715" grpId="0"/>
      <p:bldP spid="27716" grpId="0"/>
      <p:bldP spid="27717" grpId="0"/>
      <p:bldP spid="27718" grpId="0"/>
      <p:bldP spid="277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2"/>
          <p:cNvSpPr>
            <a:spLocks noChangeShapeType="1"/>
          </p:cNvSpPr>
          <p:nvPr/>
        </p:nvSpPr>
        <p:spPr bwMode="auto">
          <a:xfrm flipV="1">
            <a:off x="2830513" y="1611313"/>
            <a:ext cx="0" cy="2970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59" name="Line 3"/>
          <p:cNvSpPr>
            <a:spLocks noChangeShapeType="1"/>
          </p:cNvSpPr>
          <p:nvPr/>
        </p:nvSpPr>
        <p:spPr bwMode="auto">
          <a:xfrm flipV="1">
            <a:off x="3254375" y="1603375"/>
            <a:ext cx="0" cy="2970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0" name="Line 4"/>
          <p:cNvSpPr>
            <a:spLocks noChangeShapeType="1"/>
          </p:cNvSpPr>
          <p:nvPr/>
        </p:nvSpPr>
        <p:spPr bwMode="auto">
          <a:xfrm flipV="1">
            <a:off x="4194175" y="1603375"/>
            <a:ext cx="0" cy="2970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1" name="Line 5"/>
          <p:cNvSpPr>
            <a:spLocks noChangeShapeType="1"/>
          </p:cNvSpPr>
          <p:nvPr/>
        </p:nvSpPr>
        <p:spPr bwMode="auto">
          <a:xfrm flipV="1">
            <a:off x="5133975" y="1603375"/>
            <a:ext cx="0" cy="2970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2" name="Line 6"/>
          <p:cNvSpPr>
            <a:spLocks noChangeShapeType="1"/>
          </p:cNvSpPr>
          <p:nvPr/>
        </p:nvSpPr>
        <p:spPr bwMode="auto">
          <a:xfrm flipV="1">
            <a:off x="6048375" y="1616075"/>
            <a:ext cx="0" cy="2970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3" name="Line 7"/>
          <p:cNvSpPr>
            <a:spLocks noChangeShapeType="1"/>
          </p:cNvSpPr>
          <p:nvPr/>
        </p:nvSpPr>
        <p:spPr bwMode="auto">
          <a:xfrm flipV="1">
            <a:off x="7000875" y="1590675"/>
            <a:ext cx="0" cy="2970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4" name="Line 8"/>
          <p:cNvSpPr>
            <a:spLocks noChangeShapeType="1"/>
          </p:cNvSpPr>
          <p:nvPr/>
        </p:nvSpPr>
        <p:spPr bwMode="auto">
          <a:xfrm>
            <a:off x="2822575" y="4152900"/>
            <a:ext cx="4406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5" name="Line 9"/>
          <p:cNvSpPr>
            <a:spLocks noChangeShapeType="1"/>
          </p:cNvSpPr>
          <p:nvPr/>
        </p:nvSpPr>
        <p:spPr bwMode="auto">
          <a:xfrm>
            <a:off x="2835275" y="3225800"/>
            <a:ext cx="4406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6" name="Line 10"/>
          <p:cNvSpPr>
            <a:spLocks noChangeShapeType="1"/>
          </p:cNvSpPr>
          <p:nvPr/>
        </p:nvSpPr>
        <p:spPr bwMode="auto">
          <a:xfrm>
            <a:off x="2822575" y="2273300"/>
            <a:ext cx="4406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7" name="Oval 11"/>
          <p:cNvSpPr>
            <a:spLocks noChangeArrowheads="1"/>
          </p:cNvSpPr>
          <p:nvPr/>
        </p:nvSpPr>
        <p:spPr bwMode="auto">
          <a:xfrm rot="16200000">
            <a:off x="2085976" y="3941762"/>
            <a:ext cx="463550" cy="3778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8" name="Oval 12"/>
          <p:cNvSpPr>
            <a:spLocks noChangeArrowheads="1"/>
          </p:cNvSpPr>
          <p:nvPr/>
        </p:nvSpPr>
        <p:spPr bwMode="auto">
          <a:xfrm rot="16200000">
            <a:off x="2085976" y="2951162"/>
            <a:ext cx="463550" cy="3778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9" name="Oval 13"/>
          <p:cNvSpPr>
            <a:spLocks noChangeArrowheads="1"/>
          </p:cNvSpPr>
          <p:nvPr/>
        </p:nvSpPr>
        <p:spPr bwMode="auto">
          <a:xfrm rot="16200000">
            <a:off x="2085976" y="1957387"/>
            <a:ext cx="463550" cy="3778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0" name="Freeform 14"/>
          <p:cNvSpPr>
            <a:spLocks/>
          </p:cNvSpPr>
          <p:nvPr/>
        </p:nvSpPr>
        <p:spPr bwMode="auto">
          <a:xfrm rot="16200000">
            <a:off x="1676401" y="2897187"/>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1" name="Freeform 15"/>
          <p:cNvSpPr>
            <a:spLocks/>
          </p:cNvSpPr>
          <p:nvPr/>
        </p:nvSpPr>
        <p:spPr bwMode="auto">
          <a:xfrm rot="16200000">
            <a:off x="1676401" y="3876675"/>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2" name="Freeform 16"/>
          <p:cNvSpPr>
            <a:spLocks/>
          </p:cNvSpPr>
          <p:nvPr/>
        </p:nvSpPr>
        <p:spPr bwMode="auto">
          <a:xfrm rot="16200000">
            <a:off x="1676401" y="1892300"/>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3" name="Line 17"/>
          <p:cNvSpPr>
            <a:spLocks noChangeShapeType="1"/>
          </p:cNvSpPr>
          <p:nvPr/>
        </p:nvSpPr>
        <p:spPr bwMode="auto">
          <a:xfrm rot="16200000">
            <a:off x="2055019" y="3634582"/>
            <a:ext cx="5286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4" name="Line 18"/>
          <p:cNvSpPr>
            <a:spLocks noChangeShapeType="1"/>
          </p:cNvSpPr>
          <p:nvPr/>
        </p:nvSpPr>
        <p:spPr bwMode="auto">
          <a:xfrm rot="16200000">
            <a:off x="2053431" y="2640807"/>
            <a:ext cx="5286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5" name="Line 19"/>
          <p:cNvSpPr>
            <a:spLocks noChangeShapeType="1"/>
          </p:cNvSpPr>
          <p:nvPr/>
        </p:nvSpPr>
        <p:spPr bwMode="auto">
          <a:xfrm rot="16200000">
            <a:off x="2032793" y="1627982"/>
            <a:ext cx="56991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6" name="Line 20"/>
          <p:cNvSpPr>
            <a:spLocks noChangeShapeType="1"/>
          </p:cNvSpPr>
          <p:nvPr/>
        </p:nvSpPr>
        <p:spPr bwMode="auto">
          <a:xfrm>
            <a:off x="2830513" y="4579938"/>
            <a:ext cx="4406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7" name="Line 21"/>
          <p:cNvSpPr>
            <a:spLocks noChangeShapeType="1"/>
          </p:cNvSpPr>
          <p:nvPr/>
        </p:nvSpPr>
        <p:spPr bwMode="auto">
          <a:xfrm flipV="1">
            <a:off x="2325688" y="4149725"/>
            <a:ext cx="935037" cy="935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8" name="Line 22"/>
          <p:cNvSpPr>
            <a:spLocks noChangeShapeType="1"/>
          </p:cNvSpPr>
          <p:nvPr/>
        </p:nvSpPr>
        <p:spPr bwMode="auto">
          <a:xfrm flipV="1">
            <a:off x="4198938" y="3213100"/>
            <a:ext cx="935037" cy="9350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9" name="Line 23"/>
          <p:cNvSpPr>
            <a:spLocks noChangeShapeType="1"/>
          </p:cNvSpPr>
          <p:nvPr/>
        </p:nvSpPr>
        <p:spPr bwMode="auto">
          <a:xfrm>
            <a:off x="3262313" y="4148138"/>
            <a:ext cx="9366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0" name="Line 24"/>
          <p:cNvSpPr>
            <a:spLocks noChangeShapeType="1"/>
          </p:cNvSpPr>
          <p:nvPr/>
        </p:nvSpPr>
        <p:spPr bwMode="auto">
          <a:xfrm>
            <a:off x="6070600" y="2276475"/>
            <a:ext cx="9366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1" name="Line 25"/>
          <p:cNvSpPr>
            <a:spLocks noChangeShapeType="1"/>
          </p:cNvSpPr>
          <p:nvPr/>
        </p:nvSpPr>
        <p:spPr bwMode="auto">
          <a:xfrm flipV="1">
            <a:off x="5133975" y="2278063"/>
            <a:ext cx="935038" cy="9350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2" name="Line 26"/>
          <p:cNvSpPr>
            <a:spLocks noChangeShapeType="1"/>
          </p:cNvSpPr>
          <p:nvPr/>
        </p:nvSpPr>
        <p:spPr bwMode="auto">
          <a:xfrm flipV="1">
            <a:off x="2325688" y="4148138"/>
            <a:ext cx="935037" cy="9350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3" name="Line 27"/>
          <p:cNvSpPr>
            <a:spLocks noChangeShapeType="1"/>
          </p:cNvSpPr>
          <p:nvPr/>
        </p:nvSpPr>
        <p:spPr bwMode="auto">
          <a:xfrm rot="16200000">
            <a:off x="1888331" y="4806157"/>
            <a:ext cx="8842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4" name="Line 28"/>
          <p:cNvSpPr>
            <a:spLocks noChangeShapeType="1"/>
          </p:cNvSpPr>
          <p:nvPr/>
        </p:nvSpPr>
        <p:spPr bwMode="auto">
          <a:xfrm flipV="1">
            <a:off x="7004050" y="1689100"/>
            <a:ext cx="592138" cy="592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5" name="Line 29"/>
          <p:cNvSpPr>
            <a:spLocks noChangeShapeType="1"/>
          </p:cNvSpPr>
          <p:nvPr/>
        </p:nvSpPr>
        <p:spPr bwMode="auto">
          <a:xfrm flipV="1">
            <a:off x="3241675" y="5338763"/>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6" name="Line 30"/>
          <p:cNvSpPr>
            <a:spLocks noChangeShapeType="1"/>
          </p:cNvSpPr>
          <p:nvPr/>
        </p:nvSpPr>
        <p:spPr bwMode="auto">
          <a:xfrm>
            <a:off x="3254375" y="5338763"/>
            <a:ext cx="3722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7" name="Line 31"/>
          <p:cNvSpPr>
            <a:spLocks noChangeShapeType="1"/>
          </p:cNvSpPr>
          <p:nvPr/>
        </p:nvSpPr>
        <p:spPr bwMode="auto">
          <a:xfrm flipV="1">
            <a:off x="4198938" y="5364163"/>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8" name="Line 32"/>
          <p:cNvSpPr>
            <a:spLocks noChangeShapeType="1"/>
          </p:cNvSpPr>
          <p:nvPr/>
        </p:nvSpPr>
        <p:spPr bwMode="auto">
          <a:xfrm flipV="1">
            <a:off x="5118100" y="5049838"/>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9" name="Line 33"/>
          <p:cNvSpPr>
            <a:spLocks noChangeShapeType="1"/>
          </p:cNvSpPr>
          <p:nvPr/>
        </p:nvSpPr>
        <p:spPr bwMode="auto">
          <a:xfrm flipV="1">
            <a:off x="6045200" y="4906963"/>
            <a:ext cx="4763"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0" name="Line 34"/>
          <p:cNvSpPr>
            <a:spLocks noChangeShapeType="1"/>
          </p:cNvSpPr>
          <p:nvPr/>
        </p:nvSpPr>
        <p:spPr bwMode="auto">
          <a:xfrm flipV="1">
            <a:off x="6977063" y="5049838"/>
            <a:ext cx="4762"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1" name="Line 35"/>
          <p:cNvSpPr>
            <a:spLocks noChangeShapeType="1"/>
          </p:cNvSpPr>
          <p:nvPr/>
        </p:nvSpPr>
        <p:spPr bwMode="auto">
          <a:xfrm flipV="1">
            <a:off x="3241675" y="5338763"/>
            <a:ext cx="0" cy="431800"/>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2" name="Line 36"/>
          <p:cNvSpPr>
            <a:spLocks noChangeShapeType="1"/>
          </p:cNvSpPr>
          <p:nvPr/>
        </p:nvSpPr>
        <p:spPr bwMode="auto">
          <a:xfrm flipV="1">
            <a:off x="4191000" y="5338763"/>
            <a:ext cx="0" cy="304800"/>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3" name="Line 37"/>
          <p:cNvSpPr>
            <a:spLocks noChangeShapeType="1"/>
          </p:cNvSpPr>
          <p:nvPr/>
        </p:nvSpPr>
        <p:spPr bwMode="auto">
          <a:xfrm flipV="1">
            <a:off x="5122863" y="5054600"/>
            <a:ext cx="0" cy="288925"/>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4" name="Line 38"/>
          <p:cNvSpPr>
            <a:spLocks noChangeShapeType="1"/>
          </p:cNvSpPr>
          <p:nvPr/>
        </p:nvSpPr>
        <p:spPr bwMode="auto">
          <a:xfrm flipV="1">
            <a:off x="6049963" y="4911725"/>
            <a:ext cx="4762" cy="431800"/>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5" name="Line 39"/>
          <p:cNvSpPr>
            <a:spLocks noChangeShapeType="1"/>
          </p:cNvSpPr>
          <p:nvPr/>
        </p:nvSpPr>
        <p:spPr bwMode="auto">
          <a:xfrm flipV="1">
            <a:off x="6986588" y="5054600"/>
            <a:ext cx="0" cy="46038"/>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6" name="Oval 40"/>
          <p:cNvSpPr>
            <a:spLocks noChangeArrowheads="1"/>
          </p:cNvSpPr>
          <p:nvPr/>
        </p:nvSpPr>
        <p:spPr bwMode="auto">
          <a:xfrm>
            <a:off x="3175000" y="4067175"/>
            <a:ext cx="165100" cy="1778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7" name="Oval 41"/>
          <p:cNvSpPr>
            <a:spLocks noChangeArrowheads="1"/>
          </p:cNvSpPr>
          <p:nvPr/>
        </p:nvSpPr>
        <p:spPr bwMode="auto">
          <a:xfrm>
            <a:off x="4106863" y="4059238"/>
            <a:ext cx="165100" cy="1778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8" name="Oval 42"/>
          <p:cNvSpPr>
            <a:spLocks noChangeArrowheads="1"/>
          </p:cNvSpPr>
          <p:nvPr/>
        </p:nvSpPr>
        <p:spPr bwMode="auto">
          <a:xfrm>
            <a:off x="5046663" y="3119438"/>
            <a:ext cx="165100" cy="1778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9" name="Oval 43"/>
          <p:cNvSpPr>
            <a:spLocks noChangeArrowheads="1"/>
          </p:cNvSpPr>
          <p:nvPr/>
        </p:nvSpPr>
        <p:spPr bwMode="auto">
          <a:xfrm>
            <a:off x="5961063" y="2192338"/>
            <a:ext cx="165100" cy="1778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0" name="Oval 44"/>
          <p:cNvSpPr>
            <a:spLocks noChangeArrowheads="1"/>
          </p:cNvSpPr>
          <p:nvPr/>
        </p:nvSpPr>
        <p:spPr bwMode="auto">
          <a:xfrm>
            <a:off x="6913563" y="2166938"/>
            <a:ext cx="165100" cy="1778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1" name="Oval 45"/>
          <p:cNvSpPr>
            <a:spLocks noChangeArrowheads="1"/>
          </p:cNvSpPr>
          <p:nvPr/>
        </p:nvSpPr>
        <p:spPr bwMode="auto">
          <a:xfrm>
            <a:off x="3179763" y="4071938"/>
            <a:ext cx="165100" cy="177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2" name="Oval 46"/>
          <p:cNvSpPr>
            <a:spLocks noChangeArrowheads="1"/>
          </p:cNvSpPr>
          <p:nvPr/>
        </p:nvSpPr>
        <p:spPr bwMode="auto">
          <a:xfrm>
            <a:off x="4111625" y="4064000"/>
            <a:ext cx="165100" cy="177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3" name="Oval 47"/>
          <p:cNvSpPr>
            <a:spLocks noChangeArrowheads="1"/>
          </p:cNvSpPr>
          <p:nvPr/>
        </p:nvSpPr>
        <p:spPr bwMode="auto">
          <a:xfrm>
            <a:off x="5051425" y="3111500"/>
            <a:ext cx="165100" cy="177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4" name="Oval 48"/>
          <p:cNvSpPr>
            <a:spLocks noChangeArrowheads="1"/>
          </p:cNvSpPr>
          <p:nvPr/>
        </p:nvSpPr>
        <p:spPr bwMode="auto">
          <a:xfrm>
            <a:off x="5965825" y="2184400"/>
            <a:ext cx="165100" cy="177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5" name="Oval 49"/>
          <p:cNvSpPr>
            <a:spLocks noChangeArrowheads="1"/>
          </p:cNvSpPr>
          <p:nvPr/>
        </p:nvSpPr>
        <p:spPr bwMode="auto">
          <a:xfrm>
            <a:off x="6918325" y="2159000"/>
            <a:ext cx="165100" cy="177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6" name="Oval 50"/>
          <p:cNvSpPr>
            <a:spLocks noChangeArrowheads="1"/>
          </p:cNvSpPr>
          <p:nvPr/>
        </p:nvSpPr>
        <p:spPr bwMode="auto">
          <a:xfrm rot="16200000">
            <a:off x="2090738" y="3946525"/>
            <a:ext cx="463550" cy="3778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7" name="Oval 51"/>
          <p:cNvSpPr>
            <a:spLocks noChangeArrowheads="1"/>
          </p:cNvSpPr>
          <p:nvPr/>
        </p:nvSpPr>
        <p:spPr bwMode="auto">
          <a:xfrm rot="16200000">
            <a:off x="2090738" y="2955925"/>
            <a:ext cx="463550" cy="3778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8" name="Oval 52"/>
          <p:cNvSpPr>
            <a:spLocks noChangeArrowheads="1"/>
          </p:cNvSpPr>
          <p:nvPr/>
        </p:nvSpPr>
        <p:spPr bwMode="auto">
          <a:xfrm rot="16200000">
            <a:off x="2090738" y="1962150"/>
            <a:ext cx="463550" cy="3778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9" name="Text Box 53"/>
          <p:cNvSpPr txBox="1">
            <a:spLocks noChangeArrowheads="1"/>
          </p:cNvSpPr>
          <p:nvPr/>
        </p:nvSpPr>
        <p:spPr bwMode="auto">
          <a:xfrm>
            <a:off x="2981325" y="6153150"/>
            <a:ext cx="479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a:t>a</a:t>
            </a:r>
            <a:r>
              <a:rPr lang="cs-CZ" altLang="en-US" baseline="-25000"/>
              <a:t>11</a:t>
            </a:r>
          </a:p>
        </p:txBody>
      </p:sp>
      <p:sp>
        <p:nvSpPr>
          <p:cNvPr id="45110" name="Text Box 54"/>
          <p:cNvSpPr txBox="1">
            <a:spLocks noChangeArrowheads="1"/>
          </p:cNvSpPr>
          <p:nvPr/>
        </p:nvSpPr>
        <p:spPr bwMode="auto">
          <a:xfrm>
            <a:off x="4052888" y="6145213"/>
            <a:ext cx="47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a:t>a</a:t>
            </a:r>
            <a:r>
              <a:rPr lang="cs-CZ" altLang="en-US" baseline="-25000"/>
              <a:t>12</a:t>
            </a:r>
          </a:p>
        </p:txBody>
      </p:sp>
      <p:sp>
        <p:nvSpPr>
          <p:cNvPr id="45111" name="Text Box 55"/>
          <p:cNvSpPr txBox="1">
            <a:spLocks noChangeArrowheads="1"/>
          </p:cNvSpPr>
          <p:nvPr/>
        </p:nvSpPr>
        <p:spPr bwMode="auto">
          <a:xfrm>
            <a:off x="5086350" y="6137275"/>
            <a:ext cx="479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a:t>a</a:t>
            </a:r>
            <a:r>
              <a:rPr lang="cs-CZ" altLang="en-US" baseline="-25000"/>
              <a:t>23</a:t>
            </a:r>
          </a:p>
        </p:txBody>
      </p:sp>
      <p:sp>
        <p:nvSpPr>
          <p:cNvPr id="45112" name="Text Box 56"/>
          <p:cNvSpPr txBox="1">
            <a:spLocks noChangeArrowheads="1"/>
          </p:cNvSpPr>
          <p:nvPr/>
        </p:nvSpPr>
        <p:spPr bwMode="auto">
          <a:xfrm>
            <a:off x="6084888" y="6132513"/>
            <a:ext cx="47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a:t>a</a:t>
            </a:r>
            <a:r>
              <a:rPr lang="cs-CZ" altLang="en-US" baseline="-25000"/>
              <a:t>33</a:t>
            </a:r>
          </a:p>
        </p:txBody>
      </p:sp>
      <p:sp>
        <p:nvSpPr>
          <p:cNvPr id="45113" name="Text Box 57"/>
          <p:cNvSpPr txBox="1">
            <a:spLocks noChangeArrowheads="1"/>
          </p:cNvSpPr>
          <p:nvPr/>
        </p:nvSpPr>
        <p:spPr bwMode="auto">
          <a:xfrm>
            <a:off x="1068388" y="6157913"/>
            <a:ext cx="12906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a:t>P(</a:t>
            </a:r>
            <a:r>
              <a:rPr lang="en-US" altLang="en-US"/>
              <a:t>X,S|</a:t>
            </a:r>
            <a:r>
              <a:rPr lang="el-GR" altLang="en-US">
                <a:cs typeface="Arial" pitchFamily="34" charset="0"/>
              </a:rPr>
              <a:t>Θ</a:t>
            </a:r>
            <a:r>
              <a:rPr lang="en-US" altLang="en-US"/>
              <a:t>) =</a:t>
            </a:r>
            <a:endParaRPr lang="cs-CZ" altLang="en-US" baseline="-25000"/>
          </a:p>
        </p:txBody>
      </p:sp>
      <p:sp>
        <p:nvSpPr>
          <p:cNvPr id="45114" name="Text Box 58"/>
          <p:cNvSpPr txBox="1">
            <a:spLocks noChangeArrowheads="1"/>
          </p:cNvSpPr>
          <p:nvPr/>
        </p:nvSpPr>
        <p:spPr bwMode="auto">
          <a:xfrm>
            <a:off x="2338388" y="6145213"/>
            <a:ext cx="74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a:t>
            </a:r>
            <a:r>
              <a:rPr lang="cs-CZ" altLang="en-US" baseline="-25000"/>
              <a:t>1</a:t>
            </a:r>
            <a:r>
              <a:rPr lang="en-US" altLang="en-US"/>
              <a:t>(x</a:t>
            </a:r>
            <a:r>
              <a:rPr lang="en-US" altLang="en-US" baseline="-25000"/>
              <a:t>1</a:t>
            </a:r>
            <a:r>
              <a:rPr lang="en-US" altLang="en-US"/>
              <a:t>)</a:t>
            </a:r>
            <a:endParaRPr lang="cs-CZ" altLang="en-US"/>
          </a:p>
        </p:txBody>
      </p:sp>
      <p:sp>
        <p:nvSpPr>
          <p:cNvPr id="45115" name="Text Box 59"/>
          <p:cNvSpPr txBox="1">
            <a:spLocks noChangeArrowheads="1"/>
          </p:cNvSpPr>
          <p:nvPr/>
        </p:nvSpPr>
        <p:spPr bwMode="auto">
          <a:xfrm>
            <a:off x="3384550" y="6149975"/>
            <a:ext cx="74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a:t>
            </a:r>
            <a:r>
              <a:rPr lang="cs-CZ" altLang="en-US" baseline="-25000"/>
              <a:t>1</a:t>
            </a:r>
            <a:r>
              <a:rPr lang="en-US" altLang="en-US"/>
              <a:t>(x</a:t>
            </a:r>
            <a:r>
              <a:rPr lang="en-US" altLang="en-US" baseline="-25000"/>
              <a:t>2</a:t>
            </a:r>
            <a:r>
              <a:rPr lang="en-US" altLang="en-US"/>
              <a:t>)</a:t>
            </a:r>
            <a:endParaRPr lang="cs-CZ" altLang="en-US"/>
          </a:p>
        </p:txBody>
      </p:sp>
      <p:sp>
        <p:nvSpPr>
          <p:cNvPr id="45116" name="Text Box 60"/>
          <p:cNvSpPr txBox="1">
            <a:spLocks noChangeArrowheads="1"/>
          </p:cNvSpPr>
          <p:nvPr/>
        </p:nvSpPr>
        <p:spPr bwMode="auto">
          <a:xfrm>
            <a:off x="4456113" y="6156325"/>
            <a:ext cx="74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a:t>
            </a:r>
            <a:r>
              <a:rPr lang="en-US" altLang="en-US" baseline="-25000"/>
              <a:t>2</a:t>
            </a:r>
            <a:r>
              <a:rPr lang="en-US" altLang="en-US"/>
              <a:t>(x</a:t>
            </a:r>
            <a:r>
              <a:rPr lang="en-US" altLang="en-US" baseline="-25000"/>
              <a:t>3</a:t>
            </a:r>
            <a:r>
              <a:rPr lang="en-US" altLang="en-US"/>
              <a:t>)</a:t>
            </a:r>
            <a:endParaRPr lang="cs-CZ" altLang="en-US"/>
          </a:p>
        </p:txBody>
      </p:sp>
      <p:sp>
        <p:nvSpPr>
          <p:cNvPr id="45117" name="Text Box 61"/>
          <p:cNvSpPr txBox="1">
            <a:spLocks noChangeArrowheads="1"/>
          </p:cNvSpPr>
          <p:nvPr/>
        </p:nvSpPr>
        <p:spPr bwMode="auto">
          <a:xfrm>
            <a:off x="5459413" y="6142038"/>
            <a:ext cx="74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a:t>
            </a:r>
            <a:r>
              <a:rPr lang="en-US" altLang="en-US" baseline="-25000"/>
              <a:t>3</a:t>
            </a:r>
            <a:r>
              <a:rPr lang="en-US" altLang="en-US"/>
              <a:t>(x</a:t>
            </a:r>
            <a:r>
              <a:rPr lang="en-US" altLang="en-US" baseline="-25000"/>
              <a:t>4</a:t>
            </a:r>
            <a:r>
              <a:rPr lang="en-US" altLang="en-US"/>
              <a:t>)</a:t>
            </a:r>
            <a:endParaRPr lang="cs-CZ" altLang="en-US"/>
          </a:p>
        </p:txBody>
      </p:sp>
      <p:sp>
        <p:nvSpPr>
          <p:cNvPr id="45118" name="Text Box 62"/>
          <p:cNvSpPr txBox="1">
            <a:spLocks noChangeArrowheads="1"/>
          </p:cNvSpPr>
          <p:nvPr/>
        </p:nvSpPr>
        <p:spPr bwMode="auto">
          <a:xfrm>
            <a:off x="6462713" y="6154738"/>
            <a:ext cx="74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a:t>
            </a:r>
            <a:r>
              <a:rPr lang="en-US" altLang="en-US" baseline="-25000"/>
              <a:t>3</a:t>
            </a:r>
            <a:r>
              <a:rPr lang="en-US" altLang="en-US"/>
              <a:t>(x</a:t>
            </a:r>
            <a:r>
              <a:rPr lang="en-US" altLang="en-US" baseline="-25000"/>
              <a:t>5</a:t>
            </a:r>
            <a:r>
              <a:rPr lang="en-US" altLang="en-US"/>
              <a:t>)</a:t>
            </a:r>
            <a:endParaRPr lang="cs-CZ" altLang="en-US"/>
          </a:p>
        </p:txBody>
      </p:sp>
      <p:sp>
        <p:nvSpPr>
          <p:cNvPr id="45119" name="Text Box 63"/>
          <p:cNvSpPr txBox="1">
            <a:spLocks noChangeArrowheads="1"/>
          </p:cNvSpPr>
          <p:nvPr/>
        </p:nvSpPr>
        <p:spPr bwMode="auto">
          <a:xfrm>
            <a:off x="2981325" y="6154738"/>
            <a:ext cx="47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a:solidFill>
                  <a:srgbClr val="FF3300"/>
                </a:solidFill>
              </a:rPr>
              <a:t>a</a:t>
            </a:r>
            <a:r>
              <a:rPr lang="cs-CZ" altLang="en-US" baseline="-25000">
                <a:solidFill>
                  <a:srgbClr val="FF3300"/>
                </a:solidFill>
              </a:rPr>
              <a:t>11</a:t>
            </a:r>
          </a:p>
        </p:txBody>
      </p:sp>
      <p:sp>
        <p:nvSpPr>
          <p:cNvPr id="45120" name="Text Box 64"/>
          <p:cNvSpPr txBox="1">
            <a:spLocks noChangeArrowheads="1"/>
          </p:cNvSpPr>
          <p:nvPr/>
        </p:nvSpPr>
        <p:spPr bwMode="auto">
          <a:xfrm>
            <a:off x="4054475" y="6145213"/>
            <a:ext cx="47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a:solidFill>
                  <a:srgbClr val="FF3300"/>
                </a:solidFill>
              </a:rPr>
              <a:t>a</a:t>
            </a:r>
            <a:r>
              <a:rPr lang="cs-CZ" altLang="en-US" baseline="-25000">
                <a:solidFill>
                  <a:srgbClr val="FF3300"/>
                </a:solidFill>
              </a:rPr>
              <a:t>12</a:t>
            </a:r>
          </a:p>
        </p:txBody>
      </p:sp>
      <p:sp>
        <p:nvSpPr>
          <p:cNvPr id="45121" name="Text Box 65"/>
          <p:cNvSpPr txBox="1">
            <a:spLocks noChangeArrowheads="1"/>
          </p:cNvSpPr>
          <p:nvPr/>
        </p:nvSpPr>
        <p:spPr bwMode="auto">
          <a:xfrm>
            <a:off x="5086350" y="6137275"/>
            <a:ext cx="479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a:solidFill>
                  <a:srgbClr val="FF3300"/>
                </a:solidFill>
              </a:rPr>
              <a:t>a</a:t>
            </a:r>
            <a:r>
              <a:rPr lang="cs-CZ" altLang="en-US" baseline="-25000">
                <a:solidFill>
                  <a:srgbClr val="FF3300"/>
                </a:solidFill>
              </a:rPr>
              <a:t>23</a:t>
            </a:r>
          </a:p>
        </p:txBody>
      </p:sp>
      <p:sp>
        <p:nvSpPr>
          <p:cNvPr id="45122" name="Text Box 66"/>
          <p:cNvSpPr txBox="1">
            <a:spLocks noChangeArrowheads="1"/>
          </p:cNvSpPr>
          <p:nvPr/>
        </p:nvSpPr>
        <p:spPr bwMode="auto">
          <a:xfrm>
            <a:off x="6086475" y="6134100"/>
            <a:ext cx="479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a:solidFill>
                  <a:srgbClr val="FF3300"/>
                </a:solidFill>
              </a:rPr>
              <a:t>a</a:t>
            </a:r>
            <a:r>
              <a:rPr lang="cs-CZ" altLang="en-US" baseline="-25000">
                <a:solidFill>
                  <a:srgbClr val="FF3300"/>
                </a:solidFill>
              </a:rPr>
              <a:t>33</a:t>
            </a:r>
          </a:p>
        </p:txBody>
      </p:sp>
      <p:sp>
        <p:nvSpPr>
          <p:cNvPr id="45123" name="Text Box 67"/>
          <p:cNvSpPr txBox="1">
            <a:spLocks noChangeArrowheads="1"/>
          </p:cNvSpPr>
          <p:nvPr/>
        </p:nvSpPr>
        <p:spPr bwMode="auto">
          <a:xfrm>
            <a:off x="2339975" y="6145213"/>
            <a:ext cx="74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3300"/>
                </a:solidFill>
              </a:rPr>
              <a:t>b</a:t>
            </a:r>
            <a:r>
              <a:rPr lang="cs-CZ" altLang="en-US" baseline="-25000">
                <a:solidFill>
                  <a:srgbClr val="FF3300"/>
                </a:solidFill>
              </a:rPr>
              <a:t>1</a:t>
            </a:r>
            <a:r>
              <a:rPr lang="en-US" altLang="en-US">
                <a:solidFill>
                  <a:srgbClr val="FF3300"/>
                </a:solidFill>
              </a:rPr>
              <a:t>(x</a:t>
            </a:r>
            <a:r>
              <a:rPr lang="en-US" altLang="en-US" baseline="-25000">
                <a:solidFill>
                  <a:srgbClr val="FF3300"/>
                </a:solidFill>
              </a:rPr>
              <a:t>1</a:t>
            </a:r>
            <a:r>
              <a:rPr lang="en-US" altLang="en-US">
                <a:solidFill>
                  <a:srgbClr val="FF3300"/>
                </a:solidFill>
              </a:rPr>
              <a:t>)</a:t>
            </a:r>
            <a:endParaRPr lang="cs-CZ" altLang="en-US">
              <a:solidFill>
                <a:srgbClr val="FF3300"/>
              </a:solidFill>
            </a:endParaRPr>
          </a:p>
        </p:txBody>
      </p:sp>
      <p:sp>
        <p:nvSpPr>
          <p:cNvPr id="45124" name="Text Box 68"/>
          <p:cNvSpPr txBox="1">
            <a:spLocks noChangeArrowheads="1"/>
          </p:cNvSpPr>
          <p:nvPr/>
        </p:nvSpPr>
        <p:spPr bwMode="auto">
          <a:xfrm>
            <a:off x="3384550" y="6149975"/>
            <a:ext cx="74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3300"/>
                </a:solidFill>
              </a:rPr>
              <a:t>b</a:t>
            </a:r>
            <a:r>
              <a:rPr lang="cs-CZ" altLang="en-US" baseline="-25000">
                <a:solidFill>
                  <a:srgbClr val="FF3300"/>
                </a:solidFill>
              </a:rPr>
              <a:t>1</a:t>
            </a:r>
            <a:r>
              <a:rPr lang="en-US" altLang="en-US">
                <a:solidFill>
                  <a:srgbClr val="FF3300"/>
                </a:solidFill>
              </a:rPr>
              <a:t>(x</a:t>
            </a:r>
            <a:r>
              <a:rPr lang="en-US" altLang="en-US" baseline="-25000">
                <a:solidFill>
                  <a:srgbClr val="FF3300"/>
                </a:solidFill>
              </a:rPr>
              <a:t>2</a:t>
            </a:r>
            <a:r>
              <a:rPr lang="en-US" altLang="en-US">
                <a:solidFill>
                  <a:srgbClr val="FF3300"/>
                </a:solidFill>
              </a:rPr>
              <a:t>)</a:t>
            </a:r>
            <a:endParaRPr lang="cs-CZ" altLang="en-US">
              <a:solidFill>
                <a:srgbClr val="FF3300"/>
              </a:solidFill>
            </a:endParaRPr>
          </a:p>
        </p:txBody>
      </p:sp>
      <p:sp>
        <p:nvSpPr>
          <p:cNvPr id="45125" name="Text Box 69"/>
          <p:cNvSpPr txBox="1">
            <a:spLocks noChangeArrowheads="1"/>
          </p:cNvSpPr>
          <p:nvPr/>
        </p:nvSpPr>
        <p:spPr bwMode="auto">
          <a:xfrm>
            <a:off x="4457700" y="6157913"/>
            <a:ext cx="74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3300"/>
                </a:solidFill>
              </a:rPr>
              <a:t>b</a:t>
            </a:r>
            <a:r>
              <a:rPr lang="en-US" altLang="en-US" baseline="-25000">
                <a:solidFill>
                  <a:srgbClr val="FF3300"/>
                </a:solidFill>
              </a:rPr>
              <a:t>2</a:t>
            </a:r>
            <a:r>
              <a:rPr lang="en-US" altLang="en-US">
                <a:solidFill>
                  <a:srgbClr val="FF3300"/>
                </a:solidFill>
              </a:rPr>
              <a:t>(x</a:t>
            </a:r>
            <a:r>
              <a:rPr lang="en-US" altLang="en-US" baseline="-25000">
                <a:solidFill>
                  <a:srgbClr val="FF3300"/>
                </a:solidFill>
              </a:rPr>
              <a:t>3</a:t>
            </a:r>
            <a:r>
              <a:rPr lang="en-US" altLang="en-US">
                <a:solidFill>
                  <a:srgbClr val="FF3300"/>
                </a:solidFill>
              </a:rPr>
              <a:t>)</a:t>
            </a:r>
            <a:endParaRPr lang="cs-CZ" altLang="en-US">
              <a:solidFill>
                <a:srgbClr val="FF3300"/>
              </a:solidFill>
            </a:endParaRPr>
          </a:p>
        </p:txBody>
      </p:sp>
      <p:sp>
        <p:nvSpPr>
          <p:cNvPr id="45126" name="Text Box 70"/>
          <p:cNvSpPr txBox="1">
            <a:spLocks noChangeArrowheads="1"/>
          </p:cNvSpPr>
          <p:nvPr/>
        </p:nvSpPr>
        <p:spPr bwMode="auto">
          <a:xfrm>
            <a:off x="5461000" y="6143625"/>
            <a:ext cx="74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3300"/>
                </a:solidFill>
              </a:rPr>
              <a:t>b</a:t>
            </a:r>
            <a:r>
              <a:rPr lang="en-US" altLang="en-US" baseline="-25000">
                <a:solidFill>
                  <a:srgbClr val="FF3300"/>
                </a:solidFill>
              </a:rPr>
              <a:t>3</a:t>
            </a:r>
            <a:r>
              <a:rPr lang="en-US" altLang="en-US">
                <a:solidFill>
                  <a:srgbClr val="FF3300"/>
                </a:solidFill>
              </a:rPr>
              <a:t>(x</a:t>
            </a:r>
            <a:r>
              <a:rPr lang="en-US" altLang="en-US" baseline="-25000">
                <a:solidFill>
                  <a:srgbClr val="FF3300"/>
                </a:solidFill>
              </a:rPr>
              <a:t>4</a:t>
            </a:r>
            <a:r>
              <a:rPr lang="en-US" altLang="en-US">
                <a:solidFill>
                  <a:srgbClr val="FF3300"/>
                </a:solidFill>
              </a:rPr>
              <a:t>)</a:t>
            </a:r>
            <a:endParaRPr lang="cs-CZ" altLang="en-US">
              <a:solidFill>
                <a:srgbClr val="FF3300"/>
              </a:solidFill>
            </a:endParaRPr>
          </a:p>
        </p:txBody>
      </p:sp>
      <p:sp>
        <p:nvSpPr>
          <p:cNvPr id="45127" name="Text Box 71"/>
          <p:cNvSpPr txBox="1">
            <a:spLocks noChangeArrowheads="1"/>
          </p:cNvSpPr>
          <p:nvPr/>
        </p:nvSpPr>
        <p:spPr bwMode="auto">
          <a:xfrm>
            <a:off x="6464300" y="6151563"/>
            <a:ext cx="74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3300"/>
                </a:solidFill>
              </a:rPr>
              <a:t>b</a:t>
            </a:r>
            <a:r>
              <a:rPr lang="en-US" altLang="en-US" baseline="-25000">
                <a:solidFill>
                  <a:srgbClr val="FF3300"/>
                </a:solidFill>
              </a:rPr>
              <a:t>3</a:t>
            </a:r>
            <a:r>
              <a:rPr lang="en-US" altLang="en-US">
                <a:solidFill>
                  <a:srgbClr val="FF3300"/>
                </a:solidFill>
              </a:rPr>
              <a:t>(x</a:t>
            </a:r>
            <a:r>
              <a:rPr lang="en-US" altLang="en-US" baseline="-25000">
                <a:solidFill>
                  <a:srgbClr val="FF3300"/>
                </a:solidFill>
              </a:rPr>
              <a:t>5</a:t>
            </a:r>
            <a:r>
              <a:rPr lang="en-US" altLang="en-US">
                <a:solidFill>
                  <a:srgbClr val="FF3300"/>
                </a:solidFill>
              </a:rPr>
              <a:t>)</a:t>
            </a:r>
            <a:endParaRPr lang="cs-CZ" altLang="en-US">
              <a:solidFill>
                <a:srgbClr val="FF3300"/>
              </a:solidFill>
            </a:endParaRPr>
          </a:p>
        </p:txBody>
      </p:sp>
      <p:sp>
        <p:nvSpPr>
          <p:cNvPr id="45128" name="Line 72"/>
          <p:cNvSpPr>
            <a:spLocks noChangeShapeType="1"/>
          </p:cNvSpPr>
          <p:nvPr/>
        </p:nvSpPr>
        <p:spPr bwMode="auto">
          <a:xfrm flipV="1">
            <a:off x="6981825" y="5040313"/>
            <a:ext cx="4763" cy="288925"/>
          </a:xfrm>
          <a:prstGeom prst="line">
            <a:avLst/>
          </a:prstGeom>
          <a:noFill/>
          <a:ln w="25400">
            <a:solidFill>
              <a:srgbClr val="FF66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29" name="Rectangle 73"/>
          <p:cNvSpPr>
            <a:spLocks noGrp="1" noChangeArrowheads="1"/>
          </p:cNvSpPr>
          <p:nvPr>
            <p:ph type="title"/>
          </p:nvPr>
        </p:nvSpPr>
        <p:spPr/>
        <p:txBody>
          <a:bodyPr/>
          <a:lstStyle/>
          <a:p>
            <a:r>
              <a:rPr lang="en-US" altLang="en-US" sz="4000"/>
              <a:t>Evaluating HMM for a particular state sequence</a:t>
            </a:r>
            <a:endParaRPr lang="cs-CZ" altLang="en-US"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1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1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10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509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5092"/>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4510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510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1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12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509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509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10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1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1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107"/>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4510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45106"/>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45093"/>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45094"/>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4510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5107"/>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4510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1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1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510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45094"/>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4509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5128"/>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45104"/>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4510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512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91" grpId="0" animBg="1"/>
      <p:bldP spid="45091" grpId="1" animBg="1"/>
      <p:bldP spid="45092" grpId="0" animBg="1"/>
      <p:bldP spid="45092" grpId="1" animBg="1"/>
      <p:bldP spid="45093" grpId="0" animBg="1"/>
      <p:bldP spid="45093" grpId="1" animBg="1"/>
      <p:bldP spid="45094" grpId="0" animBg="1"/>
      <p:bldP spid="45094" grpId="1" animBg="1"/>
      <p:bldP spid="45095" grpId="0" animBg="1"/>
      <p:bldP spid="45101" grpId="0" animBg="1"/>
      <p:bldP spid="45101" grpId="1" animBg="1"/>
      <p:bldP spid="45102" grpId="0" animBg="1"/>
      <p:bldP spid="45102" grpId="1" animBg="1"/>
      <p:bldP spid="45103" grpId="0" animBg="1"/>
      <p:bldP spid="45103" grpId="1" animBg="1"/>
      <p:bldP spid="45104" grpId="0" animBg="1"/>
      <p:bldP spid="45104" grpId="1" animBg="1"/>
      <p:bldP spid="45105" grpId="0" animBg="1"/>
      <p:bldP spid="45106" grpId="0" animBg="1"/>
      <p:bldP spid="45106" grpId="1" animBg="1"/>
      <p:bldP spid="45107" grpId="0" animBg="1"/>
      <p:bldP spid="45107" grpId="1" animBg="1"/>
      <p:bldP spid="45108" grpId="0" animBg="1"/>
      <p:bldP spid="45119" grpId="0"/>
      <p:bldP spid="45120" grpId="0"/>
      <p:bldP spid="45121" grpId="0"/>
      <p:bldP spid="45122" grpId="0"/>
      <p:bldP spid="45123" grpId="0"/>
      <p:bldP spid="45124" grpId="0"/>
      <p:bldP spid="45125" grpId="0"/>
      <p:bldP spid="45126" grpId="0"/>
      <p:bldP spid="45127" grpId="0"/>
      <p:bldP spid="451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z="4000"/>
              <a:t>Evaluating HMM for a particular state sequence</a:t>
            </a:r>
            <a:endParaRPr lang="cs-CZ" altLang="en-US" sz="4000"/>
          </a:p>
        </p:txBody>
      </p:sp>
      <p:sp>
        <p:nvSpPr>
          <p:cNvPr id="26854" name="Text Box 230"/>
          <p:cNvSpPr txBox="1">
            <a:spLocks noChangeArrowheads="1"/>
          </p:cNvSpPr>
          <p:nvPr/>
        </p:nvSpPr>
        <p:spPr bwMode="auto">
          <a:xfrm>
            <a:off x="611188" y="3284538"/>
            <a:ext cx="9350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where</a:t>
            </a:r>
            <a:endParaRPr lang="cs-CZ" altLang="en-US" b="1"/>
          </a:p>
        </p:txBody>
      </p:sp>
      <p:sp>
        <p:nvSpPr>
          <p:cNvPr id="26855" name="Text Box 231"/>
          <p:cNvSpPr txBox="1">
            <a:spLocks noChangeArrowheads="1"/>
          </p:cNvSpPr>
          <p:nvPr/>
        </p:nvSpPr>
        <p:spPr bwMode="auto">
          <a:xfrm>
            <a:off x="611188" y="407670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is prior probability of hidden variable – state sequence S. For GMM, the corresponding term was: P</a:t>
            </a:r>
            <a:r>
              <a:rPr lang="en-US" altLang="en-US" b="1" baseline="-25000" dirty="0"/>
              <a:t>c</a:t>
            </a:r>
            <a:endParaRPr lang="cs-CZ" altLang="en-US" b="1" dirty="0"/>
          </a:p>
        </p:txBody>
      </p:sp>
      <p:sp>
        <p:nvSpPr>
          <p:cNvPr id="26946" name="Text Box 322"/>
          <p:cNvSpPr txBox="1">
            <a:spLocks noChangeArrowheads="1"/>
          </p:cNvSpPr>
          <p:nvPr/>
        </p:nvSpPr>
        <p:spPr bwMode="auto">
          <a:xfrm>
            <a:off x="612775" y="530225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is likelihood of observed sequence X, given the state sequence S. For GMM, the corresponding term was: </a:t>
            </a:r>
            <a:endParaRPr lang="cs-CZ" altLang="en-US" b="1"/>
          </a:p>
        </p:txBody>
      </p:sp>
      <p:sp>
        <p:nvSpPr>
          <p:cNvPr id="26986" name="Text Box 362"/>
          <p:cNvSpPr txBox="1">
            <a:spLocks noChangeArrowheads="1"/>
          </p:cNvSpPr>
          <p:nvPr/>
        </p:nvSpPr>
        <p:spPr bwMode="auto">
          <a:xfrm>
            <a:off x="611188" y="1700213"/>
            <a:ext cx="7705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The joint likelihood of observes sequence X and state sequence S</a:t>
            </a:r>
            <a:endParaRPr lang="cs-CZ" altLang="en-US" b="1"/>
          </a:p>
        </p:txBody>
      </p:sp>
      <p:sp>
        <p:nvSpPr>
          <p:cNvPr id="26988" name="Text Box 364"/>
          <p:cNvSpPr txBox="1">
            <a:spLocks noChangeArrowheads="1"/>
          </p:cNvSpPr>
          <p:nvPr/>
        </p:nvSpPr>
        <p:spPr bwMode="auto">
          <a:xfrm>
            <a:off x="611188" y="2492375"/>
            <a:ext cx="6048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can be decomposed as follows:</a:t>
            </a:r>
            <a:endParaRPr lang="cs-CZ" altLang="en-US" b="1"/>
          </a:p>
        </p:txBody>
      </p:sp>
      <p:pic>
        <p:nvPicPr>
          <p:cNvPr id="26989" name="Picture 3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60848"/>
            <a:ext cx="701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990" name="Picture 3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717" y="2924944"/>
            <a:ext cx="372427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991" name="Picture 3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70" y="3686547"/>
            <a:ext cx="30670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992" name="Picture 3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077" y="4810100"/>
            <a:ext cx="51720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993" name="Picture 3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0483" y="5661248"/>
            <a:ext cx="183832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87428" y="2987313"/>
            <a:ext cx="248786" cy="369332"/>
          </a:xfrm>
          <a:prstGeom prst="rect">
            <a:avLst/>
          </a:prstGeom>
          <a:noFill/>
        </p:spPr>
        <p:txBody>
          <a:bodyPr wrap="none" rtlCol="0">
            <a:spAutoFit/>
          </a:bodyPr>
          <a:lstStyle/>
          <a:p>
            <a:r>
              <a:rPr lang="en-US" dirty="0" smtClean="0"/>
              <a:t>I</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2"/>
          <p:cNvSpPr>
            <a:spLocks noChangeArrowheads="1"/>
          </p:cNvSpPr>
          <p:nvPr/>
        </p:nvSpPr>
        <p:spPr bwMode="auto">
          <a:xfrm>
            <a:off x="1908175" y="2203450"/>
            <a:ext cx="1008063"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 name="Oval 3"/>
          <p:cNvSpPr>
            <a:spLocks noChangeArrowheads="1"/>
          </p:cNvSpPr>
          <p:nvPr/>
        </p:nvSpPr>
        <p:spPr bwMode="auto">
          <a:xfrm>
            <a:off x="4067175" y="2203450"/>
            <a:ext cx="1008063"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Oval 4"/>
          <p:cNvSpPr>
            <a:spLocks noChangeArrowheads="1"/>
          </p:cNvSpPr>
          <p:nvPr/>
        </p:nvSpPr>
        <p:spPr bwMode="auto">
          <a:xfrm>
            <a:off x="6227763" y="2203450"/>
            <a:ext cx="1008062"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Freeform 5"/>
          <p:cNvSpPr>
            <a:spLocks/>
          </p:cNvSpPr>
          <p:nvPr/>
        </p:nvSpPr>
        <p:spPr bwMode="auto">
          <a:xfrm>
            <a:off x="4116388" y="908050"/>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4" name="Freeform 6"/>
          <p:cNvSpPr>
            <a:spLocks/>
          </p:cNvSpPr>
          <p:nvPr/>
        </p:nvSpPr>
        <p:spPr bwMode="auto">
          <a:xfrm>
            <a:off x="1979613" y="908050"/>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Freeform 7"/>
          <p:cNvSpPr>
            <a:spLocks/>
          </p:cNvSpPr>
          <p:nvPr/>
        </p:nvSpPr>
        <p:spPr bwMode="auto">
          <a:xfrm>
            <a:off x="6300788" y="908050"/>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6" name="Line 8"/>
          <p:cNvSpPr>
            <a:spLocks noChangeShapeType="1"/>
          </p:cNvSpPr>
          <p:nvPr/>
        </p:nvSpPr>
        <p:spPr bwMode="auto">
          <a:xfrm>
            <a:off x="2916238" y="2708275"/>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Line 9"/>
          <p:cNvSpPr>
            <a:spLocks noChangeShapeType="1"/>
          </p:cNvSpPr>
          <p:nvPr/>
        </p:nvSpPr>
        <p:spPr bwMode="auto">
          <a:xfrm>
            <a:off x="5076825"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Line 10"/>
          <p:cNvSpPr>
            <a:spLocks noChangeShapeType="1"/>
          </p:cNvSpPr>
          <p:nvPr/>
        </p:nvSpPr>
        <p:spPr bwMode="auto">
          <a:xfrm>
            <a:off x="7235825" y="2708275"/>
            <a:ext cx="93662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9" name="Line 11"/>
          <p:cNvSpPr>
            <a:spLocks noChangeShapeType="1"/>
          </p:cNvSpPr>
          <p:nvPr/>
        </p:nvSpPr>
        <p:spPr bwMode="auto">
          <a:xfrm>
            <a:off x="755650"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0" name="AutoShape 12"/>
          <p:cNvSpPr>
            <a:spLocks noChangeArrowheads="1"/>
          </p:cNvSpPr>
          <p:nvPr/>
        </p:nvSpPr>
        <p:spPr bwMode="auto">
          <a:xfrm>
            <a:off x="395288"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1" name="AutoShape 13"/>
          <p:cNvSpPr>
            <a:spLocks noChangeArrowheads="1"/>
          </p:cNvSpPr>
          <p:nvPr/>
        </p:nvSpPr>
        <p:spPr bwMode="auto">
          <a:xfrm>
            <a:off x="395288" y="2781300"/>
            <a:ext cx="431800" cy="279400"/>
          </a:xfrm>
          <a:prstGeom prst="can">
            <a:avLst>
              <a:gd name="adj" fmla="val 50000"/>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2" name="Rectangle 14"/>
          <p:cNvSpPr>
            <a:spLocks noChangeArrowheads="1"/>
          </p:cNvSpPr>
          <p:nvPr/>
        </p:nvSpPr>
        <p:spPr bwMode="auto">
          <a:xfrm>
            <a:off x="1692275" y="3429000"/>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3" name="Rectangle 15"/>
          <p:cNvSpPr>
            <a:spLocks noChangeArrowheads="1"/>
          </p:cNvSpPr>
          <p:nvPr/>
        </p:nvSpPr>
        <p:spPr bwMode="auto">
          <a:xfrm>
            <a:off x="3851275" y="3429000"/>
            <a:ext cx="14414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Rectangle 16"/>
          <p:cNvSpPr>
            <a:spLocks noChangeArrowheads="1"/>
          </p:cNvSpPr>
          <p:nvPr/>
        </p:nvSpPr>
        <p:spPr bwMode="auto">
          <a:xfrm>
            <a:off x="6011863" y="3429000"/>
            <a:ext cx="14398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5" name="Freeform 17"/>
          <p:cNvSpPr>
            <a:spLocks/>
          </p:cNvSpPr>
          <p:nvPr/>
        </p:nvSpPr>
        <p:spPr bwMode="auto">
          <a:xfrm>
            <a:off x="1692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6" name="Freeform 18"/>
          <p:cNvSpPr>
            <a:spLocks/>
          </p:cNvSpPr>
          <p:nvPr/>
        </p:nvSpPr>
        <p:spPr bwMode="auto">
          <a:xfrm>
            <a:off x="6011863" y="357187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7" name="Freeform 19"/>
          <p:cNvSpPr>
            <a:spLocks/>
          </p:cNvSpPr>
          <p:nvPr/>
        </p:nvSpPr>
        <p:spPr bwMode="auto">
          <a:xfrm flipH="1">
            <a:off x="3851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8" name="Line 20"/>
          <p:cNvSpPr>
            <a:spLocks noChangeShapeType="1"/>
          </p:cNvSpPr>
          <p:nvPr/>
        </p:nvSpPr>
        <p:spPr bwMode="auto">
          <a:xfrm flipV="1">
            <a:off x="3851275" y="5589588"/>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9" name="Line 21"/>
          <p:cNvSpPr>
            <a:spLocks noChangeShapeType="1"/>
          </p:cNvSpPr>
          <p:nvPr/>
        </p:nvSpPr>
        <p:spPr bwMode="auto">
          <a:xfrm>
            <a:off x="3851275" y="5589588"/>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0" name="Line 22"/>
          <p:cNvSpPr>
            <a:spLocks noChangeShapeType="1"/>
          </p:cNvSpPr>
          <p:nvPr/>
        </p:nvSpPr>
        <p:spPr bwMode="auto">
          <a:xfrm flipV="1">
            <a:off x="4211638" y="5589588"/>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1" name="Line 23"/>
          <p:cNvSpPr>
            <a:spLocks noChangeShapeType="1"/>
          </p:cNvSpPr>
          <p:nvPr/>
        </p:nvSpPr>
        <p:spPr bwMode="auto">
          <a:xfrm flipV="1">
            <a:off x="4572000" y="5300663"/>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2" name="Line 24"/>
          <p:cNvSpPr>
            <a:spLocks noChangeShapeType="1"/>
          </p:cNvSpPr>
          <p:nvPr/>
        </p:nvSpPr>
        <p:spPr bwMode="auto">
          <a:xfrm flipV="1">
            <a:off x="4930775" y="5157788"/>
            <a:ext cx="1588"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3" name="Line 25"/>
          <p:cNvSpPr>
            <a:spLocks noChangeShapeType="1"/>
          </p:cNvSpPr>
          <p:nvPr/>
        </p:nvSpPr>
        <p:spPr bwMode="auto">
          <a:xfrm flipV="1">
            <a:off x="5291138" y="5300663"/>
            <a:ext cx="1587"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4" name="Line 26"/>
          <p:cNvSpPr>
            <a:spLocks noChangeShapeType="1"/>
          </p:cNvSpPr>
          <p:nvPr/>
        </p:nvSpPr>
        <p:spPr bwMode="auto">
          <a:xfrm>
            <a:off x="2411413"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5" name="Line 27"/>
          <p:cNvSpPr>
            <a:spLocks noChangeShapeType="1"/>
          </p:cNvSpPr>
          <p:nvPr/>
        </p:nvSpPr>
        <p:spPr bwMode="auto">
          <a:xfrm>
            <a:off x="4572000"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6" name="Line 28"/>
          <p:cNvSpPr>
            <a:spLocks noChangeShapeType="1"/>
          </p:cNvSpPr>
          <p:nvPr/>
        </p:nvSpPr>
        <p:spPr bwMode="auto">
          <a:xfrm>
            <a:off x="6732588"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2.77778E-7 0 L 0.19688 0 " pathEditMode="relative" rAng="0" ptsTypes="AA">
                                      <p:cBhvr>
                                        <p:cTn id="6" dur="2000" fill="hold"/>
                                        <p:tgtEl>
                                          <p:spTgt spid="12300"/>
                                        </p:tgtEl>
                                        <p:attrNameLst>
                                          <p:attrName>ppt_x</p:attrName>
                                          <p:attrName>ppt_y</p:attrName>
                                        </p:attrNameLst>
                                      </p:cBhvr>
                                      <p:rCtr x="9844" y="0"/>
                                    </p:animMotion>
                                  </p:childTnLst>
                                </p:cTn>
                              </p:par>
                              <p:par>
                                <p:cTn id="7" presetID="0" presetClass="path" presetSubtype="0" accel="50000" decel="50000" fill="hold" grpId="0" nodeType="withEffect">
                                  <p:stCondLst>
                                    <p:cond delay="0"/>
                                  </p:stCondLst>
                                  <p:childTnLst>
                                    <p:animMotion origin="layout" path="M -2.77778E-7 -3.01874E-6 L 0.19688 -3.01874E-6 " pathEditMode="relative" rAng="0" ptsTypes="AA">
                                      <p:cBhvr>
                                        <p:cTn id="8" dur="2000" fill="hold"/>
                                        <p:tgtEl>
                                          <p:spTgt spid="12301"/>
                                        </p:tgtEl>
                                        <p:attrNameLst>
                                          <p:attrName>ppt_x</p:attrName>
                                          <p:attrName>ppt_y</p:attrName>
                                        </p:attrNameLst>
                                      </p:cBhvr>
                                      <p:rCtr x="984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0" grpId="0" animBg="1"/>
      <p:bldP spid="1230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2"/>
          <p:cNvSpPr>
            <a:spLocks noChangeArrowheads="1"/>
          </p:cNvSpPr>
          <p:nvPr/>
        </p:nvSpPr>
        <p:spPr bwMode="auto">
          <a:xfrm>
            <a:off x="1908175" y="2203450"/>
            <a:ext cx="1008063"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5" name="Oval 3"/>
          <p:cNvSpPr>
            <a:spLocks noChangeArrowheads="1"/>
          </p:cNvSpPr>
          <p:nvPr/>
        </p:nvSpPr>
        <p:spPr bwMode="auto">
          <a:xfrm>
            <a:off x="4067175" y="2203450"/>
            <a:ext cx="1008063"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6" name="Oval 4"/>
          <p:cNvSpPr>
            <a:spLocks noChangeArrowheads="1"/>
          </p:cNvSpPr>
          <p:nvPr/>
        </p:nvSpPr>
        <p:spPr bwMode="auto">
          <a:xfrm>
            <a:off x="6227763" y="2203450"/>
            <a:ext cx="1008062"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7" name="Freeform 5"/>
          <p:cNvSpPr>
            <a:spLocks/>
          </p:cNvSpPr>
          <p:nvPr/>
        </p:nvSpPr>
        <p:spPr bwMode="auto">
          <a:xfrm>
            <a:off x="4116388" y="908050"/>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Freeform 6"/>
          <p:cNvSpPr>
            <a:spLocks/>
          </p:cNvSpPr>
          <p:nvPr/>
        </p:nvSpPr>
        <p:spPr bwMode="auto">
          <a:xfrm>
            <a:off x="1979613" y="908050"/>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 name="Freeform 7"/>
          <p:cNvSpPr>
            <a:spLocks/>
          </p:cNvSpPr>
          <p:nvPr/>
        </p:nvSpPr>
        <p:spPr bwMode="auto">
          <a:xfrm>
            <a:off x="6300788" y="908050"/>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Line 8"/>
          <p:cNvSpPr>
            <a:spLocks noChangeShapeType="1"/>
          </p:cNvSpPr>
          <p:nvPr/>
        </p:nvSpPr>
        <p:spPr bwMode="auto">
          <a:xfrm>
            <a:off x="2916238" y="2708275"/>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Line 9"/>
          <p:cNvSpPr>
            <a:spLocks noChangeShapeType="1"/>
          </p:cNvSpPr>
          <p:nvPr/>
        </p:nvSpPr>
        <p:spPr bwMode="auto">
          <a:xfrm>
            <a:off x="5076825"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Line 10"/>
          <p:cNvSpPr>
            <a:spLocks noChangeShapeType="1"/>
          </p:cNvSpPr>
          <p:nvPr/>
        </p:nvSpPr>
        <p:spPr bwMode="auto">
          <a:xfrm>
            <a:off x="7235825" y="2708275"/>
            <a:ext cx="93662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Line 11"/>
          <p:cNvSpPr>
            <a:spLocks noChangeShapeType="1"/>
          </p:cNvSpPr>
          <p:nvPr/>
        </p:nvSpPr>
        <p:spPr bwMode="auto">
          <a:xfrm>
            <a:off x="755650"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AutoShape 12"/>
          <p:cNvSpPr>
            <a:spLocks noChangeArrowheads="1"/>
          </p:cNvSpPr>
          <p:nvPr/>
        </p:nvSpPr>
        <p:spPr bwMode="auto">
          <a:xfrm>
            <a:off x="2195513"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5" name="AutoShape 13"/>
          <p:cNvSpPr>
            <a:spLocks noChangeArrowheads="1"/>
          </p:cNvSpPr>
          <p:nvPr/>
        </p:nvSpPr>
        <p:spPr bwMode="auto">
          <a:xfrm>
            <a:off x="2195513" y="2708275"/>
            <a:ext cx="431800" cy="355600"/>
          </a:xfrm>
          <a:prstGeom prst="can">
            <a:avLst>
              <a:gd name="adj" fmla="val 39731"/>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6" name="Rectangle 14"/>
          <p:cNvSpPr>
            <a:spLocks noChangeArrowheads="1"/>
          </p:cNvSpPr>
          <p:nvPr/>
        </p:nvSpPr>
        <p:spPr bwMode="auto">
          <a:xfrm>
            <a:off x="1692275" y="3429000"/>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7" name="Rectangle 15"/>
          <p:cNvSpPr>
            <a:spLocks noChangeArrowheads="1"/>
          </p:cNvSpPr>
          <p:nvPr/>
        </p:nvSpPr>
        <p:spPr bwMode="auto">
          <a:xfrm>
            <a:off x="3851275" y="3429000"/>
            <a:ext cx="14414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8" name="Rectangle 16"/>
          <p:cNvSpPr>
            <a:spLocks noChangeArrowheads="1"/>
          </p:cNvSpPr>
          <p:nvPr/>
        </p:nvSpPr>
        <p:spPr bwMode="auto">
          <a:xfrm>
            <a:off x="6011863" y="3429000"/>
            <a:ext cx="14398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9" name="Freeform 17"/>
          <p:cNvSpPr>
            <a:spLocks/>
          </p:cNvSpPr>
          <p:nvPr/>
        </p:nvSpPr>
        <p:spPr bwMode="auto">
          <a:xfrm>
            <a:off x="1692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Freeform 18"/>
          <p:cNvSpPr>
            <a:spLocks/>
          </p:cNvSpPr>
          <p:nvPr/>
        </p:nvSpPr>
        <p:spPr bwMode="auto">
          <a:xfrm>
            <a:off x="6011863" y="357187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Freeform 19"/>
          <p:cNvSpPr>
            <a:spLocks/>
          </p:cNvSpPr>
          <p:nvPr/>
        </p:nvSpPr>
        <p:spPr bwMode="auto">
          <a:xfrm flipH="1">
            <a:off x="3851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Line 20"/>
          <p:cNvSpPr>
            <a:spLocks noChangeShapeType="1"/>
          </p:cNvSpPr>
          <p:nvPr/>
        </p:nvSpPr>
        <p:spPr bwMode="auto">
          <a:xfrm flipV="1">
            <a:off x="3851275" y="5589588"/>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Line 21"/>
          <p:cNvSpPr>
            <a:spLocks noChangeShapeType="1"/>
          </p:cNvSpPr>
          <p:nvPr/>
        </p:nvSpPr>
        <p:spPr bwMode="auto">
          <a:xfrm>
            <a:off x="3851275" y="5589588"/>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Line 22"/>
          <p:cNvSpPr>
            <a:spLocks noChangeShapeType="1"/>
          </p:cNvSpPr>
          <p:nvPr/>
        </p:nvSpPr>
        <p:spPr bwMode="auto">
          <a:xfrm flipV="1">
            <a:off x="4211638" y="5589588"/>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Line 23"/>
          <p:cNvSpPr>
            <a:spLocks noChangeShapeType="1"/>
          </p:cNvSpPr>
          <p:nvPr/>
        </p:nvSpPr>
        <p:spPr bwMode="auto">
          <a:xfrm flipV="1">
            <a:off x="4572000" y="5300663"/>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Line 24"/>
          <p:cNvSpPr>
            <a:spLocks noChangeShapeType="1"/>
          </p:cNvSpPr>
          <p:nvPr/>
        </p:nvSpPr>
        <p:spPr bwMode="auto">
          <a:xfrm flipV="1">
            <a:off x="4930775" y="5157788"/>
            <a:ext cx="1588"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Line 25"/>
          <p:cNvSpPr>
            <a:spLocks noChangeShapeType="1"/>
          </p:cNvSpPr>
          <p:nvPr/>
        </p:nvSpPr>
        <p:spPr bwMode="auto">
          <a:xfrm flipV="1">
            <a:off x="5291138" y="5300663"/>
            <a:ext cx="1587"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Line 26"/>
          <p:cNvSpPr>
            <a:spLocks noChangeShapeType="1"/>
          </p:cNvSpPr>
          <p:nvPr/>
        </p:nvSpPr>
        <p:spPr bwMode="auto">
          <a:xfrm flipV="1">
            <a:off x="3851275" y="5589588"/>
            <a:ext cx="0" cy="431800"/>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Line 27"/>
          <p:cNvSpPr>
            <a:spLocks noChangeShapeType="1"/>
          </p:cNvSpPr>
          <p:nvPr/>
        </p:nvSpPr>
        <p:spPr bwMode="auto">
          <a:xfrm flipV="1">
            <a:off x="3851275" y="5589588"/>
            <a:ext cx="0" cy="431800"/>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AutoShape 28"/>
          <p:cNvSpPr>
            <a:spLocks noChangeArrowheads="1"/>
          </p:cNvSpPr>
          <p:nvPr/>
        </p:nvSpPr>
        <p:spPr bwMode="auto">
          <a:xfrm>
            <a:off x="2195513"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1" name="AutoShape 29"/>
          <p:cNvSpPr>
            <a:spLocks noChangeArrowheads="1"/>
          </p:cNvSpPr>
          <p:nvPr/>
        </p:nvSpPr>
        <p:spPr bwMode="auto">
          <a:xfrm>
            <a:off x="2195513" y="2781300"/>
            <a:ext cx="431800" cy="279400"/>
          </a:xfrm>
          <a:prstGeom prst="can">
            <a:avLst>
              <a:gd name="adj" fmla="val 50000"/>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2" name="Line 30"/>
          <p:cNvSpPr>
            <a:spLocks noChangeShapeType="1"/>
          </p:cNvSpPr>
          <p:nvPr/>
        </p:nvSpPr>
        <p:spPr bwMode="auto">
          <a:xfrm>
            <a:off x="2411413"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Line 31"/>
          <p:cNvSpPr>
            <a:spLocks noChangeShapeType="1"/>
          </p:cNvSpPr>
          <p:nvPr/>
        </p:nvSpPr>
        <p:spPr bwMode="auto">
          <a:xfrm>
            <a:off x="4572000"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Line 32"/>
          <p:cNvSpPr>
            <a:spLocks noChangeShapeType="1"/>
          </p:cNvSpPr>
          <p:nvPr/>
        </p:nvSpPr>
        <p:spPr bwMode="auto">
          <a:xfrm>
            <a:off x="6732588"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afterEffect">
                                  <p:stCondLst>
                                    <p:cond delay="0"/>
                                  </p:stCondLst>
                                  <p:childTnLst>
                                    <p:animMotion origin="layout" path="M -5.55556E-7 3.95187E-6 L -0.18108 -0.24133 " pathEditMode="relative" rAng="0" ptsTypes="AA">
                                      <p:cBhvr>
                                        <p:cTn id="6" dur="1000" fill="hold"/>
                                        <p:tgtEl>
                                          <p:spTgt spid="13338"/>
                                        </p:tgtEl>
                                        <p:attrNameLst>
                                          <p:attrName>ppt_x</p:attrName>
                                          <p:attrName>ppt_y</p:attrName>
                                        </p:attrNameLst>
                                      </p:cBhvr>
                                      <p:rCtr x="-9063" y="-12078"/>
                                    </p:animMotion>
                                  </p:childTnLst>
                                </p:cTn>
                              </p:par>
                              <p:par>
                                <p:cTn id="7" presetID="8" presetClass="emph" presetSubtype="0" fill="hold" grpId="1" nodeType="withEffect">
                                  <p:stCondLst>
                                    <p:cond delay="0"/>
                                  </p:stCondLst>
                                  <p:childTnLst>
                                    <p:animRot by="5400000">
                                      <p:cBhvr>
                                        <p:cTn id="8" dur="1000" fill="hold"/>
                                        <p:tgtEl>
                                          <p:spTgt spid="13338"/>
                                        </p:tgtEl>
                                        <p:attrNameLst>
                                          <p:attrName>r</p:attrName>
                                        </p:attrNameLst>
                                      </p:cBhvr>
                                    </p:animRo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334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3341"/>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0" nodeType="clickEffect">
                                  <p:stCondLst>
                                    <p:cond delay="0"/>
                                  </p:stCondLst>
                                  <p:childTnLst>
                                    <p:animMotion origin="layout" path="M -0.00018 -2.96296E-6 C -0.00764 -0.03472 -0.04549 -0.16551 -0.04532 -0.20902 C -0.04514 -0.25254 -0.01494 -0.26134 0.00086 -0.26134 C 0.01666 -0.26134 0.04965 -0.25486 0.04947 -0.21111 C 0.0493 -0.16805 0.02465 -0.08472 4.72222E-6 -2.96296E-6 " pathEditMode="relative" rAng="0" ptsTypes="aaaaa">
                                      <p:cBhvr>
                                        <p:cTn id="18" dur="2000" fill="hold"/>
                                        <p:tgtEl>
                                          <p:spTgt spid="13324"/>
                                        </p:tgtEl>
                                        <p:attrNameLst>
                                          <p:attrName>ppt_x</p:attrName>
                                          <p:attrName>ppt_y</p:attrName>
                                        </p:attrNameLst>
                                      </p:cBhvr>
                                      <p:rCtr x="226" y="-13079"/>
                                    </p:animMotion>
                                  </p:childTnLst>
                                </p:cTn>
                              </p:par>
                              <p:par>
                                <p:cTn id="19" presetID="0" presetClass="path" presetSubtype="0" accel="50000" decel="50000" fill="hold" grpId="0" nodeType="withEffect">
                                  <p:stCondLst>
                                    <p:cond delay="0"/>
                                  </p:stCondLst>
                                  <p:childTnLst>
                                    <p:animMotion origin="layout" path="M 0.00017 -0.00046 C -0.00747 -0.03518 -0.04549 -0.16551 -0.04532 -0.20902 C -0.04514 -0.25254 -0.01494 -0.26134 0.00086 -0.26134 C 0.01666 -0.26134 0.04965 -0.25486 0.04947 -0.21111 C 0.0493 -0.16805 0.02465 -0.08472 4.72222E-6 -3.33333E-6 " pathEditMode="relative" rAng="0" ptsTypes="aaaaa">
                                      <p:cBhvr>
                                        <p:cTn id="20" dur="2000" fill="hold"/>
                                        <p:tgtEl>
                                          <p:spTgt spid="13325"/>
                                        </p:tgtEl>
                                        <p:attrNameLst>
                                          <p:attrName>ppt_x</p:attrName>
                                          <p:attrName>ppt_y</p:attrName>
                                        </p:attrNameLst>
                                      </p:cBhvr>
                                      <p:rCtr x="191" y="-13032"/>
                                    </p:animMotion>
                                  </p:childTnLst>
                                </p:cTn>
                              </p:par>
                              <p:par>
                                <p:cTn id="21" presetID="1" presetClass="exit" presetSubtype="0" fill="hold" grpId="2" nodeType="withEffect">
                                  <p:stCondLst>
                                    <p:cond delay="0"/>
                                  </p:stCondLst>
                                  <p:childTnLst>
                                    <p:set>
                                      <p:cBhvr>
                                        <p:cTn id="22" dur="1" fill="hold">
                                          <p:stCondLst>
                                            <p:cond delay="0"/>
                                          </p:stCondLst>
                                        </p:cTn>
                                        <p:tgtEl>
                                          <p:spTgt spid="133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animBg="1"/>
      <p:bldP spid="13325" grpId="0" animBg="1"/>
      <p:bldP spid="13338" grpId="0" animBg="1"/>
      <p:bldP spid="13338" grpId="1" animBg="1"/>
      <p:bldP spid="13338" grpId="2" animBg="1"/>
      <p:bldP spid="13340" grpId="0" animBg="1"/>
      <p:bldP spid="133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p:cNvSpPr>
            <a:spLocks noChangeArrowheads="1"/>
          </p:cNvSpPr>
          <p:nvPr/>
        </p:nvSpPr>
        <p:spPr bwMode="auto">
          <a:xfrm>
            <a:off x="1908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 name="Oval 3"/>
          <p:cNvSpPr>
            <a:spLocks noChangeArrowheads="1"/>
          </p:cNvSpPr>
          <p:nvPr/>
        </p:nvSpPr>
        <p:spPr bwMode="auto">
          <a:xfrm>
            <a:off x="4067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Oval 4"/>
          <p:cNvSpPr>
            <a:spLocks noChangeArrowheads="1"/>
          </p:cNvSpPr>
          <p:nvPr/>
        </p:nvSpPr>
        <p:spPr bwMode="auto">
          <a:xfrm>
            <a:off x="6227763" y="2205038"/>
            <a:ext cx="1008062"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Freeform 5"/>
          <p:cNvSpPr>
            <a:spLocks/>
          </p:cNvSpPr>
          <p:nvPr/>
        </p:nvSpPr>
        <p:spPr bwMode="auto">
          <a:xfrm>
            <a:off x="41163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Freeform 6"/>
          <p:cNvSpPr>
            <a:spLocks/>
          </p:cNvSpPr>
          <p:nvPr/>
        </p:nvSpPr>
        <p:spPr bwMode="auto">
          <a:xfrm>
            <a:off x="1979613"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Freeform 7"/>
          <p:cNvSpPr>
            <a:spLocks/>
          </p:cNvSpPr>
          <p:nvPr/>
        </p:nvSpPr>
        <p:spPr bwMode="auto">
          <a:xfrm>
            <a:off x="63007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a:off x="2916238" y="2709863"/>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a:off x="5076825" y="2709863"/>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a:off x="7227888" y="2709863"/>
            <a:ext cx="944562"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a:off x="755650"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AutoShape 12"/>
          <p:cNvSpPr>
            <a:spLocks noChangeArrowheads="1"/>
          </p:cNvSpPr>
          <p:nvPr/>
        </p:nvSpPr>
        <p:spPr bwMode="auto">
          <a:xfrm>
            <a:off x="2195513" y="2349500"/>
            <a:ext cx="431800" cy="711200"/>
          </a:xfrm>
          <a:prstGeom prst="can">
            <a:avLst>
              <a:gd name="adj" fmla="val 4117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9" name="Rectangle 13"/>
          <p:cNvSpPr>
            <a:spLocks noChangeArrowheads="1"/>
          </p:cNvSpPr>
          <p:nvPr/>
        </p:nvSpPr>
        <p:spPr bwMode="auto">
          <a:xfrm>
            <a:off x="1692275" y="3429000"/>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0" name="Rectangle 14"/>
          <p:cNvSpPr>
            <a:spLocks noChangeArrowheads="1"/>
          </p:cNvSpPr>
          <p:nvPr/>
        </p:nvSpPr>
        <p:spPr bwMode="auto">
          <a:xfrm>
            <a:off x="3851275" y="3429000"/>
            <a:ext cx="14414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1" name="Rectangle 15"/>
          <p:cNvSpPr>
            <a:spLocks noChangeArrowheads="1"/>
          </p:cNvSpPr>
          <p:nvPr/>
        </p:nvSpPr>
        <p:spPr bwMode="auto">
          <a:xfrm>
            <a:off x="6011863" y="3429000"/>
            <a:ext cx="14398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2" name="Freeform 16"/>
          <p:cNvSpPr>
            <a:spLocks/>
          </p:cNvSpPr>
          <p:nvPr/>
        </p:nvSpPr>
        <p:spPr bwMode="auto">
          <a:xfrm>
            <a:off x="1692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3" name="Freeform 17"/>
          <p:cNvSpPr>
            <a:spLocks/>
          </p:cNvSpPr>
          <p:nvPr/>
        </p:nvSpPr>
        <p:spPr bwMode="auto">
          <a:xfrm>
            <a:off x="6011863" y="357187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4" name="Freeform 18"/>
          <p:cNvSpPr>
            <a:spLocks/>
          </p:cNvSpPr>
          <p:nvPr/>
        </p:nvSpPr>
        <p:spPr bwMode="auto">
          <a:xfrm flipH="1">
            <a:off x="3851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19"/>
          <p:cNvSpPr>
            <a:spLocks noChangeShapeType="1"/>
          </p:cNvSpPr>
          <p:nvPr/>
        </p:nvSpPr>
        <p:spPr bwMode="auto">
          <a:xfrm flipV="1">
            <a:off x="3851275" y="5589588"/>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Line 20"/>
          <p:cNvSpPr>
            <a:spLocks noChangeShapeType="1"/>
          </p:cNvSpPr>
          <p:nvPr/>
        </p:nvSpPr>
        <p:spPr bwMode="auto">
          <a:xfrm>
            <a:off x="3851275" y="5589588"/>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21"/>
          <p:cNvSpPr>
            <a:spLocks noChangeShapeType="1"/>
          </p:cNvSpPr>
          <p:nvPr/>
        </p:nvSpPr>
        <p:spPr bwMode="auto">
          <a:xfrm flipV="1">
            <a:off x="4211638" y="5589588"/>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22"/>
          <p:cNvSpPr>
            <a:spLocks noChangeShapeType="1"/>
          </p:cNvSpPr>
          <p:nvPr/>
        </p:nvSpPr>
        <p:spPr bwMode="auto">
          <a:xfrm flipV="1">
            <a:off x="4572000" y="5300663"/>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Line 23"/>
          <p:cNvSpPr>
            <a:spLocks noChangeShapeType="1"/>
          </p:cNvSpPr>
          <p:nvPr/>
        </p:nvSpPr>
        <p:spPr bwMode="auto">
          <a:xfrm flipV="1">
            <a:off x="4930775" y="5157788"/>
            <a:ext cx="1588"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0" name="Line 24"/>
          <p:cNvSpPr>
            <a:spLocks noChangeShapeType="1"/>
          </p:cNvSpPr>
          <p:nvPr/>
        </p:nvSpPr>
        <p:spPr bwMode="auto">
          <a:xfrm flipV="1">
            <a:off x="5291138" y="5300663"/>
            <a:ext cx="1587"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1" name="Line 25"/>
          <p:cNvSpPr>
            <a:spLocks noChangeShapeType="1"/>
          </p:cNvSpPr>
          <p:nvPr/>
        </p:nvSpPr>
        <p:spPr bwMode="auto">
          <a:xfrm flipV="1">
            <a:off x="4211638" y="5589588"/>
            <a:ext cx="0" cy="287337"/>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2" name="AutoShape 26"/>
          <p:cNvSpPr>
            <a:spLocks noChangeArrowheads="1"/>
          </p:cNvSpPr>
          <p:nvPr/>
        </p:nvSpPr>
        <p:spPr bwMode="auto">
          <a:xfrm>
            <a:off x="2195513" y="2636838"/>
            <a:ext cx="431800" cy="423862"/>
          </a:xfrm>
          <a:prstGeom prst="can">
            <a:avLst>
              <a:gd name="adj" fmla="val 40074"/>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3" name="AutoShape 27"/>
          <p:cNvSpPr>
            <a:spLocks noChangeArrowheads="1"/>
          </p:cNvSpPr>
          <p:nvPr/>
        </p:nvSpPr>
        <p:spPr bwMode="auto">
          <a:xfrm>
            <a:off x="2195513"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4" name="AutoShape 28"/>
          <p:cNvSpPr>
            <a:spLocks noChangeArrowheads="1"/>
          </p:cNvSpPr>
          <p:nvPr/>
        </p:nvSpPr>
        <p:spPr bwMode="auto">
          <a:xfrm>
            <a:off x="2195513" y="2708275"/>
            <a:ext cx="431800" cy="355600"/>
          </a:xfrm>
          <a:prstGeom prst="can">
            <a:avLst>
              <a:gd name="adj" fmla="val 38394"/>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5" name="Line 29"/>
          <p:cNvSpPr>
            <a:spLocks noChangeShapeType="1"/>
          </p:cNvSpPr>
          <p:nvPr/>
        </p:nvSpPr>
        <p:spPr bwMode="auto">
          <a:xfrm flipV="1">
            <a:off x="4211638" y="5589588"/>
            <a:ext cx="0" cy="287337"/>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6" name="Line 30"/>
          <p:cNvSpPr>
            <a:spLocks noChangeShapeType="1"/>
          </p:cNvSpPr>
          <p:nvPr/>
        </p:nvSpPr>
        <p:spPr bwMode="auto">
          <a:xfrm>
            <a:off x="2411413"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7" name="Line 31"/>
          <p:cNvSpPr>
            <a:spLocks noChangeShapeType="1"/>
          </p:cNvSpPr>
          <p:nvPr/>
        </p:nvSpPr>
        <p:spPr bwMode="auto">
          <a:xfrm>
            <a:off x="4572000"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8" name="Line 32"/>
          <p:cNvSpPr>
            <a:spLocks noChangeShapeType="1"/>
          </p:cNvSpPr>
          <p:nvPr/>
        </p:nvSpPr>
        <p:spPr bwMode="auto">
          <a:xfrm>
            <a:off x="6732588"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afterEffect">
                                  <p:stCondLst>
                                    <p:cond delay="0"/>
                                  </p:stCondLst>
                                  <p:childTnLst>
                                    <p:animMotion origin="layout" path="M -2.77778E-7 3.7037E-7 L -0.21267 -0.23079 " pathEditMode="relative" rAng="0" ptsTypes="AA">
                                      <p:cBhvr>
                                        <p:cTn id="6" dur="1000" fill="hold"/>
                                        <p:tgtEl>
                                          <p:spTgt spid="14361"/>
                                        </p:tgtEl>
                                        <p:attrNameLst>
                                          <p:attrName>ppt_x</p:attrName>
                                          <p:attrName>ppt_y</p:attrName>
                                        </p:attrNameLst>
                                      </p:cBhvr>
                                      <p:rCtr x="-10642" y="-11551"/>
                                    </p:animMotion>
                                  </p:childTnLst>
                                </p:cTn>
                              </p:par>
                              <p:par>
                                <p:cTn id="7" presetID="8" presetClass="emph" presetSubtype="0" fill="hold" grpId="1" nodeType="withEffect">
                                  <p:stCondLst>
                                    <p:cond delay="0"/>
                                  </p:stCondLst>
                                  <p:childTnLst>
                                    <p:animRot by="5400000">
                                      <p:cBhvr>
                                        <p:cTn id="8" dur="1000" fill="hold"/>
                                        <p:tgtEl>
                                          <p:spTgt spid="14361"/>
                                        </p:tgtEl>
                                        <p:attrNameLst>
                                          <p:attrName>r</p:attrName>
                                        </p:attrNameLst>
                                      </p:cBhvr>
                                    </p:animRo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436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436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0" nodeType="clickEffect">
                                  <p:stCondLst>
                                    <p:cond delay="0"/>
                                  </p:stCondLst>
                                  <p:childTnLst>
                                    <p:animMotion origin="layout" path="M 4.72222E-6 -4.44444E-6 L 0.23628 0.00047 " pathEditMode="relative" rAng="0" ptsTypes="AA">
                                      <p:cBhvr>
                                        <p:cTn id="18" dur="2000" fill="hold"/>
                                        <p:tgtEl>
                                          <p:spTgt spid="14348"/>
                                        </p:tgtEl>
                                        <p:attrNameLst>
                                          <p:attrName>ppt_x</p:attrName>
                                          <p:attrName>ppt_y</p:attrName>
                                        </p:attrNameLst>
                                      </p:cBhvr>
                                      <p:rCtr x="11806" y="23"/>
                                    </p:animMotion>
                                  </p:childTnLst>
                                </p:cTn>
                              </p:par>
                              <p:par>
                                <p:cTn id="19" presetID="0" presetClass="path" presetSubtype="0" accel="50000" decel="50000" fill="hold" grpId="0" nodeType="withEffect">
                                  <p:stCondLst>
                                    <p:cond delay="0"/>
                                  </p:stCondLst>
                                  <p:childTnLst>
                                    <p:animMotion origin="layout" path="M 4.72222E-6 -4.44444E-6 L 0.23628 0.00047 " pathEditMode="relative" rAng="0" ptsTypes="AA">
                                      <p:cBhvr>
                                        <p:cTn id="20" dur="2000" fill="hold"/>
                                        <p:tgtEl>
                                          <p:spTgt spid="14362"/>
                                        </p:tgtEl>
                                        <p:attrNameLst>
                                          <p:attrName>ppt_x</p:attrName>
                                          <p:attrName>ppt_y</p:attrName>
                                        </p:attrNameLst>
                                      </p:cBhvr>
                                      <p:rCtr x="11806" y="23"/>
                                    </p:animMotion>
                                  </p:childTnLst>
                                </p:cTn>
                              </p:par>
                              <p:par>
                                <p:cTn id="21" presetID="1" presetClass="exit" presetSubtype="0" fill="hold" grpId="2" nodeType="withEffect">
                                  <p:stCondLst>
                                    <p:cond delay="0"/>
                                  </p:stCondLst>
                                  <p:childTnLst>
                                    <p:set>
                                      <p:cBhvr>
                                        <p:cTn id="22" dur="1" fill="hold">
                                          <p:stCondLst>
                                            <p:cond delay="0"/>
                                          </p:stCondLst>
                                        </p:cTn>
                                        <p:tgtEl>
                                          <p:spTgt spid="143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animBg="1"/>
      <p:bldP spid="14361" grpId="0" animBg="1"/>
      <p:bldP spid="14361" grpId="1" animBg="1"/>
      <p:bldP spid="14361" grpId="2" animBg="1"/>
      <p:bldP spid="14362" grpId="0" animBg="1"/>
      <p:bldP spid="14363" grpId="0" animBg="1"/>
      <p:bldP spid="1436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1908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3" name="Oval 3"/>
          <p:cNvSpPr>
            <a:spLocks noChangeArrowheads="1"/>
          </p:cNvSpPr>
          <p:nvPr/>
        </p:nvSpPr>
        <p:spPr bwMode="auto">
          <a:xfrm>
            <a:off x="4067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 name="Oval 4"/>
          <p:cNvSpPr>
            <a:spLocks noChangeArrowheads="1"/>
          </p:cNvSpPr>
          <p:nvPr/>
        </p:nvSpPr>
        <p:spPr bwMode="auto">
          <a:xfrm>
            <a:off x="6227763" y="2205038"/>
            <a:ext cx="1008062"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5" name="Freeform 5"/>
          <p:cNvSpPr>
            <a:spLocks/>
          </p:cNvSpPr>
          <p:nvPr/>
        </p:nvSpPr>
        <p:spPr bwMode="auto">
          <a:xfrm>
            <a:off x="41163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6" name="Freeform 6"/>
          <p:cNvSpPr>
            <a:spLocks/>
          </p:cNvSpPr>
          <p:nvPr/>
        </p:nvSpPr>
        <p:spPr bwMode="auto">
          <a:xfrm>
            <a:off x="1979613"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7" name="Freeform 7"/>
          <p:cNvSpPr>
            <a:spLocks/>
          </p:cNvSpPr>
          <p:nvPr/>
        </p:nvSpPr>
        <p:spPr bwMode="auto">
          <a:xfrm>
            <a:off x="63007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8" name="Line 8"/>
          <p:cNvSpPr>
            <a:spLocks noChangeShapeType="1"/>
          </p:cNvSpPr>
          <p:nvPr/>
        </p:nvSpPr>
        <p:spPr bwMode="auto">
          <a:xfrm>
            <a:off x="2916238" y="2709863"/>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9" name="Line 9"/>
          <p:cNvSpPr>
            <a:spLocks noChangeShapeType="1"/>
          </p:cNvSpPr>
          <p:nvPr/>
        </p:nvSpPr>
        <p:spPr bwMode="auto">
          <a:xfrm>
            <a:off x="5076825" y="2709863"/>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0" name="Line 10"/>
          <p:cNvSpPr>
            <a:spLocks noChangeShapeType="1"/>
          </p:cNvSpPr>
          <p:nvPr/>
        </p:nvSpPr>
        <p:spPr bwMode="auto">
          <a:xfrm>
            <a:off x="7227888" y="2709863"/>
            <a:ext cx="944562"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1" name="Line 11"/>
          <p:cNvSpPr>
            <a:spLocks noChangeShapeType="1"/>
          </p:cNvSpPr>
          <p:nvPr/>
        </p:nvSpPr>
        <p:spPr bwMode="auto">
          <a:xfrm>
            <a:off x="755650"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2" name="Rectangle 12"/>
          <p:cNvSpPr>
            <a:spLocks noChangeArrowheads="1"/>
          </p:cNvSpPr>
          <p:nvPr/>
        </p:nvSpPr>
        <p:spPr bwMode="auto">
          <a:xfrm>
            <a:off x="1692275" y="3429000"/>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3" name="Rectangle 13"/>
          <p:cNvSpPr>
            <a:spLocks noChangeArrowheads="1"/>
          </p:cNvSpPr>
          <p:nvPr/>
        </p:nvSpPr>
        <p:spPr bwMode="auto">
          <a:xfrm>
            <a:off x="3851275" y="3429000"/>
            <a:ext cx="14414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4" name="Rectangle 14"/>
          <p:cNvSpPr>
            <a:spLocks noChangeArrowheads="1"/>
          </p:cNvSpPr>
          <p:nvPr/>
        </p:nvSpPr>
        <p:spPr bwMode="auto">
          <a:xfrm>
            <a:off x="6011863" y="3429000"/>
            <a:ext cx="14398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5" name="Freeform 15"/>
          <p:cNvSpPr>
            <a:spLocks/>
          </p:cNvSpPr>
          <p:nvPr/>
        </p:nvSpPr>
        <p:spPr bwMode="auto">
          <a:xfrm>
            <a:off x="1692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6" name="Freeform 16"/>
          <p:cNvSpPr>
            <a:spLocks/>
          </p:cNvSpPr>
          <p:nvPr/>
        </p:nvSpPr>
        <p:spPr bwMode="auto">
          <a:xfrm>
            <a:off x="6011863" y="357187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7" name="Freeform 17"/>
          <p:cNvSpPr>
            <a:spLocks/>
          </p:cNvSpPr>
          <p:nvPr/>
        </p:nvSpPr>
        <p:spPr bwMode="auto">
          <a:xfrm flipH="1">
            <a:off x="3851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8" name="Line 18"/>
          <p:cNvSpPr>
            <a:spLocks noChangeShapeType="1"/>
          </p:cNvSpPr>
          <p:nvPr/>
        </p:nvSpPr>
        <p:spPr bwMode="auto">
          <a:xfrm flipV="1">
            <a:off x="3851275" y="5589588"/>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9" name="Line 19"/>
          <p:cNvSpPr>
            <a:spLocks noChangeShapeType="1"/>
          </p:cNvSpPr>
          <p:nvPr/>
        </p:nvSpPr>
        <p:spPr bwMode="auto">
          <a:xfrm>
            <a:off x="3851275" y="5589588"/>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0" name="Line 20"/>
          <p:cNvSpPr>
            <a:spLocks noChangeShapeType="1"/>
          </p:cNvSpPr>
          <p:nvPr/>
        </p:nvSpPr>
        <p:spPr bwMode="auto">
          <a:xfrm flipV="1">
            <a:off x="4211638" y="5589588"/>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1" name="Line 21"/>
          <p:cNvSpPr>
            <a:spLocks noChangeShapeType="1"/>
          </p:cNvSpPr>
          <p:nvPr/>
        </p:nvSpPr>
        <p:spPr bwMode="auto">
          <a:xfrm flipV="1">
            <a:off x="4572000" y="5300663"/>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2" name="Line 22"/>
          <p:cNvSpPr>
            <a:spLocks noChangeShapeType="1"/>
          </p:cNvSpPr>
          <p:nvPr/>
        </p:nvSpPr>
        <p:spPr bwMode="auto">
          <a:xfrm flipV="1">
            <a:off x="4930775" y="5157788"/>
            <a:ext cx="1588"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3" name="Line 23"/>
          <p:cNvSpPr>
            <a:spLocks noChangeShapeType="1"/>
          </p:cNvSpPr>
          <p:nvPr/>
        </p:nvSpPr>
        <p:spPr bwMode="auto">
          <a:xfrm flipV="1">
            <a:off x="5291138" y="5300663"/>
            <a:ext cx="1587"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4" name="AutoShape 24"/>
          <p:cNvSpPr>
            <a:spLocks noChangeArrowheads="1"/>
          </p:cNvSpPr>
          <p:nvPr/>
        </p:nvSpPr>
        <p:spPr bwMode="auto">
          <a:xfrm>
            <a:off x="4356100" y="2492375"/>
            <a:ext cx="431800" cy="568325"/>
          </a:xfrm>
          <a:prstGeom prst="can">
            <a:avLst>
              <a:gd name="adj" fmla="val 38236"/>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5" name="Line 25"/>
          <p:cNvSpPr>
            <a:spLocks noChangeShapeType="1"/>
          </p:cNvSpPr>
          <p:nvPr/>
        </p:nvSpPr>
        <p:spPr bwMode="auto">
          <a:xfrm flipV="1">
            <a:off x="4572000" y="5300663"/>
            <a:ext cx="0" cy="287337"/>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6" name="AutoShape 26"/>
          <p:cNvSpPr>
            <a:spLocks noChangeArrowheads="1"/>
          </p:cNvSpPr>
          <p:nvPr/>
        </p:nvSpPr>
        <p:spPr bwMode="auto">
          <a:xfrm>
            <a:off x="4356100" y="2349500"/>
            <a:ext cx="431800" cy="711200"/>
          </a:xfrm>
          <a:prstGeom prst="can">
            <a:avLst>
              <a:gd name="adj" fmla="val 41176"/>
            </a:avLst>
          </a:prstGeom>
          <a:solidFill>
            <a:schemeClr val="accent1">
              <a:alpha val="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t>
            </a:r>
            <a:endParaRPr lang="cs-CZ" altLang="en-US"/>
          </a:p>
        </p:txBody>
      </p:sp>
      <p:sp>
        <p:nvSpPr>
          <p:cNvPr id="15387" name="AutoShape 27"/>
          <p:cNvSpPr>
            <a:spLocks noChangeArrowheads="1"/>
          </p:cNvSpPr>
          <p:nvPr/>
        </p:nvSpPr>
        <p:spPr bwMode="auto">
          <a:xfrm>
            <a:off x="4356100"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8" name="AutoShape 28"/>
          <p:cNvSpPr>
            <a:spLocks noChangeArrowheads="1"/>
          </p:cNvSpPr>
          <p:nvPr/>
        </p:nvSpPr>
        <p:spPr bwMode="auto">
          <a:xfrm>
            <a:off x="4356100" y="2636838"/>
            <a:ext cx="431800" cy="427037"/>
          </a:xfrm>
          <a:prstGeom prst="can">
            <a:avLst>
              <a:gd name="adj" fmla="val 38394"/>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9" name="Line 29"/>
          <p:cNvSpPr>
            <a:spLocks noChangeShapeType="1"/>
          </p:cNvSpPr>
          <p:nvPr/>
        </p:nvSpPr>
        <p:spPr bwMode="auto">
          <a:xfrm flipV="1">
            <a:off x="4572000" y="5300663"/>
            <a:ext cx="0" cy="287337"/>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0" name="Line 30"/>
          <p:cNvSpPr>
            <a:spLocks noChangeShapeType="1"/>
          </p:cNvSpPr>
          <p:nvPr/>
        </p:nvSpPr>
        <p:spPr bwMode="auto">
          <a:xfrm>
            <a:off x="2411413"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1" name="Line 31"/>
          <p:cNvSpPr>
            <a:spLocks noChangeShapeType="1"/>
          </p:cNvSpPr>
          <p:nvPr/>
        </p:nvSpPr>
        <p:spPr bwMode="auto">
          <a:xfrm>
            <a:off x="4572000"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2" name="Line 32"/>
          <p:cNvSpPr>
            <a:spLocks noChangeShapeType="1"/>
          </p:cNvSpPr>
          <p:nvPr/>
        </p:nvSpPr>
        <p:spPr bwMode="auto">
          <a:xfrm>
            <a:off x="6732588"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afterEffect">
                                  <p:stCondLst>
                                    <p:cond delay="0"/>
                                  </p:stCondLst>
                                  <p:childTnLst>
                                    <p:animMotion origin="layout" path="M 0 0 L 0.0158 -0.18866 " pathEditMode="relative" rAng="0" ptsTypes="AA">
                                      <p:cBhvr>
                                        <p:cTn id="6" dur="1000" fill="hold"/>
                                        <p:tgtEl>
                                          <p:spTgt spid="15385"/>
                                        </p:tgtEl>
                                        <p:attrNameLst>
                                          <p:attrName>ppt_x</p:attrName>
                                          <p:attrName>ppt_y</p:attrName>
                                        </p:attrNameLst>
                                      </p:cBhvr>
                                      <p:rCtr x="781" y="-9444"/>
                                    </p:animMotion>
                                  </p:childTnLst>
                                </p:cTn>
                              </p:par>
                              <p:par>
                                <p:cTn id="7" presetID="8" presetClass="emph" presetSubtype="0" fill="hold" grpId="1" nodeType="withEffect">
                                  <p:stCondLst>
                                    <p:cond delay="0"/>
                                  </p:stCondLst>
                                  <p:childTnLst>
                                    <p:animRot by="5400000">
                                      <p:cBhvr>
                                        <p:cTn id="8" dur="1000" fill="hold"/>
                                        <p:tgtEl>
                                          <p:spTgt spid="15385"/>
                                        </p:tgtEl>
                                        <p:attrNameLst>
                                          <p:attrName>r</p:attrName>
                                        </p:attrNameLst>
                                      </p:cBhvr>
                                    </p:animRo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538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5388"/>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0" nodeType="clickEffect">
                                  <p:stCondLst>
                                    <p:cond delay="0"/>
                                  </p:stCondLst>
                                  <p:childTnLst>
                                    <p:animMotion origin="layout" path="M 4.72222E-6 -4.44444E-6 L 0.23628 0.00047 " pathEditMode="relative" rAng="0" ptsTypes="AA">
                                      <p:cBhvr>
                                        <p:cTn id="18" dur="2000" fill="hold"/>
                                        <p:tgtEl>
                                          <p:spTgt spid="15386"/>
                                        </p:tgtEl>
                                        <p:attrNameLst>
                                          <p:attrName>ppt_x</p:attrName>
                                          <p:attrName>ppt_y</p:attrName>
                                        </p:attrNameLst>
                                      </p:cBhvr>
                                      <p:rCtr x="11806" y="23"/>
                                    </p:animMotion>
                                  </p:childTnLst>
                                </p:cTn>
                              </p:par>
                              <p:par>
                                <p:cTn id="19" presetID="0" presetClass="path" presetSubtype="0" accel="50000" decel="50000" fill="hold" grpId="0" nodeType="withEffect">
                                  <p:stCondLst>
                                    <p:cond delay="0"/>
                                  </p:stCondLst>
                                  <p:childTnLst>
                                    <p:animMotion origin="layout" path="M 4.72222E-6 -4.44444E-6 L 0.23628 0.00047 " pathEditMode="relative" rAng="0" ptsTypes="AA">
                                      <p:cBhvr>
                                        <p:cTn id="20" dur="2000" fill="hold"/>
                                        <p:tgtEl>
                                          <p:spTgt spid="15384"/>
                                        </p:tgtEl>
                                        <p:attrNameLst>
                                          <p:attrName>ppt_x</p:attrName>
                                          <p:attrName>ppt_y</p:attrName>
                                        </p:attrNameLst>
                                      </p:cBhvr>
                                      <p:rCtr x="11806" y="23"/>
                                    </p:animMotion>
                                  </p:childTnLst>
                                </p:cTn>
                              </p:par>
                              <p:par>
                                <p:cTn id="21" presetID="1" presetClass="exit" presetSubtype="0" fill="hold" grpId="2" nodeType="withEffect">
                                  <p:stCondLst>
                                    <p:cond delay="0"/>
                                  </p:stCondLst>
                                  <p:childTnLst>
                                    <p:set>
                                      <p:cBhvr>
                                        <p:cTn id="22" dur="1" fill="hold">
                                          <p:stCondLst>
                                            <p:cond delay="0"/>
                                          </p:stCondLst>
                                        </p:cTn>
                                        <p:tgtEl>
                                          <p:spTgt spid="153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4" grpId="0" animBg="1"/>
      <p:bldP spid="15385" grpId="0" animBg="1"/>
      <p:bldP spid="15385" grpId="1" animBg="1"/>
      <p:bldP spid="15385" grpId="2" animBg="1"/>
      <p:bldP spid="15386" grpId="0" animBg="1"/>
      <p:bldP spid="15387" grpId="0" animBg="1"/>
      <p:bldP spid="1538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1908175" y="2203450"/>
            <a:ext cx="1008063"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7" name="Oval 3"/>
          <p:cNvSpPr>
            <a:spLocks noChangeArrowheads="1"/>
          </p:cNvSpPr>
          <p:nvPr/>
        </p:nvSpPr>
        <p:spPr bwMode="auto">
          <a:xfrm>
            <a:off x="4067175" y="2203450"/>
            <a:ext cx="1008063"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8" name="Oval 4"/>
          <p:cNvSpPr>
            <a:spLocks noChangeArrowheads="1"/>
          </p:cNvSpPr>
          <p:nvPr/>
        </p:nvSpPr>
        <p:spPr bwMode="auto">
          <a:xfrm>
            <a:off x="6227763" y="2203450"/>
            <a:ext cx="1008062"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9" name="Freeform 5"/>
          <p:cNvSpPr>
            <a:spLocks/>
          </p:cNvSpPr>
          <p:nvPr/>
        </p:nvSpPr>
        <p:spPr bwMode="auto">
          <a:xfrm>
            <a:off x="4116388" y="908050"/>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0" name="Freeform 6"/>
          <p:cNvSpPr>
            <a:spLocks/>
          </p:cNvSpPr>
          <p:nvPr/>
        </p:nvSpPr>
        <p:spPr bwMode="auto">
          <a:xfrm>
            <a:off x="1979613" y="908050"/>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1" name="Freeform 7"/>
          <p:cNvSpPr>
            <a:spLocks/>
          </p:cNvSpPr>
          <p:nvPr/>
        </p:nvSpPr>
        <p:spPr bwMode="auto">
          <a:xfrm>
            <a:off x="6300788" y="908050"/>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2" name="Line 8"/>
          <p:cNvSpPr>
            <a:spLocks noChangeShapeType="1"/>
          </p:cNvSpPr>
          <p:nvPr/>
        </p:nvSpPr>
        <p:spPr bwMode="auto">
          <a:xfrm>
            <a:off x="2916238" y="2708275"/>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3" name="Line 9"/>
          <p:cNvSpPr>
            <a:spLocks noChangeShapeType="1"/>
          </p:cNvSpPr>
          <p:nvPr/>
        </p:nvSpPr>
        <p:spPr bwMode="auto">
          <a:xfrm>
            <a:off x="5076825"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4" name="Line 10"/>
          <p:cNvSpPr>
            <a:spLocks noChangeShapeType="1"/>
          </p:cNvSpPr>
          <p:nvPr/>
        </p:nvSpPr>
        <p:spPr bwMode="auto">
          <a:xfrm>
            <a:off x="7235825" y="2708275"/>
            <a:ext cx="93662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5" name="Line 11"/>
          <p:cNvSpPr>
            <a:spLocks noChangeShapeType="1"/>
          </p:cNvSpPr>
          <p:nvPr/>
        </p:nvSpPr>
        <p:spPr bwMode="auto">
          <a:xfrm>
            <a:off x="755650"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6" name="AutoShape 12"/>
          <p:cNvSpPr>
            <a:spLocks noChangeArrowheads="1"/>
          </p:cNvSpPr>
          <p:nvPr/>
        </p:nvSpPr>
        <p:spPr bwMode="auto">
          <a:xfrm>
            <a:off x="6516688"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7" name="AutoShape 13"/>
          <p:cNvSpPr>
            <a:spLocks noChangeArrowheads="1"/>
          </p:cNvSpPr>
          <p:nvPr/>
        </p:nvSpPr>
        <p:spPr bwMode="auto">
          <a:xfrm>
            <a:off x="6516688" y="2708275"/>
            <a:ext cx="431800" cy="355600"/>
          </a:xfrm>
          <a:prstGeom prst="can">
            <a:avLst>
              <a:gd name="adj" fmla="val 39731"/>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8" name="Rectangle 14"/>
          <p:cNvSpPr>
            <a:spLocks noChangeArrowheads="1"/>
          </p:cNvSpPr>
          <p:nvPr/>
        </p:nvSpPr>
        <p:spPr bwMode="auto">
          <a:xfrm>
            <a:off x="1692275" y="3429000"/>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9" name="Rectangle 15"/>
          <p:cNvSpPr>
            <a:spLocks noChangeArrowheads="1"/>
          </p:cNvSpPr>
          <p:nvPr/>
        </p:nvSpPr>
        <p:spPr bwMode="auto">
          <a:xfrm>
            <a:off x="3851275" y="3429000"/>
            <a:ext cx="14414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0" name="Rectangle 16"/>
          <p:cNvSpPr>
            <a:spLocks noChangeArrowheads="1"/>
          </p:cNvSpPr>
          <p:nvPr/>
        </p:nvSpPr>
        <p:spPr bwMode="auto">
          <a:xfrm>
            <a:off x="6011863" y="3429000"/>
            <a:ext cx="14398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1" name="Freeform 17"/>
          <p:cNvSpPr>
            <a:spLocks/>
          </p:cNvSpPr>
          <p:nvPr/>
        </p:nvSpPr>
        <p:spPr bwMode="auto">
          <a:xfrm>
            <a:off x="1692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2" name="Freeform 18"/>
          <p:cNvSpPr>
            <a:spLocks/>
          </p:cNvSpPr>
          <p:nvPr/>
        </p:nvSpPr>
        <p:spPr bwMode="auto">
          <a:xfrm>
            <a:off x="6011863" y="357187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3" name="Freeform 19"/>
          <p:cNvSpPr>
            <a:spLocks/>
          </p:cNvSpPr>
          <p:nvPr/>
        </p:nvSpPr>
        <p:spPr bwMode="auto">
          <a:xfrm flipH="1">
            <a:off x="3851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4" name="Line 20"/>
          <p:cNvSpPr>
            <a:spLocks noChangeShapeType="1"/>
          </p:cNvSpPr>
          <p:nvPr/>
        </p:nvSpPr>
        <p:spPr bwMode="auto">
          <a:xfrm flipV="1">
            <a:off x="3851275" y="5589588"/>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5" name="Line 21"/>
          <p:cNvSpPr>
            <a:spLocks noChangeShapeType="1"/>
          </p:cNvSpPr>
          <p:nvPr/>
        </p:nvSpPr>
        <p:spPr bwMode="auto">
          <a:xfrm>
            <a:off x="3851275" y="5589588"/>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6" name="Line 22"/>
          <p:cNvSpPr>
            <a:spLocks noChangeShapeType="1"/>
          </p:cNvSpPr>
          <p:nvPr/>
        </p:nvSpPr>
        <p:spPr bwMode="auto">
          <a:xfrm flipV="1">
            <a:off x="4211638" y="5589588"/>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7" name="Line 23"/>
          <p:cNvSpPr>
            <a:spLocks noChangeShapeType="1"/>
          </p:cNvSpPr>
          <p:nvPr/>
        </p:nvSpPr>
        <p:spPr bwMode="auto">
          <a:xfrm flipV="1">
            <a:off x="4572000" y="5300663"/>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8" name="Line 24"/>
          <p:cNvSpPr>
            <a:spLocks noChangeShapeType="1"/>
          </p:cNvSpPr>
          <p:nvPr/>
        </p:nvSpPr>
        <p:spPr bwMode="auto">
          <a:xfrm flipV="1">
            <a:off x="4930775" y="5157788"/>
            <a:ext cx="1588"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9" name="Line 25"/>
          <p:cNvSpPr>
            <a:spLocks noChangeShapeType="1"/>
          </p:cNvSpPr>
          <p:nvPr/>
        </p:nvSpPr>
        <p:spPr bwMode="auto">
          <a:xfrm flipV="1">
            <a:off x="5291138" y="5300663"/>
            <a:ext cx="1587"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0" name="Line 26"/>
          <p:cNvSpPr>
            <a:spLocks noChangeShapeType="1"/>
          </p:cNvSpPr>
          <p:nvPr/>
        </p:nvSpPr>
        <p:spPr bwMode="auto">
          <a:xfrm flipV="1">
            <a:off x="4932363" y="5157788"/>
            <a:ext cx="0" cy="431800"/>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1" name="Line 27"/>
          <p:cNvSpPr>
            <a:spLocks noChangeShapeType="1"/>
          </p:cNvSpPr>
          <p:nvPr/>
        </p:nvSpPr>
        <p:spPr bwMode="auto">
          <a:xfrm flipV="1">
            <a:off x="4932363" y="5157788"/>
            <a:ext cx="0" cy="431800"/>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2" name="AutoShape 28"/>
          <p:cNvSpPr>
            <a:spLocks noChangeArrowheads="1"/>
          </p:cNvSpPr>
          <p:nvPr/>
        </p:nvSpPr>
        <p:spPr bwMode="auto">
          <a:xfrm>
            <a:off x="6516688" y="2493963"/>
            <a:ext cx="431800" cy="568325"/>
          </a:xfrm>
          <a:prstGeom prst="can">
            <a:avLst>
              <a:gd name="adj" fmla="val 38236"/>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3" name="AutoShape 29"/>
          <p:cNvSpPr>
            <a:spLocks noChangeArrowheads="1"/>
          </p:cNvSpPr>
          <p:nvPr/>
        </p:nvSpPr>
        <p:spPr bwMode="auto">
          <a:xfrm>
            <a:off x="6516688" y="2349500"/>
            <a:ext cx="431800" cy="711200"/>
          </a:xfrm>
          <a:prstGeom prst="can">
            <a:avLst>
              <a:gd name="adj" fmla="val 41176"/>
            </a:avLst>
          </a:prstGeom>
          <a:solidFill>
            <a:schemeClr val="accent1">
              <a:alpha val="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t>
            </a:r>
            <a:endParaRPr lang="cs-CZ" altLang="en-US"/>
          </a:p>
        </p:txBody>
      </p:sp>
      <p:sp>
        <p:nvSpPr>
          <p:cNvPr id="16414" name="Line 30"/>
          <p:cNvSpPr>
            <a:spLocks noChangeShapeType="1"/>
          </p:cNvSpPr>
          <p:nvPr/>
        </p:nvSpPr>
        <p:spPr bwMode="auto">
          <a:xfrm>
            <a:off x="2411413"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5" name="Line 31"/>
          <p:cNvSpPr>
            <a:spLocks noChangeShapeType="1"/>
          </p:cNvSpPr>
          <p:nvPr/>
        </p:nvSpPr>
        <p:spPr bwMode="auto">
          <a:xfrm>
            <a:off x="4572000"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6" name="Line 32"/>
          <p:cNvSpPr>
            <a:spLocks noChangeShapeType="1"/>
          </p:cNvSpPr>
          <p:nvPr/>
        </p:nvSpPr>
        <p:spPr bwMode="auto">
          <a:xfrm>
            <a:off x="6732588"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afterEffect">
                                  <p:stCondLst>
                                    <p:cond delay="0"/>
                                  </p:stCondLst>
                                  <p:childTnLst>
                                    <p:animMotion origin="layout" path="M 2.77778E-7 -1.0502E-6 L 0.22049 -0.17835 " pathEditMode="relative" rAng="0" ptsTypes="AA">
                                      <p:cBhvr>
                                        <p:cTn id="6" dur="1000" fill="hold"/>
                                        <p:tgtEl>
                                          <p:spTgt spid="16410"/>
                                        </p:tgtEl>
                                        <p:attrNameLst>
                                          <p:attrName>ppt_x</p:attrName>
                                          <p:attrName>ppt_y</p:attrName>
                                        </p:attrNameLst>
                                      </p:cBhvr>
                                      <p:rCtr x="11024" y="-8929"/>
                                    </p:animMotion>
                                  </p:childTnLst>
                                </p:cTn>
                              </p:par>
                              <p:par>
                                <p:cTn id="7" presetID="8" presetClass="emph" presetSubtype="0" fill="hold" grpId="1" nodeType="withEffect">
                                  <p:stCondLst>
                                    <p:cond delay="0"/>
                                  </p:stCondLst>
                                  <p:childTnLst>
                                    <p:animRot by="5400000">
                                      <p:cBhvr>
                                        <p:cTn id="8" dur="1000" fill="hold"/>
                                        <p:tgtEl>
                                          <p:spTgt spid="16410"/>
                                        </p:tgtEl>
                                        <p:attrNameLst>
                                          <p:attrName>r</p:attrName>
                                        </p:attrNameLst>
                                      </p:cBhvr>
                                    </p:animRo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641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641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0" nodeType="clickEffect">
                                  <p:stCondLst>
                                    <p:cond delay="0"/>
                                  </p:stCondLst>
                                  <p:childTnLst>
                                    <p:animMotion origin="layout" path="M -0.00018 -2.96296E-6 C -0.00764 -0.03472 -0.04549 -0.16551 -0.04532 -0.20902 C -0.04514 -0.25254 -0.01494 -0.26134 0.00086 -0.26134 C 0.01666 -0.26134 0.04965 -0.25486 0.04947 -0.21111 C 0.0493 -0.16805 0.02465 -0.08472 4.72222E-6 -2.96296E-6 " pathEditMode="relative" rAng="0" ptsTypes="aaaaa">
                                      <p:cBhvr>
                                        <p:cTn id="18" dur="2000" fill="hold"/>
                                        <p:tgtEl>
                                          <p:spTgt spid="16396"/>
                                        </p:tgtEl>
                                        <p:attrNameLst>
                                          <p:attrName>ppt_x</p:attrName>
                                          <p:attrName>ppt_y</p:attrName>
                                        </p:attrNameLst>
                                      </p:cBhvr>
                                      <p:rCtr x="226" y="-13079"/>
                                    </p:animMotion>
                                  </p:childTnLst>
                                </p:cTn>
                              </p:par>
                              <p:par>
                                <p:cTn id="19" presetID="0" presetClass="path" presetSubtype="0" accel="50000" decel="50000" fill="hold" grpId="0" nodeType="withEffect">
                                  <p:stCondLst>
                                    <p:cond delay="0"/>
                                  </p:stCondLst>
                                  <p:childTnLst>
                                    <p:animMotion origin="layout" path="M 0.00017 -0.00046 C -0.00747 -0.03518 -0.04549 -0.16551 -0.04532 -0.20902 C -0.04514 -0.25254 -0.01494 -0.26134 0.00086 -0.26134 C 0.01666 -0.26134 0.04965 -0.25486 0.04947 -0.21111 C 0.0493 -0.16805 0.02465 -0.08472 4.72222E-6 -3.33333E-6 " pathEditMode="relative" rAng="0" ptsTypes="aaaaa">
                                      <p:cBhvr>
                                        <p:cTn id="20" dur="2000" fill="hold"/>
                                        <p:tgtEl>
                                          <p:spTgt spid="16397"/>
                                        </p:tgtEl>
                                        <p:attrNameLst>
                                          <p:attrName>ppt_x</p:attrName>
                                          <p:attrName>ppt_y</p:attrName>
                                        </p:attrNameLst>
                                      </p:cBhvr>
                                      <p:rCtr x="191" y="-13032"/>
                                    </p:animMotion>
                                  </p:childTnLst>
                                </p:cTn>
                              </p:par>
                              <p:par>
                                <p:cTn id="21" presetID="1" presetClass="exit" presetSubtype="0" fill="hold" grpId="2" nodeType="withEffect">
                                  <p:stCondLst>
                                    <p:cond delay="0"/>
                                  </p:stCondLst>
                                  <p:childTnLst>
                                    <p:set>
                                      <p:cBhvr>
                                        <p:cTn id="22" dur="1" fill="hold">
                                          <p:stCondLst>
                                            <p:cond delay="0"/>
                                          </p:stCondLst>
                                        </p:cTn>
                                        <p:tgtEl>
                                          <p:spTgt spid="164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animBg="1"/>
      <p:bldP spid="16397" grpId="0" animBg="1"/>
      <p:bldP spid="16410" grpId="0" animBg="1"/>
      <p:bldP spid="16410" grpId="1" animBg="1"/>
      <p:bldP spid="16410" grpId="2" animBg="1"/>
      <p:bldP spid="16412" grpId="0" animBg="1"/>
      <p:bldP spid="164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2"/>
          <p:cNvSpPr>
            <a:spLocks noChangeArrowheads="1"/>
          </p:cNvSpPr>
          <p:nvPr/>
        </p:nvSpPr>
        <p:spPr bwMode="auto">
          <a:xfrm>
            <a:off x="1908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1" name="Oval 3"/>
          <p:cNvSpPr>
            <a:spLocks noChangeArrowheads="1"/>
          </p:cNvSpPr>
          <p:nvPr/>
        </p:nvSpPr>
        <p:spPr bwMode="auto">
          <a:xfrm>
            <a:off x="4067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 name="Oval 4"/>
          <p:cNvSpPr>
            <a:spLocks noChangeArrowheads="1"/>
          </p:cNvSpPr>
          <p:nvPr/>
        </p:nvSpPr>
        <p:spPr bwMode="auto">
          <a:xfrm>
            <a:off x="6227763" y="2205038"/>
            <a:ext cx="1008062"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3" name="Freeform 5"/>
          <p:cNvSpPr>
            <a:spLocks/>
          </p:cNvSpPr>
          <p:nvPr/>
        </p:nvSpPr>
        <p:spPr bwMode="auto">
          <a:xfrm>
            <a:off x="41163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Freeform 6"/>
          <p:cNvSpPr>
            <a:spLocks/>
          </p:cNvSpPr>
          <p:nvPr/>
        </p:nvSpPr>
        <p:spPr bwMode="auto">
          <a:xfrm>
            <a:off x="1979613"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Freeform 7"/>
          <p:cNvSpPr>
            <a:spLocks/>
          </p:cNvSpPr>
          <p:nvPr/>
        </p:nvSpPr>
        <p:spPr bwMode="auto">
          <a:xfrm>
            <a:off x="63007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6" name="Line 8"/>
          <p:cNvSpPr>
            <a:spLocks noChangeShapeType="1"/>
          </p:cNvSpPr>
          <p:nvPr/>
        </p:nvSpPr>
        <p:spPr bwMode="auto">
          <a:xfrm>
            <a:off x="2916238" y="2709863"/>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7" name="Line 9"/>
          <p:cNvSpPr>
            <a:spLocks noChangeShapeType="1"/>
          </p:cNvSpPr>
          <p:nvPr/>
        </p:nvSpPr>
        <p:spPr bwMode="auto">
          <a:xfrm>
            <a:off x="5076825" y="2709863"/>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8" name="Line 10"/>
          <p:cNvSpPr>
            <a:spLocks noChangeShapeType="1"/>
          </p:cNvSpPr>
          <p:nvPr/>
        </p:nvSpPr>
        <p:spPr bwMode="auto">
          <a:xfrm>
            <a:off x="7227888" y="2709863"/>
            <a:ext cx="944562"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9" name="Line 11"/>
          <p:cNvSpPr>
            <a:spLocks noChangeShapeType="1"/>
          </p:cNvSpPr>
          <p:nvPr/>
        </p:nvSpPr>
        <p:spPr bwMode="auto">
          <a:xfrm>
            <a:off x="755650"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0" name="Rectangle 12"/>
          <p:cNvSpPr>
            <a:spLocks noChangeArrowheads="1"/>
          </p:cNvSpPr>
          <p:nvPr/>
        </p:nvSpPr>
        <p:spPr bwMode="auto">
          <a:xfrm>
            <a:off x="1692275" y="3429000"/>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1" name="Rectangle 13"/>
          <p:cNvSpPr>
            <a:spLocks noChangeArrowheads="1"/>
          </p:cNvSpPr>
          <p:nvPr/>
        </p:nvSpPr>
        <p:spPr bwMode="auto">
          <a:xfrm>
            <a:off x="3851275" y="3429000"/>
            <a:ext cx="14414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2" name="Rectangle 14"/>
          <p:cNvSpPr>
            <a:spLocks noChangeArrowheads="1"/>
          </p:cNvSpPr>
          <p:nvPr/>
        </p:nvSpPr>
        <p:spPr bwMode="auto">
          <a:xfrm>
            <a:off x="6011863" y="3429000"/>
            <a:ext cx="14398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3" name="Freeform 15"/>
          <p:cNvSpPr>
            <a:spLocks/>
          </p:cNvSpPr>
          <p:nvPr/>
        </p:nvSpPr>
        <p:spPr bwMode="auto">
          <a:xfrm>
            <a:off x="1692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Freeform 16"/>
          <p:cNvSpPr>
            <a:spLocks/>
          </p:cNvSpPr>
          <p:nvPr/>
        </p:nvSpPr>
        <p:spPr bwMode="auto">
          <a:xfrm>
            <a:off x="6011863" y="357187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 name="Freeform 17"/>
          <p:cNvSpPr>
            <a:spLocks/>
          </p:cNvSpPr>
          <p:nvPr/>
        </p:nvSpPr>
        <p:spPr bwMode="auto">
          <a:xfrm flipH="1">
            <a:off x="3851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6" name="Line 18"/>
          <p:cNvSpPr>
            <a:spLocks noChangeShapeType="1"/>
          </p:cNvSpPr>
          <p:nvPr/>
        </p:nvSpPr>
        <p:spPr bwMode="auto">
          <a:xfrm flipV="1">
            <a:off x="3851275" y="5589588"/>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7" name="Line 19"/>
          <p:cNvSpPr>
            <a:spLocks noChangeShapeType="1"/>
          </p:cNvSpPr>
          <p:nvPr/>
        </p:nvSpPr>
        <p:spPr bwMode="auto">
          <a:xfrm>
            <a:off x="3851275" y="5589588"/>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8" name="Line 20"/>
          <p:cNvSpPr>
            <a:spLocks noChangeShapeType="1"/>
          </p:cNvSpPr>
          <p:nvPr/>
        </p:nvSpPr>
        <p:spPr bwMode="auto">
          <a:xfrm flipV="1">
            <a:off x="4211638" y="5589588"/>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9" name="Line 21"/>
          <p:cNvSpPr>
            <a:spLocks noChangeShapeType="1"/>
          </p:cNvSpPr>
          <p:nvPr/>
        </p:nvSpPr>
        <p:spPr bwMode="auto">
          <a:xfrm flipV="1">
            <a:off x="4572000" y="5300663"/>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0" name="Line 22"/>
          <p:cNvSpPr>
            <a:spLocks noChangeShapeType="1"/>
          </p:cNvSpPr>
          <p:nvPr/>
        </p:nvSpPr>
        <p:spPr bwMode="auto">
          <a:xfrm flipV="1">
            <a:off x="4930775" y="5157788"/>
            <a:ext cx="1588"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1" name="Line 23"/>
          <p:cNvSpPr>
            <a:spLocks noChangeShapeType="1"/>
          </p:cNvSpPr>
          <p:nvPr/>
        </p:nvSpPr>
        <p:spPr bwMode="auto">
          <a:xfrm flipV="1">
            <a:off x="5291138" y="5300663"/>
            <a:ext cx="1587"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2" name="AutoShape 24"/>
          <p:cNvSpPr>
            <a:spLocks noChangeArrowheads="1"/>
          </p:cNvSpPr>
          <p:nvPr/>
        </p:nvSpPr>
        <p:spPr bwMode="auto">
          <a:xfrm>
            <a:off x="6516688" y="2349500"/>
            <a:ext cx="431800" cy="711200"/>
          </a:xfrm>
          <a:prstGeom prst="can">
            <a:avLst>
              <a:gd name="adj" fmla="val 4117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t>
            </a:r>
            <a:endParaRPr lang="cs-CZ" altLang="en-US"/>
          </a:p>
        </p:txBody>
      </p:sp>
      <p:sp>
        <p:nvSpPr>
          <p:cNvPr id="17433" name="AutoShape 25"/>
          <p:cNvSpPr>
            <a:spLocks noChangeArrowheads="1"/>
          </p:cNvSpPr>
          <p:nvPr/>
        </p:nvSpPr>
        <p:spPr bwMode="auto">
          <a:xfrm>
            <a:off x="6516688" y="2781300"/>
            <a:ext cx="431800" cy="279400"/>
          </a:xfrm>
          <a:prstGeom prst="can">
            <a:avLst>
              <a:gd name="adj" fmla="val 50000"/>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4" name="Line 26"/>
          <p:cNvSpPr>
            <a:spLocks noChangeShapeType="1"/>
          </p:cNvSpPr>
          <p:nvPr/>
        </p:nvSpPr>
        <p:spPr bwMode="auto">
          <a:xfrm flipV="1">
            <a:off x="5292725" y="5300663"/>
            <a:ext cx="0" cy="287337"/>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5" name="AutoShape 27"/>
          <p:cNvSpPr>
            <a:spLocks noChangeArrowheads="1"/>
          </p:cNvSpPr>
          <p:nvPr/>
        </p:nvSpPr>
        <p:spPr bwMode="auto">
          <a:xfrm>
            <a:off x="6516688"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6" name="AutoShape 28"/>
          <p:cNvSpPr>
            <a:spLocks noChangeArrowheads="1"/>
          </p:cNvSpPr>
          <p:nvPr/>
        </p:nvSpPr>
        <p:spPr bwMode="auto">
          <a:xfrm>
            <a:off x="6516688" y="2708275"/>
            <a:ext cx="431800" cy="355600"/>
          </a:xfrm>
          <a:prstGeom prst="can">
            <a:avLst>
              <a:gd name="adj" fmla="val 42856"/>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7" name="Line 29"/>
          <p:cNvSpPr>
            <a:spLocks noChangeShapeType="1"/>
          </p:cNvSpPr>
          <p:nvPr/>
        </p:nvSpPr>
        <p:spPr bwMode="auto">
          <a:xfrm flipV="1">
            <a:off x="5292725" y="5300663"/>
            <a:ext cx="0" cy="287337"/>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8" name="Line 30"/>
          <p:cNvSpPr>
            <a:spLocks noChangeShapeType="1"/>
          </p:cNvSpPr>
          <p:nvPr/>
        </p:nvSpPr>
        <p:spPr bwMode="auto">
          <a:xfrm>
            <a:off x="2411413"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9" name="Line 31"/>
          <p:cNvSpPr>
            <a:spLocks noChangeShapeType="1"/>
          </p:cNvSpPr>
          <p:nvPr/>
        </p:nvSpPr>
        <p:spPr bwMode="auto">
          <a:xfrm>
            <a:off x="4572000"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0" name="Line 32"/>
          <p:cNvSpPr>
            <a:spLocks noChangeShapeType="1"/>
          </p:cNvSpPr>
          <p:nvPr/>
        </p:nvSpPr>
        <p:spPr bwMode="auto">
          <a:xfrm>
            <a:off x="6732588"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afterEffect">
                                  <p:stCondLst>
                                    <p:cond delay="0"/>
                                  </p:stCondLst>
                                  <p:childTnLst>
                                    <p:animMotion origin="layout" path="M 5.55556E-7 8.32755E-7 L 0.17326 -0.18853 " pathEditMode="relative" rAng="0" ptsTypes="AA">
                                      <p:cBhvr>
                                        <p:cTn id="6" dur="1000" fill="hold"/>
                                        <p:tgtEl>
                                          <p:spTgt spid="17434"/>
                                        </p:tgtEl>
                                        <p:attrNameLst>
                                          <p:attrName>ppt_x</p:attrName>
                                          <p:attrName>ppt_y</p:attrName>
                                        </p:attrNameLst>
                                      </p:cBhvr>
                                      <p:rCtr x="8663" y="-9438"/>
                                    </p:animMotion>
                                  </p:childTnLst>
                                </p:cTn>
                              </p:par>
                              <p:par>
                                <p:cTn id="7" presetID="8" presetClass="emph" presetSubtype="0" fill="hold" grpId="1" nodeType="withEffect">
                                  <p:stCondLst>
                                    <p:cond delay="0"/>
                                  </p:stCondLst>
                                  <p:childTnLst>
                                    <p:animRot by="5400000">
                                      <p:cBhvr>
                                        <p:cTn id="8" dur="1000" fill="hold"/>
                                        <p:tgtEl>
                                          <p:spTgt spid="17434"/>
                                        </p:tgtEl>
                                        <p:attrNameLst>
                                          <p:attrName>r</p:attrName>
                                        </p:attrNameLst>
                                      </p:cBhvr>
                                    </p:animRo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743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743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0" nodeType="clickEffect">
                                  <p:stCondLst>
                                    <p:cond delay="0"/>
                                  </p:stCondLst>
                                  <p:childTnLst>
                                    <p:animMotion origin="layout" path="M -4.72222E-6 -7.14781E-7 L 0.15747 0.00046 " pathEditMode="relative" rAng="0" ptsTypes="AA">
                                      <p:cBhvr>
                                        <p:cTn id="18" dur="2000" fill="hold"/>
                                        <p:tgtEl>
                                          <p:spTgt spid="17432"/>
                                        </p:tgtEl>
                                        <p:attrNameLst>
                                          <p:attrName>ppt_x</p:attrName>
                                          <p:attrName>ppt_y</p:attrName>
                                        </p:attrNameLst>
                                      </p:cBhvr>
                                      <p:rCtr x="7865" y="23"/>
                                    </p:animMotion>
                                  </p:childTnLst>
                                </p:cTn>
                              </p:par>
                              <p:par>
                                <p:cTn id="19" presetID="0" presetClass="path" presetSubtype="0" accel="50000" decel="50000" fill="hold" grpId="0" nodeType="withEffect">
                                  <p:stCondLst>
                                    <p:cond delay="0"/>
                                  </p:stCondLst>
                                  <p:childTnLst>
                                    <p:animMotion origin="layout" path="M -4.72222E-6 -1.67014E-6 L 0.15747 0.00023 " pathEditMode="relative" rAng="0" ptsTypes="AA">
                                      <p:cBhvr>
                                        <p:cTn id="20" dur="2000" fill="hold"/>
                                        <p:tgtEl>
                                          <p:spTgt spid="17433"/>
                                        </p:tgtEl>
                                        <p:attrNameLst>
                                          <p:attrName>ppt_x</p:attrName>
                                          <p:attrName>ppt_y</p:attrName>
                                        </p:attrNameLst>
                                      </p:cBhvr>
                                      <p:rCtr x="7865" y="0"/>
                                    </p:animMotion>
                                  </p:childTnLst>
                                </p:cTn>
                              </p:par>
                              <p:par>
                                <p:cTn id="21" presetID="1" presetClass="exit" presetSubtype="0" fill="hold" grpId="2" nodeType="withEffect">
                                  <p:stCondLst>
                                    <p:cond delay="0"/>
                                  </p:stCondLst>
                                  <p:childTnLst>
                                    <p:set>
                                      <p:cBhvr>
                                        <p:cTn id="22" dur="1" fill="hold">
                                          <p:stCondLst>
                                            <p:cond delay="0"/>
                                          </p:stCondLst>
                                        </p:cTn>
                                        <p:tgtEl>
                                          <p:spTgt spid="174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2" grpId="0" animBg="1"/>
      <p:bldP spid="17433" grpId="0" animBg="1"/>
      <p:bldP spid="17434" grpId="0" animBg="1"/>
      <p:bldP spid="17434" grpId="1" animBg="1"/>
      <p:bldP spid="17434" grpId="2" animBg="1"/>
      <p:bldP spid="17435" grpId="0" animBg="1"/>
      <p:bldP spid="174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0"/>
            <a:ext cx="8229600" cy="1143000"/>
          </a:xfrm>
        </p:spPr>
        <p:txBody>
          <a:bodyPr/>
          <a:lstStyle/>
          <a:p>
            <a:r>
              <a:rPr lang="en-US" altLang="en-US" dirty="0" smtClean="0"/>
              <a:t>Speech recognition problem</a:t>
            </a:r>
            <a:endParaRPr lang="cs-CZ" altLang="en-US" dirty="0"/>
          </a:p>
        </p:txBody>
      </p:sp>
      <p:sp>
        <p:nvSpPr>
          <p:cNvPr id="3108" name="Rectangle 36"/>
          <p:cNvSpPr>
            <a:spLocks noGrp="1" noChangeArrowheads="1"/>
          </p:cNvSpPr>
          <p:nvPr>
            <p:ph type="body" idx="1"/>
          </p:nvPr>
        </p:nvSpPr>
        <p:spPr>
          <a:xfrm>
            <a:off x="755650" y="3141663"/>
            <a:ext cx="7991475" cy="1943100"/>
          </a:xfrm>
        </p:spPr>
        <p:txBody>
          <a:bodyPr/>
          <a:lstStyle/>
          <a:p>
            <a:pPr>
              <a:lnSpc>
                <a:spcPct val="80000"/>
              </a:lnSpc>
            </a:pPr>
            <a:r>
              <a:rPr lang="en-US" altLang="en-US" sz="1800" b="1" dirty="0" smtClean="0"/>
              <a:t>Feature extraction</a:t>
            </a:r>
            <a:r>
              <a:rPr lang="en-US" altLang="en-US" sz="1800" dirty="0" smtClean="0"/>
              <a:t>: preprocessing </a:t>
            </a:r>
            <a:r>
              <a:rPr lang="en-US" altLang="en-US" sz="1800" dirty="0"/>
              <a:t>speech signal to satisfy needs of the following recognition process (dimensionality reduction, preserving only the “important” information, </a:t>
            </a:r>
            <a:r>
              <a:rPr lang="en-US" altLang="en-US" sz="1800" dirty="0" smtClean="0"/>
              <a:t>decorrelation).</a:t>
            </a:r>
            <a:endParaRPr lang="en-US" altLang="en-US" sz="1800" dirty="0"/>
          </a:p>
          <a:p>
            <a:pPr>
              <a:lnSpc>
                <a:spcPct val="80000"/>
              </a:lnSpc>
            </a:pPr>
            <a:r>
              <a:rPr lang="en-US" altLang="en-US" sz="1800" dirty="0"/>
              <a:t>Popular features are MFCC: modification based on psycho-acoustic findings applied to short-time spectra.</a:t>
            </a:r>
          </a:p>
          <a:p>
            <a:pPr>
              <a:lnSpc>
                <a:spcPct val="80000"/>
              </a:lnSpc>
            </a:pPr>
            <a:r>
              <a:rPr lang="en-US" altLang="en-US" sz="1800" dirty="0"/>
              <a:t>For convenience, we will use one-dimensional features in most of our examples (e.g. short time energy).</a:t>
            </a:r>
            <a:endParaRPr lang="cs-CZ" altLang="en-US" sz="1800" dirty="0"/>
          </a:p>
        </p:txBody>
      </p:sp>
      <p:pic>
        <p:nvPicPr>
          <p:cNvPr id="3109" name="Picture 37" descr="sig_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5157788"/>
            <a:ext cx="6048375" cy="1493837"/>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38" descr="sig_sp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052513"/>
            <a:ext cx="6948487" cy="183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356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212" name="Group 132"/>
          <p:cNvGrpSpPr>
            <a:grpSpLocks/>
          </p:cNvGrpSpPr>
          <p:nvPr/>
        </p:nvGrpSpPr>
        <p:grpSpPr bwMode="auto">
          <a:xfrm>
            <a:off x="1763713" y="1773238"/>
            <a:ext cx="5449887" cy="3671887"/>
            <a:chOff x="1035" y="618"/>
            <a:chExt cx="3750" cy="2789"/>
          </a:xfrm>
        </p:grpSpPr>
        <p:sp>
          <p:nvSpPr>
            <p:cNvPr id="46082" name="Line 2"/>
            <p:cNvSpPr>
              <a:spLocks noChangeShapeType="1"/>
            </p:cNvSpPr>
            <p:nvPr/>
          </p:nvSpPr>
          <p:spPr bwMode="auto">
            <a:xfrm flipV="1">
              <a:off x="1783" y="787"/>
              <a:ext cx="0" cy="1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3" name="Line 3"/>
            <p:cNvSpPr>
              <a:spLocks noChangeShapeType="1"/>
            </p:cNvSpPr>
            <p:nvPr/>
          </p:nvSpPr>
          <p:spPr bwMode="auto">
            <a:xfrm flipV="1">
              <a:off x="2050" y="782"/>
              <a:ext cx="0" cy="1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4" name="Line 4"/>
            <p:cNvSpPr>
              <a:spLocks noChangeShapeType="1"/>
            </p:cNvSpPr>
            <p:nvPr/>
          </p:nvSpPr>
          <p:spPr bwMode="auto">
            <a:xfrm flipV="1">
              <a:off x="2642" y="754"/>
              <a:ext cx="0" cy="1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5" name="Line 5"/>
            <p:cNvSpPr>
              <a:spLocks noChangeShapeType="1"/>
            </p:cNvSpPr>
            <p:nvPr/>
          </p:nvSpPr>
          <p:spPr bwMode="auto">
            <a:xfrm flipV="1">
              <a:off x="3234" y="782"/>
              <a:ext cx="0" cy="1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6" name="Line 6"/>
            <p:cNvSpPr>
              <a:spLocks noChangeShapeType="1"/>
            </p:cNvSpPr>
            <p:nvPr/>
          </p:nvSpPr>
          <p:spPr bwMode="auto">
            <a:xfrm flipV="1">
              <a:off x="3810" y="790"/>
              <a:ext cx="0" cy="1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7" name="Line 7"/>
            <p:cNvSpPr>
              <a:spLocks noChangeShapeType="1"/>
            </p:cNvSpPr>
            <p:nvPr/>
          </p:nvSpPr>
          <p:spPr bwMode="auto">
            <a:xfrm flipV="1">
              <a:off x="4410" y="774"/>
              <a:ext cx="0" cy="1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8" name="Line 8"/>
            <p:cNvSpPr>
              <a:spLocks noChangeShapeType="1"/>
            </p:cNvSpPr>
            <p:nvPr/>
          </p:nvSpPr>
          <p:spPr bwMode="auto">
            <a:xfrm>
              <a:off x="1778" y="2388"/>
              <a:ext cx="27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9" name="Line 9"/>
            <p:cNvSpPr>
              <a:spLocks noChangeShapeType="1"/>
            </p:cNvSpPr>
            <p:nvPr/>
          </p:nvSpPr>
          <p:spPr bwMode="auto">
            <a:xfrm>
              <a:off x="1786" y="1804"/>
              <a:ext cx="27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0" name="Line 10"/>
            <p:cNvSpPr>
              <a:spLocks noChangeShapeType="1"/>
            </p:cNvSpPr>
            <p:nvPr/>
          </p:nvSpPr>
          <p:spPr bwMode="auto">
            <a:xfrm>
              <a:off x="1778" y="1204"/>
              <a:ext cx="27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1" name="Oval 11"/>
            <p:cNvSpPr>
              <a:spLocks noChangeArrowheads="1"/>
            </p:cNvSpPr>
            <p:nvPr/>
          </p:nvSpPr>
          <p:spPr bwMode="auto">
            <a:xfrm rot="16200000">
              <a:off x="1314" y="2255"/>
              <a:ext cx="292" cy="2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2" name="Oval 12"/>
            <p:cNvSpPr>
              <a:spLocks noChangeArrowheads="1"/>
            </p:cNvSpPr>
            <p:nvPr/>
          </p:nvSpPr>
          <p:spPr bwMode="auto">
            <a:xfrm rot="16200000">
              <a:off x="1314" y="1631"/>
              <a:ext cx="292" cy="2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3" name="Oval 13"/>
            <p:cNvSpPr>
              <a:spLocks noChangeArrowheads="1"/>
            </p:cNvSpPr>
            <p:nvPr/>
          </p:nvSpPr>
          <p:spPr bwMode="auto">
            <a:xfrm rot="16200000">
              <a:off x="1314" y="1005"/>
              <a:ext cx="292" cy="2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4" name="Freeform 14"/>
            <p:cNvSpPr>
              <a:spLocks/>
            </p:cNvSpPr>
            <p:nvPr/>
          </p:nvSpPr>
          <p:spPr bwMode="auto">
            <a:xfrm rot="16200000">
              <a:off x="1056" y="1597"/>
              <a:ext cx="264" cy="306"/>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5" name="Freeform 15"/>
            <p:cNvSpPr>
              <a:spLocks/>
            </p:cNvSpPr>
            <p:nvPr/>
          </p:nvSpPr>
          <p:spPr bwMode="auto">
            <a:xfrm rot="16200000">
              <a:off x="1056" y="2214"/>
              <a:ext cx="264" cy="306"/>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6" name="Freeform 16"/>
            <p:cNvSpPr>
              <a:spLocks/>
            </p:cNvSpPr>
            <p:nvPr/>
          </p:nvSpPr>
          <p:spPr bwMode="auto">
            <a:xfrm rot="16200000">
              <a:off x="1056" y="964"/>
              <a:ext cx="264" cy="306"/>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7" name="Line 17"/>
            <p:cNvSpPr>
              <a:spLocks noChangeShapeType="1"/>
            </p:cNvSpPr>
            <p:nvPr/>
          </p:nvSpPr>
          <p:spPr bwMode="auto">
            <a:xfrm rot="16200000">
              <a:off x="1294" y="2062"/>
              <a:ext cx="33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8" name="Line 18"/>
            <p:cNvSpPr>
              <a:spLocks noChangeShapeType="1"/>
            </p:cNvSpPr>
            <p:nvPr/>
          </p:nvSpPr>
          <p:spPr bwMode="auto">
            <a:xfrm rot="16200000">
              <a:off x="1293" y="1436"/>
              <a:ext cx="33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9" name="Line 19"/>
            <p:cNvSpPr>
              <a:spLocks noChangeShapeType="1"/>
            </p:cNvSpPr>
            <p:nvPr/>
          </p:nvSpPr>
          <p:spPr bwMode="auto">
            <a:xfrm rot="16200000">
              <a:off x="1280" y="798"/>
              <a:ext cx="359"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0" name="Line 20"/>
            <p:cNvSpPr>
              <a:spLocks noChangeShapeType="1"/>
            </p:cNvSpPr>
            <p:nvPr/>
          </p:nvSpPr>
          <p:spPr bwMode="auto">
            <a:xfrm>
              <a:off x="1783" y="2657"/>
              <a:ext cx="27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1" name="Line 21"/>
            <p:cNvSpPr>
              <a:spLocks noChangeShapeType="1"/>
            </p:cNvSpPr>
            <p:nvPr/>
          </p:nvSpPr>
          <p:spPr bwMode="auto">
            <a:xfrm flipV="1">
              <a:off x="1465" y="2386"/>
              <a:ext cx="589" cy="5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2" name="Line 22"/>
            <p:cNvSpPr>
              <a:spLocks noChangeShapeType="1"/>
            </p:cNvSpPr>
            <p:nvPr/>
          </p:nvSpPr>
          <p:spPr bwMode="auto">
            <a:xfrm flipV="1">
              <a:off x="2645" y="1796"/>
              <a:ext cx="589" cy="5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3" name="Line 23"/>
            <p:cNvSpPr>
              <a:spLocks noChangeShapeType="1"/>
            </p:cNvSpPr>
            <p:nvPr/>
          </p:nvSpPr>
          <p:spPr bwMode="auto">
            <a:xfrm>
              <a:off x="2055" y="2385"/>
              <a:ext cx="59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4" name="Line 24"/>
            <p:cNvSpPr>
              <a:spLocks noChangeShapeType="1"/>
            </p:cNvSpPr>
            <p:nvPr/>
          </p:nvSpPr>
          <p:spPr bwMode="auto">
            <a:xfrm>
              <a:off x="3824" y="1206"/>
              <a:ext cx="59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5" name="Line 25"/>
            <p:cNvSpPr>
              <a:spLocks noChangeShapeType="1"/>
            </p:cNvSpPr>
            <p:nvPr/>
          </p:nvSpPr>
          <p:spPr bwMode="auto">
            <a:xfrm flipV="1">
              <a:off x="3234" y="1207"/>
              <a:ext cx="589" cy="5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6" name="Line 26"/>
            <p:cNvSpPr>
              <a:spLocks noChangeShapeType="1"/>
            </p:cNvSpPr>
            <p:nvPr/>
          </p:nvSpPr>
          <p:spPr bwMode="auto">
            <a:xfrm flipV="1">
              <a:off x="1465" y="2385"/>
              <a:ext cx="589" cy="5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7" name="Line 27"/>
            <p:cNvSpPr>
              <a:spLocks noChangeShapeType="1"/>
            </p:cNvSpPr>
            <p:nvPr/>
          </p:nvSpPr>
          <p:spPr bwMode="auto">
            <a:xfrm rot="16200000">
              <a:off x="1189" y="2800"/>
              <a:ext cx="55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8" name="Line 28"/>
            <p:cNvSpPr>
              <a:spLocks noChangeShapeType="1"/>
            </p:cNvSpPr>
            <p:nvPr/>
          </p:nvSpPr>
          <p:spPr bwMode="auto">
            <a:xfrm flipV="1">
              <a:off x="4412" y="836"/>
              <a:ext cx="373" cy="37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9" name="Line 29"/>
            <p:cNvSpPr>
              <a:spLocks noChangeShapeType="1"/>
            </p:cNvSpPr>
            <p:nvPr/>
          </p:nvSpPr>
          <p:spPr bwMode="auto">
            <a:xfrm flipV="1">
              <a:off x="2042" y="3135"/>
              <a:ext cx="0" cy="272"/>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0" name="Line 30"/>
            <p:cNvSpPr>
              <a:spLocks noChangeShapeType="1"/>
            </p:cNvSpPr>
            <p:nvPr/>
          </p:nvSpPr>
          <p:spPr bwMode="auto">
            <a:xfrm>
              <a:off x="2050" y="3135"/>
              <a:ext cx="23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1" name="Line 31"/>
            <p:cNvSpPr>
              <a:spLocks noChangeShapeType="1"/>
            </p:cNvSpPr>
            <p:nvPr/>
          </p:nvSpPr>
          <p:spPr bwMode="auto">
            <a:xfrm flipV="1">
              <a:off x="2645" y="3151"/>
              <a:ext cx="0" cy="181"/>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2" name="Line 32"/>
            <p:cNvSpPr>
              <a:spLocks noChangeShapeType="1"/>
            </p:cNvSpPr>
            <p:nvPr/>
          </p:nvSpPr>
          <p:spPr bwMode="auto">
            <a:xfrm flipV="1">
              <a:off x="3224" y="2953"/>
              <a:ext cx="0" cy="182"/>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3" name="Line 33"/>
            <p:cNvSpPr>
              <a:spLocks noChangeShapeType="1"/>
            </p:cNvSpPr>
            <p:nvPr/>
          </p:nvSpPr>
          <p:spPr bwMode="auto">
            <a:xfrm flipV="1">
              <a:off x="3808" y="2863"/>
              <a:ext cx="3" cy="272"/>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4" name="Line 34"/>
            <p:cNvSpPr>
              <a:spLocks noChangeShapeType="1"/>
            </p:cNvSpPr>
            <p:nvPr/>
          </p:nvSpPr>
          <p:spPr bwMode="auto">
            <a:xfrm flipV="1">
              <a:off x="4395" y="2953"/>
              <a:ext cx="3" cy="182"/>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5" name="Oval 35"/>
            <p:cNvSpPr>
              <a:spLocks noChangeArrowheads="1"/>
            </p:cNvSpPr>
            <p:nvPr/>
          </p:nvSpPr>
          <p:spPr bwMode="auto">
            <a:xfrm>
              <a:off x="2000" y="2334"/>
              <a:ext cx="104" cy="1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6" name="Oval 36"/>
            <p:cNvSpPr>
              <a:spLocks noChangeArrowheads="1"/>
            </p:cNvSpPr>
            <p:nvPr/>
          </p:nvSpPr>
          <p:spPr bwMode="auto">
            <a:xfrm>
              <a:off x="2587" y="2329"/>
              <a:ext cx="104" cy="1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7" name="Oval 37"/>
            <p:cNvSpPr>
              <a:spLocks noChangeArrowheads="1"/>
            </p:cNvSpPr>
            <p:nvPr/>
          </p:nvSpPr>
          <p:spPr bwMode="auto">
            <a:xfrm>
              <a:off x="3179" y="1737"/>
              <a:ext cx="104" cy="1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8" name="Oval 38"/>
            <p:cNvSpPr>
              <a:spLocks noChangeArrowheads="1"/>
            </p:cNvSpPr>
            <p:nvPr/>
          </p:nvSpPr>
          <p:spPr bwMode="auto">
            <a:xfrm>
              <a:off x="3755" y="1153"/>
              <a:ext cx="104" cy="1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9" name="Oval 39"/>
            <p:cNvSpPr>
              <a:spLocks noChangeArrowheads="1"/>
            </p:cNvSpPr>
            <p:nvPr/>
          </p:nvSpPr>
          <p:spPr bwMode="auto">
            <a:xfrm>
              <a:off x="4363" y="1145"/>
              <a:ext cx="104" cy="1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0" name="Line 40"/>
            <p:cNvSpPr>
              <a:spLocks noChangeShapeType="1"/>
            </p:cNvSpPr>
            <p:nvPr/>
          </p:nvSpPr>
          <p:spPr bwMode="auto">
            <a:xfrm flipV="1">
              <a:off x="3801" y="1225"/>
              <a:ext cx="589" cy="5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1" name="Line 41"/>
            <p:cNvSpPr>
              <a:spLocks noChangeShapeType="1"/>
            </p:cNvSpPr>
            <p:nvPr/>
          </p:nvSpPr>
          <p:spPr bwMode="auto">
            <a:xfrm flipV="1">
              <a:off x="2637" y="1213"/>
              <a:ext cx="589" cy="5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2" name="Line 42"/>
            <p:cNvSpPr>
              <a:spLocks noChangeShapeType="1"/>
            </p:cNvSpPr>
            <p:nvPr/>
          </p:nvSpPr>
          <p:spPr bwMode="auto">
            <a:xfrm flipV="1">
              <a:off x="3234" y="1801"/>
              <a:ext cx="589" cy="5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3" name="Line 43"/>
            <p:cNvSpPr>
              <a:spLocks noChangeShapeType="1"/>
            </p:cNvSpPr>
            <p:nvPr/>
          </p:nvSpPr>
          <p:spPr bwMode="auto">
            <a:xfrm flipV="1">
              <a:off x="2037" y="1814"/>
              <a:ext cx="589" cy="5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4" name="Line 44"/>
            <p:cNvSpPr>
              <a:spLocks noChangeShapeType="1"/>
            </p:cNvSpPr>
            <p:nvPr/>
          </p:nvSpPr>
          <p:spPr bwMode="auto">
            <a:xfrm>
              <a:off x="2651" y="1805"/>
              <a:ext cx="59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5" name="Line 45"/>
            <p:cNvSpPr>
              <a:spLocks noChangeShapeType="1"/>
            </p:cNvSpPr>
            <p:nvPr/>
          </p:nvSpPr>
          <p:spPr bwMode="auto">
            <a:xfrm>
              <a:off x="3224" y="1202"/>
              <a:ext cx="59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6" name="Line 46"/>
            <p:cNvSpPr>
              <a:spLocks noChangeShapeType="1"/>
            </p:cNvSpPr>
            <p:nvPr/>
          </p:nvSpPr>
          <p:spPr bwMode="auto">
            <a:xfrm>
              <a:off x="3242" y="1797"/>
              <a:ext cx="59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7" name="Line 47"/>
            <p:cNvSpPr>
              <a:spLocks noChangeShapeType="1"/>
            </p:cNvSpPr>
            <p:nvPr/>
          </p:nvSpPr>
          <p:spPr bwMode="auto">
            <a:xfrm>
              <a:off x="2679" y="2385"/>
              <a:ext cx="59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8" name="Oval 48"/>
            <p:cNvSpPr>
              <a:spLocks noChangeArrowheads="1"/>
            </p:cNvSpPr>
            <p:nvPr/>
          </p:nvSpPr>
          <p:spPr bwMode="auto">
            <a:xfrm>
              <a:off x="3176" y="1150"/>
              <a:ext cx="104" cy="1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9" name="Oval 49"/>
            <p:cNvSpPr>
              <a:spLocks noChangeArrowheads="1"/>
            </p:cNvSpPr>
            <p:nvPr/>
          </p:nvSpPr>
          <p:spPr bwMode="auto">
            <a:xfrm>
              <a:off x="3771" y="1751"/>
              <a:ext cx="104" cy="1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0" name="Oval 50"/>
            <p:cNvSpPr>
              <a:spLocks noChangeArrowheads="1"/>
            </p:cNvSpPr>
            <p:nvPr/>
          </p:nvSpPr>
          <p:spPr bwMode="auto">
            <a:xfrm>
              <a:off x="3188" y="2320"/>
              <a:ext cx="104" cy="1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1" name="Oval 51"/>
            <p:cNvSpPr>
              <a:spLocks noChangeArrowheads="1"/>
            </p:cNvSpPr>
            <p:nvPr/>
          </p:nvSpPr>
          <p:spPr bwMode="auto">
            <a:xfrm>
              <a:off x="2596" y="1744"/>
              <a:ext cx="104" cy="1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211" name="Rectangle 131"/>
          <p:cNvSpPr>
            <a:spLocks noGrp="1" noChangeArrowheads="1"/>
          </p:cNvSpPr>
          <p:nvPr>
            <p:ph type="title"/>
          </p:nvPr>
        </p:nvSpPr>
        <p:spPr>
          <a:xfrm>
            <a:off x="179388" y="0"/>
            <a:ext cx="8820150" cy="1143000"/>
          </a:xfrm>
          <a:noFill/>
          <a:ln/>
        </p:spPr>
        <p:txBody>
          <a:bodyPr/>
          <a:lstStyle/>
          <a:p>
            <a:r>
              <a:rPr lang="en-US" altLang="en-US" sz="3600"/>
              <a:t>Evaluating HMM (for any state sequence)</a:t>
            </a:r>
            <a:endParaRPr lang="cs-CZ" altLang="en-US" sz="3600"/>
          </a:p>
        </p:txBody>
      </p:sp>
      <p:sp>
        <p:nvSpPr>
          <p:cNvPr id="46213" name="Text Box 133"/>
          <p:cNvSpPr txBox="1">
            <a:spLocks noChangeArrowheads="1"/>
          </p:cNvSpPr>
          <p:nvPr/>
        </p:nvSpPr>
        <p:spPr bwMode="auto">
          <a:xfrm>
            <a:off x="539750" y="981075"/>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Since we do not know the underlying state sequence, we must marginalize – compute and sum likelihoods over all the possible paths</a:t>
            </a:r>
            <a:endParaRPr lang="cs-CZ" altLang="en-US" b="1"/>
          </a:p>
        </p:txBody>
      </p:sp>
      <p:pic>
        <p:nvPicPr>
          <p:cNvPr id="46214" name="Picture 134"/>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971675" y="5613995"/>
            <a:ext cx="520065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2"/>
          <p:cNvSpPr>
            <a:spLocks noChangeArrowheads="1"/>
          </p:cNvSpPr>
          <p:nvPr/>
        </p:nvSpPr>
        <p:spPr bwMode="auto">
          <a:xfrm>
            <a:off x="1908175" y="2203450"/>
            <a:ext cx="1008063"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3" name="Oval 3"/>
          <p:cNvSpPr>
            <a:spLocks noChangeArrowheads="1"/>
          </p:cNvSpPr>
          <p:nvPr/>
        </p:nvSpPr>
        <p:spPr bwMode="auto">
          <a:xfrm>
            <a:off x="4067175" y="2203450"/>
            <a:ext cx="1008063"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4" name="Oval 4"/>
          <p:cNvSpPr>
            <a:spLocks noChangeArrowheads="1"/>
          </p:cNvSpPr>
          <p:nvPr/>
        </p:nvSpPr>
        <p:spPr bwMode="auto">
          <a:xfrm>
            <a:off x="6227763" y="2203450"/>
            <a:ext cx="1008062" cy="10080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5" name="Freeform 5"/>
          <p:cNvSpPr>
            <a:spLocks/>
          </p:cNvSpPr>
          <p:nvPr/>
        </p:nvSpPr>
        <p:spPr bwMode="auto">
          <a:xfrm>
            <a:off x="4116388" y="908050"/>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6" name="Freeform 6"/>
          <p:cNvSpPr>
            <a:spLocks/>
          </p:cNvSpPr>
          <p:nvPr/>
        </p:nvSpPr>
        <p:spPr bwMode="auto">
          <a:xfrm>
            <a:off x="1979613" y="908050"/>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7" name="Freeform 7"/>
          <p:cNvSpPr>
            <a:spLocks/>
          </p:cNvSpPr>
          <p:nvPr/>
        </p:nvSpPr>
        <p:spPr bwMode="auto">
          <a:xfrm>
            <a:off x="6300788" y="908050"/>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8" name="Line 8"/>
          <p:cNvSpPr>
            <a:spLocks noChangeShapeType="1"/>
          </p:cNvSpPr>
          <p:nvPr/>
        </p:nvSpPr>
        <p:spPr bwMode="auto">
          <a:xfrm>
            <a:off x="2916238" y="2708275"/>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9" name="Line 9"/>
          <p:cNvSpPr>
            <a:spLocks noChangeShapeType="1"/>
          </p:cNvSpPr>
          <p:nvPr/>
        </p:nvSpPr>
        <p:spPr bwMode="auto">
          <a:xfrm>
            <a:off x="5076825"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0" name="Line 10"/>
          <p:cNvSpPr>
            <a:spLocks noChangeShapeType="1"/>
          </p:cNvSpPr>
          <p:nvPr/>
        </p:nvSpPr>
        <p:spPr bwMode="auto">
          <a:xfrm>
            <a:off x="7235825" y="2708275"/>
            <a:ext cx="93662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1" name="Line 11"/>
          <p:cNvSpPr>
            <a:spLocks noChangeShapeType="1"/>
          </p:cNvSpPr>
          <p:nvPr/>
        </p:nvSpPr>
        <p:spPr bwMode="auto">
          <a:xfrm>
            <a:off x="755650"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2" name="AutoShape 12"/>
          <p:cNvSpPr>
            <a:spLocks noChangeArrowheads="1"/>
          </p:cNvSpPr>
          <p:nvPr/>
        </p:nvSpPr>
        <p:spPr bwMode="auto">
          <a:xfrm>
            <a:off x="2195513" y="2347913"/>
            <a:ext cx="431800" cy="709612"/>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3" name="AutoShape 13"/>
          <p:cNvSpPr>
            <a:spLocks noChangeArrowheads="1"/>
          </p:cNvSpPr>
          <p:nvPr/>
        </p:nvSpPr>
        <p:spPr bwMode="auto">
          <a:xfrm>
            <a:off x="395288"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4" name="AutoShape 14"/>
          <p:cNvSpPr>
            <a:spLocks noChangeArrowheads="1"/>
          </p:cNvSpPr>
          <p:nvPr/>
        </p:nvSpPr>
        <p:spPr bwMode="auto">
          <a:xfrm>
            <a:off x="2195513" y="2708275"/>
            <a:ext cx="431800" cy="350838"/>
          </a:xfrm>
          <a:prstGeom prst="can">
            <a:avLst>
              <a:gd name="adj" fmla="val 40273"/>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5" name="AutoShape 15"/>
          <p:cNvSpPr>
            <a:spLocks noChangeArrowheads="1"/>
          </p:cNvSpPr>
          <p:nvPr/>
        </p:nvSpPr>
        <p:spPr bwMode="auto">
          <a:xfrm>
            <a:off x="395288" y="2781300"/>
            <a:ext cx="431800" cy="279400"/>
          </a:xfrm>
          <a:prstGeom prst="can">
            <a:avLst>
              <a:gd name="adj" fmla="val 50000"/>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6" name="AutoShape 16"/>
          <p:cNvSpPr>
            <a:spLocks noChangeArrowheads="1"/>
          </p:cNvSpPr>
          <p:nvPr/>
        </p:nvSpPr>
        <p:spPr bwMode="auto">
          <a:xfrm>
            <a:off x="2195513"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7" name="AutoShape 17"/>
          <p:cNvSpPr>
            <a:spLocks noChangeArrowheads="1"/>
          </p:cNvSpPr>
          <p:nvPr/>
        </p:nvSpPr>
        <p:spPr bwMode="auto">
          <a:xfrm>
            <a:off x="2195513" y="2708275"/>
            <a:ext cx="431800" cy="355600"/>
          </a:xfrm>
          <a:prstGeom prst="can">
            <a:avLst>
              <a:gd name="adj" fmla="val 39731"/>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8" name="Rectangle 18"/>
          <p:cNvSpPr>
            <a:spLocks noChangeArrowheads="1"/>
          </p:cNvSpPr>
          <p:nvPr/>
        </p:nvSpPr>
        <p:spPr bwMode="auto">
          <a:xfrm>
            <a:off x="1692275" y="3429000"/>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9" name="Rectangle 19"/>
          <p:cNvSpPr>
            <a:spLocks noChangeArrowheads="1"/>
          </p:cNvSpPr>
          <p:nvPr/>
        </p:nvSpPr>
        <p:spPr bwMode="auto">
          <a:xfrm>
            <a:off x="3851275" y="3429000"/>
            <a:ext cx="14414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0" name="Rectangle 20"/>
          <p:cNvSpPr>
            <a:spLocks noChangeArrowheads="1"/>
          </p:cNvSpPr>
          <p:nvPr/>
        </p:nvSpPr>
        <p:spPr bwMode="auto">
          <a:xfrm>
            <a:off x="6011863" y="3429000"/>
            <a:ext cx="14398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1" name="Freeform 21"/>
          <p:cNvSpPr>
            <a:spLocks/>
          </p:cNvSpPr>
          <p:nvPr/>
        </p:nvSpPr>
        <p:spPr bwMode="auto">
          <a:xfrm>
            <a:off x="1692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2" name="Freeform 22"/>
          <p:cNvSpPr>
            <a:spLocks/>
          </p:cNvSpPr>
          <p:nvPr/>
        </p:nvSpPr>
        <p:spPr bwMode="auto">
          <a:xfrm>
            <a:off x="6011863" y="357187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3" name="Freeform 23"/>
          <p:cNvSpPr>
            <a:spLocks/>
          </p:cNvSpPr>
          <p:nvPr/>
        </p:nvSpPr>
        <p:spPr bwMode="auto">
          <a:xfrm flipH="1">
            <a:off x="3851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4" name="Line 24"/>
          <p:cNvSpPr>
            <a:spLocks noChangeShapeType="1"/>
          </p:cNvSpPr>
          <p:nvPr/>
        </p:nvSpPr>
        <p:spPr bwMode="auto">
          <a:xfrm flipV="1">
            <a:off x="3851275" y="5589588"/>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5" name="Line 25"/>
          <p:cNvSpPr>
            <a:spLocks noChangeShapeType="1"/>
          </p:cNvSpPr>
          <p:nvPr/>
        </p:nvSpPr>
        <p:spPr bwMode="auto">
          <a:xfrm>
            <a:off x="3851275" y="5589588"/>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6" name="Line 26"/>
          <p:cNvSpPr>
            <a:spLocks noChangeShapeType="1"/>
          </p:cNvSpPr>
          <p:nvPr/>
        </p:nvSpPr>
        <p:spPr bwMode="auto">
          <a:xfrm flipV="1">
            <a:off x="4211638" y="5589588"/>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7" name="Line 27"/>
          <p:cNvSpPr>
            <a:spLocks noChangeShapeType="1"/>
          </p:cNvSpPr>
          <p:nvPr/>
        </p:nvSpPr>
        <p:spPr bwMode="auto">
          <a:xfrm flipV="1">
            <a:off x="4572000" y="5300663"/>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8" name="Line 28"/>
          <p:cNvSpPr>
            <a:spLocks noChangeShapeType="1"/>
          </p:cNvSpPr>
          <p:nvPr/>
        </p:nvSpPr>
        <p:spPr bwMode="auto">
          <a:xfrm flipV="1">
            <a:off x="4930775" y="5157788"/>
            <a:ext cx="1588"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9" name="Line 29"/>
          <p:cNvSpPr>
            <a:spLocks noChangeShapeType="1"/>
          </p:cNvSpPr>
          <p:nvPr/>
        </p:nvSpPr>
        <p:spPr bwMode="auto">
          <a:xfrm flipV="1">
            <a:off x="5291138" y="5300663"/>
            <a:ext cx="1587"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0" name="Line 30"/>
          <p:cNvSpPr>
            <a:spLocks noChangeShapeType="1"/>
          </p:cNvSpPr>
          <p:nvPr/>
        </p:nvSpPr>
        <p:spPr bwMode="auto">
          <a:xfrm flipV="1">
            <a:off x="3851275" y="5589588"/>
            <a:ext cx="0" cy="431800"/>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1" name="Line 31"/>
          <p:cNvSpPr>
            <a:spLocks noChangeShapeType="1"/>
          </p:cNvSpPr>
          <p:nvPr/>
        </p:nvSpPr>
        <p:spPr bwMode="auto">
          <a:xfrm flipV="1">
            <a:off x="3851275" y="5589588"/>
            <a:ext cx="0" cy="431800"/>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2" name="Line 32"/>
          <p:cNvSpPr>
            <a:spLocks noChangeShapeType="1"/>
          </p:cNvSpPr>
          <p:nvPr/>
        </p:nvSpPr>
        <p:spPr bwMode="auto">
          <a:xfrm>
            <a:off x="2411413"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3" name="Line 33"/>
          <p:cNvSpPr>
            <a:spLocks noChangeShapeType="1"/>
          </p:cNvSpPr>
          <p:nvPr/>
        </p:nvSpPr>
        <p:spPr bwMode="auto">
          <a:xfrm>
            <a:off x="4572000"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4" name="Line 34"/>
          <p:cNvSpPr>
            <a:spLocks noChangeShapeType="1"/>
          </p:cNvSpPr>
          <p:nvPr/>
        </p:nvSpPr>
        <p:spPr bwMode="auto">
          <a:xfrm>
            <a:off x="6732588"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2.77778E-7 0 L 0.19688 0 " pathEditMode="relative" rAng="0" ptsTypes="AA">
                                      <p:cBhvr>
                                        <p:cTn id="6" dur="2000" fill="hold"/>
                                        <p:tgtEl>
                                          <p:spTgt spid="20493"/>
                                        </p:tgtEl>
                                        <p:attrNameLst>
                                          <p:attrName>ppt_x</p:attrName>
                                          <p:attrName>ppt_y</p:attrName>
                                        </p:attrNameLst>
                                      </p:cBhvr>
                                      <p:rCtr x="9844" y="0"/>
                                    </p:animMotion>
                                  </p:childTnLst>
                                </p:cTn>
                              </p:par>
                              <p:par>
                                <p:cTn id="7" presetID="0" presetClass="path" presetSubtype="0" accel="50000" decel="50000" fill="hold" grpId="0" nodeType="withEffect">
                                  <p:stCondLst>
                                    <p:cond delay="0"/>
                                  </p:stCondLst>
                                  <p:childTnLst>
                                    <p:animMotion origin="layout" path="M -2.77778E-7 -3.01874E-6 L 0.19688 -3.01874E-6 " pathEditMode="relative" rAng="0" ptsTypes="AA">
                                      <p:cBhvr>
                                        <p:cTn id="8" dur="2000" fill="hold"/>
                                        <p:tgtEl>
                                          <p:spTgt spid="20495"/>
                                        </p:tgtEl>
                                        <p:attrNameLst>
                                          <p:attrName>ppt_x</p:attrName>
                                          <p:attrName>ppt_y</p:attrName>
                                        </p:attrNameLst>
                                      </p:cBhvr>
                                      <p:rCtr x="9844" y="0"/>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5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511"/>
                                        </p:tgtEl>
                                        <p:attrNameLst>
                                          <p:attrName>style.visibility</p:attrName>
                                        </p:attrNameLst>
                                      </p:cBhvr>
                                      <p:to>
                                        <p:strVal val="visible"/>
                                      </p:to>
                                    </p:set>
                                  </p:childTnLst>
                                </p:cTn>
                              </p:par>
                              <p:par>
                                <p:cTn id="15" presetID="0" presetClass="path" presetSubtype="0" accel="50000" decel="50000" fill="hold" grpId="1" nodeType="withEffect">
                                  <p:stCondLst>
                                    <p:cond delay="0"/>
                                  </p:stCondLst>
                                  <p:childTnLst>
                                    <p:animMotion origin="layout" path="M -5.55556E-7 3.95187E-6 L -0.18108 -0.24133 " pathEditMode="relative" rAng="0" ptsTypes="AA">
                                      <p:cBhvr>
                                        <p:cTn id="16" dur="1000" fill="hold"/>
                                        <p:tgtEl>
                                          <p:spTgt spid="20510"/>
                                        </p:tgtEl>
                                        <p:attrNameLst>
                                          <p:attrName>ppt_x</p:attrName>
                                          <p:attrName>ppt_y</p:attrName>
                                        </p:attrNameLst>
                                      </p:cBhvr>
                                      <p:rCtr x="-9063" y="-12078"/>
                                    </p:animMotion>
                                  </p:childTnLst>
                                </p:cTn>
                              </p:par>
                              <p:par>
                                <p:cTn id="17" presetID="8" presetClass="emph" presetSubtype="0" fill="hold" grpId="2" nodeType="withEffect">
                                  <p:stCondLst>
                                    <p:cond delay="0"/>
                                  </p:stCondLst>
                                  <p:childTnLst>
                                    <p:animRot by="5400000">
                                      <p:cBhvr>
                                        <p:cTn id="18" dur="1000" fill="hold"/>
                                        <p:tgtEl>
                                          <p:spTgt spid="20510"/>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9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049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0493"/>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049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4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49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0" presetClass="path" presetSubtype="0" accel="50000" decel="50000" fill="hold" grpId="1" nodeType="clickEffect">
                                  <p:stCondLst>
                                    <p:cond delay="0"/>
                                  </p:stCondLst>
                                  <p:childTnLst>
                                    <p:animMotion origin="layout" path="M 0 -3.01874E-6 L 0.00781 0.01157 " pathEditMode="relative" rAng="0" ptsTypes="AA">
                                      <p:cBhvr>
                                        <p:cTn id="36" dur="500" fill="hold"/>
                                        <p:tgtEl>
                                          <p:spTgt spid="20492"/>
                                        </p:tgtEl>
                                        <p:attrNameLst>
                                          <p:attrName>ppt_x</p:attrName>
                                          <p:attrName>ppt_y</p:attrName>
                                        </p:attrNameLst>
                                      </p:cBhvr>
                                      <p:rCtr x="382" y="578"/>
                                    </p:animMotion>
                                  </p:childTnLst>
                                </p:cTn>
                              </p:par>
                              <p:par>
                                <p:cTn id="37" presetID="0" presetClass="path" presetSubtype="0" accel="50000" decel="50000" fill="hold" grpId="1" nodeType="withEffect">
                                  <p:stCondLst>
                                    <p:cond delay="0"/>
                                  </p:stCondLst>
                                  <p:childTnLst>
                                    <p:animMotion origin="layout" path="M 0 -3.01874E-6 L 0.00781 0.01157 " pathEditMode="relative" rAng="0" ptsTypes="AA">
                                      <p:cBhvr>
                                        <p:cTn id="38" dur="500" fill="hold"/>
                                        <p:tgtEl>
                                          <p:spTgt spid="20494"/>
                                        </p:tgtEl>
                                        <p:attrNameLst>
                                          <p:attrName>ppt_x</p:attrName>
                                          <p:attrName>ppt_y</p:attrName>
                                        </p:attrNameLst>
                                      </p:cBhvr>
                                      <p:rCtr x="382" y="578"/>
                                    </p:animMotion>
                                  </p:childTnLst>
                                </p:cTn>
                              </p:par>
                              <p:par>
                                <p:cTn id="39" presetID="0" presetClass="path" presetSubtype="0" accel="50000" decel="50000" fill="hold" grpId="1" nodeType="withEffect">
                                  <p:stCondLst>
                                    <p:cond delay="0"/>
                                  </p:stCondLst>
                                  <p:childTnLst>
                                    <p:animMotion origin="layout" path="M -2.77778E-7 2.59259E-6 L -0.00781 -0.01042 " pathEditMode="relative" rAng="0" ptsTypes="AA">
                                      <p:cBhvr>
                                        <p:cTn id="40" dur="500" fill="hold"/>
                                        <p:tgtEl>
                                          <p:spTgt spid="20496"/>
                                        </p:tgtEl>
                                        <p:attrNameLst>
                                          <p:attrName>ppt_x</p:attrName>
                                          <p:attrName>ppt_y</p:attrName>
                                        </p:attrNameLst>
                                      </p:cBhvr>
                                      <p:rCtr x="-399" y="-532"/>
                                    </p:animMotion>
                                  </p:childTnLst>
                                </p:cTn>
                              </p:par>
                              <p:par>
                                <p:cTn id="41" presetID="0" presetClass="path" presetSubtype="0" accel="50000" decel="50000" fill="hold" grpId="1" nodeType="withEffect">
                                  <p:stCondLst>
                                    <p:cond delay="0"/>
                                  </p:stCondLst>
                                  <p:childTnLst>
                                    <p:animMotion origin="layout" path="M -2.77778E-7 2.59259E-6 L -0.00781 -0.01042 " pathEditMode="relative" rAng="0" ptsTypes="AA">
                                      <p:cBhvr>
                                        <p:cTn id="42" dur="500" fill="hold"/>
                                        <p:tgtEl>
                                          <p:spTgt spid="20497"/>
                                        </p:tgtEl>
                                        <p:attrNameLst>
                                          <p:attrName>ppt_x</p:attrName>
                                          <p:attrName>ppt_y</p:attrName>
                                        </p:attrNameLst>
                                      </p:cBhvr>
                                      <p:rCtr x="-399" y="-532"/>
                                    </p:animMotion>
                                  </p:childTnLst>
                                </p:cTn>
                              </p:par>
                              <p:par>
                                <p:cTn id="43" presetID="1" presetClass="exit" presetSubtype="0" fill="hold" grpId="3" nodeType="withEffect">
                                  <p:stCondLst>
                                    <p:cond delay="0"/>
                                  </p:stCondLst>
                                  <p:childTnLst>
                                    <p:set>
                                      <p:cBhvr>
                                        <p:cTn id="44" dur="1" fill="hold">
                                          <p:stCondLst>
                                            <p:cond delay="0"/>
                                          </p:stCondLst>
                                        </p:cTn>
                                        <p:tgtEl>
                                          <p:spTgt spid="20510"/>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0" presetClass="path" presetSubtype="0" accel="50000" decel="50000" fill="hold" grpId="2" nodeType="clickEffect">
                                  <p:stCondLst>
                                    <p:cond delay="0"/>
                                  </p:stCondLst>
                                  <p:childTnLst>
                                    <p:animMotion origin="layout" path="M 0.00781 0.01157 L 0.23611 0.00208 " pathEditMode="relative" rAng="0" ptsTypes="AA">
                                      <p:cBhvr>
                                        <p:cTn id="48" dur="2000" fill="hold"/>
                                        <p:tgtEl>
                                          <p:spTgt spid="20492"/>
                                        </p:tgtEl>
                                        <p:attrNameLst>
                                          <p:attrName>ppt_x</p:attrName>
                                          <p:attrName>ppt_y</p:attrName>
                                        </p:attrNameLst>
                                      </p:cBhvr>
                                      <p:rCtr x="11406" y="-486"/>
                                    </p:animMotion>
                                  </p:childTnLst>
                                </p:cTn>
                              </p:par>
                              <p:par>
                                <p:cTn id="49" presetID="0" presetClass="path" presetSubtype="0" accel="50000" decel="50000" fill="hold" grpId="2" nodeType="withEffect">
                                  <p:stCondLst>
                                    <p:cond delay="0"/>
                                  </p:stCondLst>
                                  <p:childTnLst>
                                    <p:animMotion origin="layout" path="M 0.00781 0.01157 L 0.23611 0.00208 " pathEditMode="relative" rAng="0" ptsTypes="AA">
                                      <p:cBhvr>
                                        <p:cTn id="50" dur="2000" fill="hold"/>
                                        <p:tgtEl>
                                          <p:spTgt spid="20494"/>
                                        </p:tgtEl>
                                        <p:attrNameLst>
                                          <p:attrName>ppt_x</p:attrName>
                                          <p:attrName>ppt_y</p:attrName>
                                        </p:attrNameLst>
                                      </p:cBhvr>
                                      <p:rCtr x="11406" y="-486"/>
                                    </p:animMotion>
                                  </p:childTnLst>
                                </p:cTn>
                              </p:par>
                              <p:par>
                                <p:cTn id="51" presetID="0" presetClass="path" presetSubtype="0" accel="50000" decel="50000" fill="hold" grpId="2" nodeType="withEffect">
                                  <p:stCondLst>
                                    <p:cond delay="0"/>
                                  </p:stCondLst>
                                  <p:childTnLst>
                                    <p:animMotion origin="layout" path="M -0.01129 -0.01389 C -0.02934 -0.09074 -0.0474 -0.16782 -0.04532 -0.20903 C -0.04323 -0.25092 -0.01493 -0.26134 0.00087 -0.26134 C 0.01666 -0.26134 0.04965 -0.25486 0.04948 -0.21111 C 0.0493 -0.16805 0.02465 -0.08472 2.77778E-6 -2.59259E-6 " pathEditMode="relative" rAng="0" ptsTypes="aaaaA">
                                      <p:cBhvr>
                                        <p:cTn id="52" dur="2000" fill="hold"/>
                                        <p:tgtEl>
                                          <p:spTgt spid="20496"/>
                                        </p:tgtEl>
                                        <p:attrNameLst>
                                          <p:attrName>ppt_x</p:attrName>
                                          <p:attrName>ppt_y</p:attrName>
                                        </p:attrNameLst>
                                      </p:cBhvr>
                                      <p:rCtr x="1233" y="-11690"/>
                                    </p:animMotion>
                                  </p:childTnLst>
                                </p:cTn>
                              </p:par>
                              <p:par>
                                <p:cTn id="53" presetID="0" presetClass="path" presetSubtype="0" accel="50000" decel="50000" fill="hold" grpId="2" nodeType="withEffect">
                                  <p:stCondLst>
                                    <p:cond delay="0"/>
                                  </p:stCondLst>
                                  <p:childTnLst>
                                    <p:animMotion origin="layout" path="M -0.01129 -0.01389 C -0.02934 -0.09074 -0.0474 -0.16782 -0.04532 -0.20903 C -0.04323 -0.25092 -0.01493 -0.26134 0.00087 -0.26134 C 0.01666 -0.26134 0.04965 -0.25486 0.04948 -0.21111 C 0.0493 -0.16805 0.02465 -0.08472 2.77778E-6 -2.59259E-6 " pathEditMode="relative" rAng="0" ptsTypes="aaaaA">
                                      <p:cBhvr>
                                        <p:cTn id="54" dur="2000" fill="hold"/>
                                        <p:tgtEl>
                                          <p:spTgt spid="20497"/>
                                        </p:tgtEl>
                                        <p:attrNameLst>
                                          <p:attrName>ppt_x</p:attrName>
                                          <p:attrName>ppt_y</p:attrName>
                                        </p:attrNameLst>
                                      </p:cBhvr>
                                      <p:rCtr x="1233" y="-1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2" grpId="0" animBg="1"/>
      <p:bldP spid="20492" grpId="1" animBg="1"/>
      <p:bldP spid="20492" grpId="2" animBg="1"/>
      <p:bldP spid="20493" grpId="0" animBg="1"/>
      <p:bldP spid="20493" grpId="1" animBg="1"/>
      <p:bldP spid="20494" grpId="0" animBg="1"/>
      <p:bldP spid="20494" grpId="1" animBg="1"/>
      <p:bldP spid="20494" grpId="2" animBg="1"/>
      <p:bldP spid="20495" grpId="0" animBg="1"/>
      <p:bldP spid="20495" grpId="1" animBg="1"/>
      <p:bldP spid="20496" grpId="0" animBg="1"/>
      <p:bldP spid="20496" grpId="1" animBg="1"/>
      <p:bldP spid="20496" grpId="2" animBg="1"/>
      <p:bldP spid="20497" grpId="0" animBg="1"/>
      <p:bldP spid="20497" grpId="1" animBg="1"/>
      <p:bldP spid="20497" grpId="2" animBg="1"/>
      <p:bldP spid="20510" grpId="0" animBg="1"/>
      <p:bldP spid="20510" grpId="1" animBg="1"/>
      <p:bldP spid="20510" grpId="2" animBg="1"/>
      <p:bldP spid="20510" grpId="3" animBg="1"/>
      <p:bldP spid="205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2"/>
          <p:cNvSpPr>
            <a:spLocks noChangeArrowheads="1"/>
          </p:cNvSpPr>
          <p:nvPr/>
        </p:nvSpPr>
        <p:spPr bwMode="auto">
          <a:xfrm>
            <a:off x="1908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7" name="Oval 3"/>
          <p:cNvSpPr>
            <a:spLocks noChangeArrowheads="1"/>
          </p:cNvSpPr>
          <p:nvPr/>
        </p:nvSpPr>
        <p:spPr bwMode="auto">
          <a:xfrm>
            <a:off x="4067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8" name="Oval 4"/>
          <p:cNvSpPr>
            <a:spLocks noChangeArrowheads="1"/>
          </p:cNvSpPr>
          <p:nvPr/>
        </p:nvSpPr>
        <p:spPr bwMode="auto">
          <a:xfrm>
            <a:off x="6227763" y="2205038"/>
            <a:ext cx="1008062"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9" name="Freeform 5"/>
          <p:cNvSpPr>
            <a:spLocks/>
          </p:cNvSpPr>
          <p:nvPr/>
        </p:nvSpPr>
        <p:spPr bwMode="auto">
          <a:xfrm>
            <a:off x="41163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0" name="Freeform 6"/>
          <p:cNvSpPr>
            <a:spLocks/>
          </p:cNvSpPr>
          <p:nvPr/>
        </p:nvSpPr>
        <p:spPr bwMode="auto">
          <a:xfrm>
            <a:off x="1979613"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1" name="Freeform 7"/>
          <p:cNvSpPr>
            <a:spLocks/>
          </p:cNvSpPr>
          <p:nvPr/>
        </p:nvSpPr>
        <p:spPr bwMode="auto">
          <a:xfrm>
            <a:off x="63007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2" name="Line 8"/>
          <p:cNvSpPr>
            <a:spLocks noChangeShapeType="1"/>
          </p:cNvSpPr>
          <p:nvPr/>
        </p:nvSpPr>
        <p:spPr bwMode="auto">
          <a:xfrm>
            <a:off x="2916238" y="2709863"/>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Line 9"/>
          <p:cNvSpPr>
            <a:spLocks noChangeShapeType="1"/>
          </p:cNvSpPr>
          <p:nvPr/>
        </p:nvSpPr>
        <p:spPr bwMode="auto">
          <a:xfrm>
            <a:off x="5076825" y="2709863"/>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4" name="Line 10"/>
          <p:cNvSpPr>
            <a:spLocks noChangeShapeType="1"/>
          </p:cNvSpPr>
          <p:nvPr/>
        </p:nvSpPr>
        <p:spPr bwMode="auto">
          <a:xfrm>
            <a:off x="7227888" y="2709863"/>
            <a:ext cx="944562"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5" name="Line 11"/>
          <p:cNvSpPr>
            <a:spLocks noChangeShapeType="1"/>
          </p:cNvSpPr>
          <p:nvPr/>
        </p:nvSpPr>
        <p:spPr bwMode="auto">
          <a:xfrm>
            <a:off x="755650"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6" name="AutoShape 12"/>
          <p:cNvSpPr>
            <a:spLocks noChangeArrowheads="1"/>
          </p:cNvSpPr>
          <p:nvPr/>
        </p:nvSpPr>
        <p:spPr bwMode="auto">
          <a:xfrm>
            <a:off x="2195513" y="2349500"/>
            <a:ext cx="431800" cy="711200"/>
          </a:xfrm>
          <a:prstGeom prst="can">
            <a:avLst>
              <a:gd name="adj" fmla="val 4117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7" name="AutoShape 13"/>
          <p:cNvSpPr>
            <a:spLocks noChangeArrowheads="1"/>
          </p:cNvSpPr>
          <p:nvPr/>
        </p:nvSpPr>
        <p:spPr bwMode="auto">
          <a:xfrm>
            <a:off x="2195513"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8" name="AutoShape 14"/>
          <p:cNvSpPr>
            <a:spLocks noChangeArrowheads="1"/>
          </p:cNvSpPr>
          <p:nvPr/>
        </p:nvSpPr>
        <p:spPr bwMode="auto">
          <a:xfrm>
            <a:off x="4356100"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9" name="AutoShape 15"/>
          <p:cNvSpPr>
            <a:spLocks noChangeArrowheads="1"/>
          </p:cNvSpPr>
          <p:nvPr/>
        </p:nvSpPr>
        <p:spPr bwMode="auto">
          <a:xfrm>
            <a:off x="2195513" y="2565400"/>
            <a:ext cx="431800" cy="495300"/>
          </a:xfrm>
          <a:prstGeom prst="can">
            <a:avLst>
              <a:gd name="adj" fmla="val 36207"/>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0" name="AutoShape 16"/>
          <p:cNvSpPr>
            <a:spLocks noChangeArrowheads="1"/>
          </p:cNvSpPr>
          <p:nvPr/>
        </p:nvSpPr>
        <p:spPr bwMode="auto">
          <a:xfrm>
            <a:off x="4356100"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1" name="AutoShape 17"/>
          <p:cNvSpPr>
            <a:spLocks noChangeArrowheads="1"/>
          </p:cNvSpPr>
          <p:nvPr/>
        </p:nvSpPr>
        <p:spPr bwMode="auto">
          <a:xfrm>
            <a:off x="2195513" y="2565400"/>
            <a:ext cx="431800" cy="493713"/>
          </a:xfrm>
          <a:prstGeom prst="can">
            <a:avLst>
              <a:gd name="adj" fmla="val 35551"/>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2" name="AutoShape 18"/>
          <p:cNvSpPr>
            <a:spLocks noChangeArrowheads="1"/>
          </p:cNvSpPr>
          <p:nvPr/>
        </p:nvSpPr>
        <p:spPr bwMode="auto">
          <a:xfrm>
            <a:off x="4356100" y="2781300"/>
            <a:ext cx="431800" cy="277813"/>
          </a:xfrm>
          <a:prstGeom prst="can">
            <a:avLst>
              <a:gd name="adj" fmla="val 50000"/>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3" name="AutoShape 19"/>
          <p:cNvSpPr>
            <a:spLocks noChangeArrowheads="1"/>
          </p:cNvSpPr>
          <p:nvPr/>
        </p:nvSpPr>
        <p:spPr bwMode="auto">
          <a:xfrm>
            <a:off x="4356100" y="2781300"/>
            <a:ext cx="431800" cy="277813"/>
          </a:xfrm>
          <a:prstGeom prst="can">
            <a:avLst>
              <a:gd name="adj" fmla="val 50000"/>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4" name="Rectangle 20"/>
          <p:cNvSpPr>
            <a:spLocks noChangeArrowheads="1"/>
          </p:cNvSpPr>
          <p:nvPr/>
        </p:nvSpPr>
        <p:spPr bwMode="auto">
          <a:xfrm>
            <a:off x="1692275" y="3429000"/>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5" name="Rectangle 21"/>
          <p:cNvSpPr>
            <a:spLocks noChangeArrowheads="1"/>
          </p:cNvSpPr>
          <p:nvPr/>
        </p:nvSpPr>
        <p:spPr bwMode="auto">
          <a:xfrm>
            <a:off x="3851275" y="3429000"/>
            <a:ext cx="14414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6" name="Rectangle 22"/>
          <p:cNvSpPr>
            <a:spLocks noChangeArrowheads="1"/>
          </p:cNvSpPr>
          <p:nvPr/>
        </p:nvSpPr>
        <p:spPr bwMode="auto">
          <a:xfrm>
            <a:off x="6011863" y="3429000"/>
            <a:ext cx="14398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7" name="Freeform 23"/>
          <p:cNvSpPr>
            <a:spLocks/>
          </p:cNvSpPr>
          <p:nvPr/>
        </p:nvSpPr>
        <p:spPr bwMode="auto">
          <a:xfrm>
            <a:off x="1692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8" name="Freeform 24"/>
          <p:cNvSpPr>
            <a:spLocks/>
          </p:cNvSpPr>
          <p:nvPr/>
        </p:nvSpPr>
        <p:spPr bwMode="auto">
          <a:xfrm>
            <a:off x="6011863" y="357187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9" name="Freeform 25"/>
          <p:cNvSpPr>
            <a:spLocks/>
          </p:cNvSpPr>
          <p:nvPr/>
        </p:nvSpPr>
        <p:spPr bwMode="auto">
          <a:xfrm flipH="1">
            <a:off x="3851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0" name="Line 26"/>
          <p:cNvSpPr>
            <a:spLocks noChangeShapeType="1"/>
          </p:cNvSpPr>
          <p:nvPr/>
        </p:nvSpPr>
        <p:spPr bwMode="auto">
          <a:xfrm flipV="1">
            <a:off x="3851275" y="5589588"/>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1" name="Line 27"/>
          <p:cNvSpPr>
            <a:spLocks noChangeShapeType="1"/>
          </p:cNvSpPr>
          <p:nvPr/>
        </p:nvSpPr>
        <p:spPr bwMode="auto">
          <a:xfrm>
            <a:off x="3851275" y="5589588"/>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2" name="Line 28"/>
          <p:cNvSpPr>
            <a:spLocks noChangeShapeType="1"/>
          </p:cNvSpPr>
          <p:nvPr/>
        </p:nvSpPr>
        <p:spPr bwMode="auto">
          <a:xfrm flipV="1">
            <a:off x="4211638" y="5589588"/>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3" name="Line 29"/>
          <p:cNvSpPr>
            <a:spLocks noChangeShapeType="1"/>
          </p:cNvSpPr>
          <p:nvPr/>
        </p:nvSpPr>
        <p:spPr bwMode="auto">
          <a:xfrm flipV="1">
            <a:off x="4572000" y="5300663"/>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4" name="Line 30"/>
          <p:cNvSpPr>
            <a:spLocks noChangeShapeType="1"/>
          </p:cNvSpPr>
          <p:nvPr/>
        </p:nvSpPr>
        <p:spPr bwMode="auto">
          <a:xfrm flipV="1">
            <a:off x="4930775" y="5157788"/>
            <a:ext cx="1588"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5" name="Line 31"/>
          <p:cNvSpPr>
            <a:spLocks noChangeShapeType="1"/>
          </p:cNvSpPr>
          <p:nvPr/>
        </p:nvSpPr>
        <p:spPr bwMode="auto">
          <a:xfrm flipV="1">
            <a:off x="5291138" y="5300663"/>
            <a:ext cx="1587"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6" name="Line 32"/>
          <p:cNvSpPr>
            <a:spLocks noChangeShapeType="1"/>
          </p:cNvSpPr>
          <p:nvPr/>
        </p:nvSpPr>
        <p:spPr bwMode="auto">
          <a:xfrm flipV="1">
            <a:off x="4211638" y="5589588"/>
            <a:ext cx="0" cy="287337"/>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7" name="Line 33"/>
          <p:cNvSpPr>
            <a:spLocks noChangeShapeType="1"/>
          </p:cNvSpPr>
          <p:nvPr/>
        </p:nvSpPr>
        <p:spPr bwMode="auto">
          <a:xfrm flipV="1">
            <a:off x="4211638" y="5589588"/>
            <a:ext cx="0" cy="287337"/>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8" name="AutoShape 34"/>
          <p:cNvSpPr>
            <a:spLocks noChangeArrowheads="1"/>
          </p:cNvSpPr>
          <p:nvPr/>
        </p:nvSpPr>
        <p:spPr bwMode="auto">
          <a:xfrm>
            <a:off x="2195513"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9" name="AutoShape 35"/>
          <p:cNvSpPr>
            <a:spLocks noChangeArrowheads="1"/>
          </p:cNvSpPr>
          <p:nvPr/>
        </p:nvSpPr>
        <p:spPr bwMode="auto">
          <a:xfrm>
            <a:off x="2195513" y="2708275"/>
            <a:ext cx="431800" cy="355600"/>
          </a:xfrm>
          <a:prstGeom prst="can">
            <a:avLst>
              <a:gd name="adj" fmla="val 38394"/>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0" name="AutoShape 36"/>
          <p:cNvSpPr>
            <a:spLocks noChangeArrowheads="1"/>
          </p:cNvSpPr>
          <p:nvPr/>
        </p:nvSpPr>
        <p:spPr bwMode="auto">
          <a:xfrm>
            <a:off x="4356100"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1" name="AutoShape 37"/>
          <p:cNvSpPr>
            <a:spLocks noChangeArrowheads="1"/>
          </p:cNvSpPr>
          <p:nvPr/>
        </p:nvSpPr>
        <p:spPr bwMode="auto">
          <a:xfrm>
            <a:off x="4356100" y="2708275"/>
            <a:ext cx="431800" cy="355600"/>
          </a:xfrm>
          <a:prstGeom prst="can">
            <a:avLst>
              <a:gd name="adj" fmla="val 38394"/>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2" name="AutoShape 38"/>
          <p:cNvSpPr>
            <a:spLocks noChangeArrowheads="1"/>
          </p:cNvSpPr>
          <p:nvPr/>
        </p:nvSpPr>
        <p:spPr bwMode="auto">
          <a:xfrm>
            <a:off x="4356100" y="2492375"/>
            <a:ext cx="431800" cy="571500"/>
          </a:xfrm>
          <a:prstGeom prst="can">
            <a:avLst>
              <a:gd name="adj" fmla="val 34926"/>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3" name="AutoShape 39"/>
          <p:cNvSpPr>
            <a:spLocks noChangeArrowheads="1"/>
          </p:cNvSpPr>
          <p:nvPr/>
        </p:nvSpPr>
        <p:spPr bwMode="auto">
          <a:xfrm>
            <a:off x="4356100" y="2349500"/>
            <a:ext cx="431800" cy="709613"/>
          </a:xfrm>
          <a:prstGeom prst="can">
            <a:avLst>
              <a:gd name="adj" fmla="val 41085"/>
            </a:avLst>
          </a:prstGeom>
          <a:solidFill>
            <a:schemeClr val="accent1">
              <a:alpha val="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4" name="Line 40"/>
          <p:cNvSpPr>
            <a:spLocks noChangeShapeType="1"/>
          </p:cNvSpPr>
          <p:nvPr/>
        </p:nvSpPr>
        <p:spPr bwMode="auto">
          <a:xfrm flipV="1">
            <a:off x="4211638" y="5589588"/>
            <a:ext cx="0" cy="287337"/>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5" name="Line 41"/>
          <p:cNvSpPr>
            <a:spLocks noChangeShapeType="1"/>
          </p:cNvSpPr>
          <p:nvPr/>
        </p:nvSpPr>
        <p:spPr bwMode="auto">
          <a:xfrm>
            <a:off x="2411413"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6" name="Line 42"/>
          <p:cNvSpPr>
            <a:spLocks noChangeShapeType="1"/>
          </p:cNvSpPr>
          <p:nvPr/>
        </p:nvSpPr>
        <p:spPr bwMode="auto">
          <a:xfrm>
            <a:off x="4572000"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7" name="Line 43"/>
          <p:cNvSpPr>
            <a:spLocks noChangeShapeType="1"/>
          </p:cNvSpPr>
          <p:nvPr/>
        </p:nvSpPr>
        <p:spPr bwMode="auto">
          <a:xfrm>
            <a:off x="6732588"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withEffect">
                                  <p:stCondLst>
                                    <p:cond delay="0"/>
                                  </p:stCondLst>
                                  <p:childTnLst>
                                    <p:animMotion origin="layout" path="M -2.77778E-7 3.7037E-7 L -0.21267 -0.23079 " pathEditMode="relative" rAng="0" ptsTypes="AA">
                                      <p:cBhvr>
                                        <p:cTn id="6" dur="1000" fill="hold"/>
                                        <p:tgtEl>
                                          <p:spTgt spid="21536"/>
                                        </p:tgtEl>
                                        <p:attrNameLst>
                                          <p:attrName>ppt_x</p:attrName>
                                          <p:attrName>ppt_y</p:attrName>
                                        </p:attrNameLst>
                                      </p:cBhvr>
                                      <p:rCtr x="-10642" y="-11551"/>
                                    </p:animMotion>
                                  </p:childTnLst>
                                </p:cTn>
                              </p:par>
                              <p:par>
                                <p:cTn id="7" presetID="8" presetClass="emph" presetSubtype="0" fill="hold" grpId="1" nodeType="withEffect">
                                  <p:stCondLst>
                                    <p:cond delay="0"/>
                                  </p:stCondLst>
                                  <p:childTnLst>
                                    <p:animRot by="5400000">
                                      <p:cBhvr>
                                        <p:cTn id="8" dur="1000" fill="hold"/>
                                        <p:tgtEl>
                                          <p:spTgt spid="21536"/>
                                        </p:tgtEl>
                                        <p:attrNameLst>
                                          <p:attrName>r</p:attrName>
                                        </p:attrNameLst>
                                      </p:cBhvr>
                                    </p:animRo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153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1539"/>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0" nodeType="clickEffect">
                                  <p:stCondLst>
                                    <p:cond delay="0"/>
                                  </p:stCondLst>
                                  <p:childTnLst>
                                    <p:animMotion origin="layout" path="M -2.77778E-7 3.7037E-7 L 0.02361 -0.23079 " pathEditMode="relative" rAng="0" ptsTypes="AA">
                                      <p:cBhvr>
                                        <p:cTn id="18" dur="1000" fill="hold"/>
                                        <p:tgtEl>
                                          <p:spTgt spid="21537"/>
                                        </p:tgtEl>
                                        <p:attrNameLst>
                                          <p:attrName>ppt_x</p:attrName>
                                          <p:attrName>ppt_y</p:attrName>
                                        </p:attrNameLst>
                                      </p:cBhvr>
                                      <p:rCtr x="1181" y="-11551"/>
                                    </p:animMotion>
                                  </p:childTnLst>
                                </p:cTn>
                              </p:par>
                              <p:par>
                                <p:cTn id="19" presetID="8" presetClass="emph" presetSubtype="0" fill="hold" grpId="1" nodeType="withEffect">
                                  <p:stCondLst>
                                    <p:cond delay="0"/>
                                  </p:stCondLst>
                                  <p:childTnLst>
                                    <p:animRot by="5400000">
                                      <p:cBhvr>
                                        <p:cTn id="20" dur="1000" fill="hold"/>
                                        <p:tgtEl>
                                          <p:spTgt spid="21537"/>
                                        </p:tgtEl>
                                        <p:attrNameLst>
                                          <p:attrName>r</p:attrName>
                                        </p:attrNameLst>
                                      </p:cBhvr>
                                    </p:animRo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1540"/>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1541"/>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0" nodeType="clickEffect">
                                  <p:stCondLst>
                                    <p:cond delay="0"/>
                                  </p:stCondLst>
                                  <p:childTnLst>
                                    <p:animMotion origin="layout" path="M 0 -3.01874E-6 L 0.00781 0.01157 " pathEditMode="relative" rAng="0" ptsTypes="AA">
                                      <p:cBhvr>
                                        <p:cTn id="30" dur="500" fill="hold"/>
                                        <p:tgtEl>
                                          <p:spTgt spid="21516"/>
                                        </p:tgtEl>
                                        <p:attrNameLst>
                                          <p:attrName>ppt_x</p:attrName>
                                          <p:attrName>ppt_y</p:attrName>
                                        </p:attrNameLst>
                                      </p:cBhvr>
                                      <p:rCtr x="382" y="578"/>
                                    </p:animMotion>
                                  </p:childTnLst>
                                </p:cTn>
                              </p:par>
                              <p:par>
                                <p:cTn id="31" presetID="0" presetClass="path" presetSubtype="0" accel="50000" decel="50000" fill="hold" grpId="0" nodeType="withEffect">
                                  <p:stCondLst>
                                    <p:cond delay="0"/>
                                  </p:stCondLst>
                                  <p:childTnLst>
                                    <p:animMotion origin="layout" path="M -2.77778E-7 2.59259E-6 L -0.00781 -0.01042 " pathEditMode="relative" rAng="0" ptsTypes="AA">
                                      <p:cBhvr>
                                        <p:cTn id="32" dur="500" fill="hold"/>
                                        <p:tgtEl>
                                          <p:spTgt spid="21517"/>
                                        </p:tgtEl>
                                        <p:attrNameLst>
                                          <p:attrName>ppt_x</p:attrName>
                                          <p:attrName>ppt_y</p:attrName>
                                        </p:attrNameLst>
                                      </p:cBhvr>
                                      <p:rCtr x="-399" y="-532"/>
                                    </p:animMotion>
                                  </p:childTnLst>
                                </p:cTn>
                              </p:par>
                              <p:par>
                                <p:cTn id="33" presetID="0" presetClass="path" presetSubtype="0" accel="50000" decel="50000" fill="hold" grpId="0" nodeType="withEffect">
                                  <p:stCondLst>
                                    <p:cond delay="0"/>
                                  </p:stCondLst>
                                  <p:childTnLst>
                                    <p:animMotion origin="layout" path="M 0 -3.01874E-6 L 0.00781 0.01157 " pathEditMode="relative" rAng="0" ptsTypes="AA">
                                      <p:cBhvr>
                                        <p:cTn id="34" dur="500" fill="hold"/>
                                        <p:tgtEl>
                                          <p:spTgt spid="21518"/>
                                        </p:tgtEl>
                                        <p:attrNameLst>
                                          <p:attrName>ppt_x</p:attrName>
                                          <p:attrName>ppt_y</p:attrName>
                                        </p:attrNameLst>
                                      </p:cBhvr>
                                      <p:rCtr x="382" y="578"/>
                                    </p:animMotion>
                                  </p:childTnLst>
                                </p:cTn>
                              </p:par>
                              <p:par>
                                <p:cTn id="35" presetID="0" presetClass="path" presetSubtype="0" accel="50000" decel="50000" fill="hold" grpId="0" nodeType="withEffect">
                                  <p:stCondLst>
                                    <p:cond delay="0"/>
                                  </p:stCondLst>
                                  <p:childTnLst>
                                    <p:animMotion origin="layout" path="M 0 -3.33333E-6 L -0.00781 -0.01041 " pathEditMode="relative" rAng="0" ptsTypes="AA">
                                      <p:cBhvr>
                                        <p:cTn id="36" dur="500" fill="hold"/>
                                        <p:tgtEl>
                                          <p:spTgt spid="21520"/>
                                        </p:tgtEl>
                                        <p:attrNameLst>
                                          <p:attrName>ppt_x</p:attrName>
                                          <p:attrName>ppt_y</p:attrName>
                                        </p:attrNameLst>
                                      </p:cBhvr>
                                      <p:rCtr x="-399" y="-532"/>
                                    </p:animMotion>
                                  </p:childTnLst>
                                </p:cTn>
                              </p:par>
                              <p:par>
                                <p:cTn id="37" presetID="0" presetClass="path" presetSubtype="0" accel="50000" decel="50000" fill="hold" grpId="0" nodeType="withEffect">
                                  <p:stCondLst>
                                    <p:cond delay="0"/>
                                  </p:stCondLst>
                                  <p:childTnLst>
                                    <p:animMotion origin="layout" path="M -2.77778E-7 2.59259E-6 L -0.00781 -0.01042 " pathEditMode="relative" rAng="0" ptsTypes="AA">
                                      <p:cBhvr>
                                        <p:cTn id="38" dur="500" fill="hold"/>
                                        <p:tgtEl>
                                          <p:spTgt spid="21521"/>
                                        </p:tgtEl>
                                        <p:attrNameLst>
                                          <p:attrName>ppt_x</p:attrName>
                                          <p:attrName>ppt_y</p:attrName>
                                        </p:attrNameLst>
                                      </p:cBhvr>
                                      <p:rCtr x="-399" y="-532"/>
                                    </p:animMotion>
                                  </p:childTnLst>
                                </p:cTn>
                              </p:par>
                              <p:par>
                                <p:cTn id="39" presetID="0" presetClass="path" presetSubtype="0" accel="50000" decel="50000" fill="hold" grpId="0" nodeType="withEffect">
                                  <p:stCondLst>
                                    <p:cond delay="0"/>
                                  </p:stCondLst>
                                  <p:childTnLst>
                                    <p:animMotion origin="layout" path="M 0 -3.01874E-6 L 0.00781 0.01157 " pathEditMode="relative" rAng="0" ptsTypes="AA">
                                      <p:cBhvr>
                                        <p:cTn id="40" dur="500" fill="hold"/>
                                        <p:tgtEl>
                                          <p:spTgt spid="21519"/>
                                        </p:tgtEl>
                                        <p:attrNameLst>
                                          <p:attrName>ppt_x</p:attrName>
                                          <p:attrName>ppt_y</p:attrName>
                                        </p:attrNameLst>
                                      </p:cBhvr>
                                      <p:rCtr x="382" y="578"/>
                                    </p:animMotion>
                                  </p:childTnLst>
                                </p:cTn>
                              </p:par>
                              <p:par>
                                <p:cTn id="41" presetID="0" presetClass="path" presetSubtype="0" accel="50000" decel="50000" fill="hold" grpId="0" nodeType="withEffect">
                                  <p:stCondLst>
                                    <p:cond delay="0"/>
                                  </p:stCondLst>
                                  <p:childTnLst>
                                    <p:animMotion origin="layout" path="M 0 -3.01874E-6 L 0.00781 0.01157 " pathEditMode="relative" rAng="0" ptsTypes="AA">
                                      <p:cBhvr>
                                        <p:cTn id="42" dur="500" fill="hold"/>
                                        <p:tgtEl>
                                          <p:spTgt spid="21522"/>
                                        </p:tgtEl>
                                        <p:attrNameLst>
                                          <p:attrName>ppt_x</p:attrName>
                                          <p:attrName>ppt_y</p:attrName>
                                        </p:attrNameLst>
                                      </p:cBhvr>
                                      <p:rCtr x="382" y="578"/>
                                    </p:animMotion>
                                  </p:childTnLst>
                                </p:cTn>
                              </p:par>
                              <p:par>
                                <p:cTn id="43" presetID="0" presetClass="path" presetSubtype="0" accel="50000" decel="50000" fill="hold" grpId="0" nodeType="withEffect">
                                  <p:stCondLst>
                                    <p:cond delay="0"/>
                                  </p:stCondLst>
                                  <p:childTnLst>
                                    <p:animMotion origin="layout" path="M 0 -3.33333E-6 L -0.00781 -0.01041 " pathEditMode="relative" rAng="0" ptsTypes="AA">
                                      <p:cBhvr>
                                        <p:cTn id="44" dur="500" fill="hold"/>
                                        <p:tgtEl>
                                          <p:spTgt spid="21523"/>
                                        </p:tgtEl>
                                        <p:attrNameLst>
                                          <p:attrName>ppt_x</p:attrName>
                                          <p:attrName>ppt_y</p:attrName>
                                        </p:attrNameLst>
                                      </p:cBhvr>
                                      <p:rCtr x="-399" y="-532"/>
                                    </p:animMotion>
                                  </p:childTnLst>
                                </p:cTn>
                              </p:par>
                              <p:par>
                                <p:cTn id="45" presetID="1" presetClass="exit" presetSubtype="0" fill="hold" grpId="2" nodeType="withEffect">
                                  <p:stCondLst>
                                    <p:cond delay="0"/>
                                  </p:stCondLst>
                                  <p:childTnLst>
                                    <p:set>
                                      <p:cBhvr>
                                        <p:cTn id="46" dur="1" fill="hold">
                                          <p:stCondLst>
                                            <p:cond delay="0"/>
                                          </p:stCondLst>
                                        </p:cTn>
                                        <p:tgtEl>
                                          <p:spTgt spid="21537"/>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1536"/>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0" presetClass="path" presetSubtype="0" accel="50000" decel="50000" fill="hold" grpId="1" nodeType="clickEffect">
                                  <p:stCondLst>
                                    <p:cond delay="0"/>
                                  </p:stCondLst>
                                  <p:childTnLst>
                                    <p:animMotion origin="layout" path="M 0.00782 0.01157 L 0.22691 0.01134 " pathEditMode="relative" rAng="0" ptsTypes="AA">
                                      <p:cBhvr>
                                        <p:cTn id="52" dur="2000" fill="hold"/>
                                        <p:tgtEl>
                                          <p:spTgt spid="21516"/>
                                        </p:tgtEl>
                                        <p:attrNameLst>
                                          <p:attrName>ppt_x</p:attrName>
                                          <p:attrName>ppt_y</p:attrName>
                                        </p:attrNameLst>
                                      </p:cBhvr>
                                      <p:rCtr x="10955" y="-23"/>
                                    </p:animMotion>
                                  </p:childTnLst>
                                </p:cTn>
                              </p:par>
                              <p:par>
                                <p:cTn id="53" presetID="0" presetClass="path" presetSubtype="0" accel="50000" decel="50000" fill="hold" grpId="1" nodeType="withEffect">
                                  <p:stCondLst>
                                    <p:cond delay="0"/>
                                  </p:stCondLst>
                                  <p:childTnLst>
                                    <p:animMotion origin="layout" path="M -0.01129 -0.01389 C -0.02934 -0.09074 -0.0474 -0.16782 -0.04532 -0.20903 C -0.04323 -0.25092 -0.01493 -0.26134 0.00087 -0.26134 C 0.01666 -0.26134 0.04965 -0.25486 0.04948 -0.21111 C 0.0493 -0.16805 0.02465 -0.08472 2.77778E-6 -2.59259E-6 " pathEditMode="relative" rAng="0" ptsTypes="aaaaA">
                                      <p:cBhvr>
                                        <p:cTn id="54" dur="2000" fill="hold"/>
                                        <p:tgtEl>
                                          <p:spTgt spid="21517"/>
                                        </p:tgtEl>
                                        <p:attrNameLst>
                                          <p:attrName>ppt_x</p:attrName>
                                          <p:attrName>ppt_y</p:attrName>
                                        </p:attrNameLst>
                                      </p:cBhvr>
                                      <p:rCtr x="1233" y="-11690"/>
                                    </p:animMotion>
                                  </p:childTnLst>
                                </p:cTn>
                              </p:par>
                              <p:par>
                                <p:cTn id="55" presetID="0" presetClass="path" presetSubtype="0" accel="50000" decel="50000" fill="hold" grpId="1" nodeType="withEffect">
                                  <p:stCondLst>
                                    <p:cond delay="0"/>
                                  </p:stCondLst>
                                  <p:childTnLst>
                                    <p:animMotion origin="layout" path="M 0.00781 0.01157 L 0.23611 0.00208 " pathEditMode="relative" rAng="0" ptsTypes="AA">
                                      <p:cBhvr>
                                        <p:cTn id="56" dur="2000" fill="hold"/>
                                        <p:tgtEl>
                                          <p:spTgt spid="21518"/>
                                        </p:tgtEl>
                                        <p:attrNameLst>
                                          <p:attrName>ppt_x</p:attrName>
                                          <p:attrName>ppt_y</p:attrName>
                                        </p:attrNameLst>
                                      </p:cBhvr>
                                      <p:rCtr x="11406" y="-486"/>
                                    </p:animMotion>
                                  </p:childTnLst>
                                </p:cTn>
                              </p:par>
                              <p:par>
                                <p:cTn id="57" presetID="0" presetClass="path" presetSubtype="0" accel="50000" decel="50000" fill="hold" grpId="1" nodeType="withEffect">
                                  <p:stCondLst>
                                    <p:cond delay="0"/>
                                  </p:stCondLst>
                                  <p:childTnLst>
                                    <p:animMotion origin="layout" path="M -0.01128 -0.01389 C -0.02934 -0.09074 -0.0474 -0.16782 -0.04531 -0.20903 C -0.04323 -0.25092 -0.01493 -0.26157 0.00087 -0.26157 C 0.01667 -0.26157 0.04896 -0.25231 0.04948 -0.21111 C 0.05 -0.16991 0.0132 -0.05509 0.00365 -0.01412 " pathEditMode="relative" rAng="0" ptsTypes="aaaaa">
                                      <p:cBhvr>
                                        <p:cTn id="58" dur="2000" fill="hold"/>
                                        <p:tgtEl>
                                          <p:spTgt spid="21520"/>
                                        </p:tgtEl>
                                        <p:attrNameLst>
                                          <p:attrName>ppt_x</p:attrName>
                                          <p:attrName>ppt_y</p:attrName>
                                        </p:attrNameLst>
                                      </p:cBhvr>
                                      <p:rCtr x="1250" y="-12384"/>
                                    </p:animMotion>
                                  </p:childTnLst>
                                </p:cTn>
                              </p:par>
                              <p:par>
                                <p:cTn id="59" presetID="0" presetClass="path" presetSubtype="0" accel="50000" decel="50000" fill="hold" grpId="1" nodeType="withEffect">
                                  <p:stCondLst>
                                    <p:cond delay="0"/>
                                  </p:stCondLst>
                                  <p:childTnLst>
                                    <p:animMotion origin="layout" path="M -0.01129 -0.01389 C -0.02934 -0.09074 -0.0474 -0.16782 -0.04532 -0.20903 C -0.04323 -0.25092 -0.01493 -0.26134 0.00087 -0.26134 C 0.01666 -0.26134 0.04965 -0.25486 0.04948 -0.21111 C 0.0493 -0.16805 0.02465 -0.08472 2.77778E-6 -2.59259E-6 " pathEditMode="relative" rAng="0" ptsTypes="aaaaA">
                                      <p:cBhvr>
                                        <p:cTn id="60" dur="2000" fill="hold"/>
                                        <p:tgtEl>
                                          <p:spTgt spid="21521"/>
                                        </p:tgtEl>
                                        <p:attrNameLst>
                                          <p:attrName>ppt_x</p:attrName>
                                          <p:attrName>ppt_y</p:attrName>
                                        </p:attrNameLst>
                                      </p:cBhvr>
                                      <p:rCtr x="1233" y="-11690"/>
                                    </p:animMotion>
                                  </p:childTnLst>
                                </p:cTn>
                              </p:par>
                              <p:par>
                                <p:cTn id="61" presetID="0" presetClass="path" presetSubtype="0" accel="50000" decel="50000" fill="hold" grpId="1" nodeType="withEffect">
                                  <p:stCondLst>
                                    <p:cond delay="0"/>
                                  </p:stCondLst>
                                  <p:childTnLst>
                                    <p:animMotion origin="layout" path="M 0.00782 0.01157 L 0.22691 0.01134 " pathEditMode="relative" rAng="0" ptsTypes="AA">
                                      <p:cBhvr>
                                        <p:cTn id="62" dur="2000" fill="hold"/>
                                        <p:tgtEl>
                                          <p:spTgt spid="21519"/>
                                        </p:tgtEl>
                                        <p:attrNameLst>
                                          <p:attrName>ppt_x</p:attrName>
                                          <p:attrName>ppt_y</p:attrName>
                                        </p:attrNameLst>
                                      </p:cBhvr>
                                      <p:rCtr x="10955" y="-23"/>
                                    </p:animMotion>
                                  </p:childTnLst>
                                </p:cTn>
                              </p:par>
                              <p:par>
                                <p:cTn id="63" presetID="0" presetClass="path" presetSubtype="0" accel="50000" decel="50000" fill="hold" grpId="1" nodeType="withEffect">
                                  <p:stCondLst>
                                    <p:cond delay="0"/>
                                  </p:stCondLst>
                                  <p:childTnLst>
                                    <p:animMotion origin="layout" path="M 0.00781 0.01157 L 0.23611 0.00208 " pathEditMode="relative" rAng="0" ptsTypes="AA">
                                      <p:cBhvr>
                                        <p:cTn id="64" dur="2000" fill="hold"/>
                                        <p:tgtEl>
                                          <p:spTgt spid="21522"/>
                                        </p:tgtEl>
                                        <p:attrNameLst>
                                          <p:attrName>ppt_x</p:attrName>
                                          <p:attrName>ppt_y</p:attrName>
                                        </p:attrNameLst>
                                      </p:cBhvr>
                                      <p:rCtr x="11406" y="-486"/>
                                    </p:animMotion>
                                  </p:childTnLst>
                                </p:cTn>
                              </p:par>
                              <p:par>
                                <p:cTn id="65" presetID="0" presetClass="path" presetSubtype="0" accel="50000" decel="50000" fill="hold" grpId="1" nodeType="withEffect">
                                  <p:stCondLst>
                                    <p:cond delay="0"/>
                                  </p:stCondLst>
                                  <p:childTnLst>
                                    <p:animMotion origin="layout" path="M -0.01128 -0.01389 C -0.02934 -0.09074 -0.0474 -0.16782 -0.04531 -0.20903 C -0.04323 -0.25092 -0.01493 -0.26157 0.00087 -0.26157 C 0.01667 -0.26157 0.04896 -0.25231 0.04948 -0.21111 C 0.05 -0.16991 0.0132 -0.05509 0.00365 -0.01412 " pathEditMode="relative" rAng="0" ptsTypes="aaaaa">
                                      <p:cBhvr>
                                        <p:cTn id="66" dur="2000" fill="hold"/>
                                        <p:tgtEl>
                                          <p:spTgt spid="21523"/>
                                        </p:tgtEl>
                                        <p:attrNameLst>
                                          <p:attrName>ppt_x</p:attrName>
                                          <p:attrName>ppt_y</p:attrName>
                                        </p:attrNameLst>
                                      </p:cBhvr>
                                      <p:rCtr x="1250" y="-12384"/>
                                    </p:animMotion>
                                  </p:childTnLst>
                                </p:cTn>
                              </p:par>
                            </p:childTnLst>
                          </p:cTn>
                        </p:par>
                      </p:childTnLst>
                    </p:cTn>
                  </p:par>
                  <p:par>
                    <p:cTn id="67" fill="hold" nodeType="clickPar">
                      <p:stCondLst>
                        <p:cond delay="indefinite"/>
                      </p:stCondLst>
                      <p:childTnLst>
                        <p:par>
                          <p:cTn id="68" fill="hold" nodeType="withGroup">
                            <p:stCondLst>
                              <p:cond delay="0"/>
                            </p:stCondLst>
                            <p:childTnLst>
                              <p:par>
                                <p:cTn id="69" presetID="0" presetClass="path" presetSubtype="0" accel="50000" decel="50000" fill="hold" grpId="2" nodeType="clickEffect">
                                  <p:stCondLst>
                                    <p:cond delay="0"/>
                                  </p:stCondLst>
                                  <p:childTnLst>
                                    <p:animMotion origin="layout" path="M 0.22691 0.01134 L 0.23629 0.00069 " pathEditMode="relative" rAng="0" ptsTypes="AA">
                                      <p:cBhvr>
                                        <p:cTn id="70" dur="500" fill="hold"/>
                                        <p:tgtEl>
                                          <p:spTgt spid="21516"/>
                                        </p:tgtEl>
                                        <p:attrNameLst>
                                          <p:attrName>ppt_x</p:attrName>
                                          <p:attrName>ppt_y</p:attrName>
                                        </p:attrNameLst>
                                      </p:cBhvr>
                                      <p:rCtr x="469" y="-532"/>
                                    </p:animMotion>
                                  </p:childTnLst>
                                </p:cTn>
                              </p:par>
                              <p:par>
                                <p:cTn id="71" presetID="0" presetClass="path" presetSubtype="0" accel="50000" decel="50000" fill="hold" grpId="2" nodeType="withEffect">
                                  <p:stCondLst>
                                    <p:cond delay="0"/>
                                  </p:stCondLst>
                                  <p:childTnLst>
                                    <p:animMotion origin="layout" path="M 0.00364 -0.01412 L 0.00034 0.00023 " pathEditMode="relative" rAng="0" ptsTypes="AA">
                                      <p:cBhvr>
                                        <p:cTn id="72" dur="500" fill="hold"/>
                                        <p:tgtEl>
                                          <p:spTgt spid="21520"/>
                                        </p:tgtEl>
                                        <p:attrNameLst>
                                          <p:attrName>ppt_x</p:attrName>
                                          <p:attrName>ppt_y</p:attrName>
                                        </p:attrNameLst>
                                      </p:cBhvr>
                                      <p:rCtr x="-174" y="718"/>
                                    </p:animMotion>
                                  </p:childTnLst>
                                </p:cTn>
                              </p:par>
                              <p:par>
                                <p:cTn id="73" presetID="0" presetClass="path" presetSubtype="0" accel="50000" decel="50000" fill="hold" grpId="2" nodeType="withEffect">
                                  <p:stCondLst>
                                    <p:cond delay="0"/>
                                  </p:stCondLst>
                                  <p:childTnLst>
                                    <p:animMotion origin="layout" path="M 0.22691 0.01134 L 0.23629 0.00069 " pathEditMode="relative" rAng="0" ptsTypes="AA">
                                      <p:cBhvr>
                                        <p:cTn id="74" dur="500" fill="hold"/>
                                        <p:tgtEl>
                                          <p:spTgt spid="21519"/>
                                        </p:tgtEl>
                                        <p:attrNameLst>
                                          <p:attrName>ppt_x</p:attrName>
                                          <p:attrName>ppt_y</p:attrName>
                                        </p:attrNameLst>
                                      </p:cBhvr>
                                      <p:rCtr x="469" y="-532"/>
                                    </p:animMotion>
                                  </p:childTnLst>
                                </p:cTn>
                              </p:par>
                              <p:par>
                                <p:cTn id="75" presetID="0" presetClass="path" presetSubtype="0" accel="50000" decel="50000" fill="hold" grpId="2" nodeType="withEffect">
                                  <p:stCondLst>
                                    <p:cond delay="0"/>
                                  </p:stCondLst>
                                  <p:childTnLst>
                                    <p:animMotion origin="layout" path="M 0.00364 -0.01412 L 0.00034 0.00023 " pathEditMode="relative" rAng="0" ptsTypes="AA">
                                      <p:cBhvr>
                                        <p:cTn id="76" dur="500" fill="hold"/>
                                        <p:tgtEl>
                                          <p:spTgt spid="21523"/>
                                        </p:tgtEl>
                                        <p:attrNameLst>
                                          <p:attrName>ppt_x</p:attrName>
                                          <p:attrName>ppt_y</p:attrName>
                                        </p:attrNameLst>
                                      </p:cBhvr>
                                      <p:rCtr x="-174" y="718"/>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154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1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animBg="1"/>
      <p:bldP spid="21516" grpId="1" animBg="1"/>
      <p:bldP spid="21516" grpId="2" animBg="1"/>
      <p:bldP spid="21517" grpId="0" animBg="1"/>
      <p:bldP spid="21517" grpId="1" animBg="1"/>
      <p:bldP spid="21518" grpId="0" animBg="1"/>
      <p:bldP spid="21518" grpId="1" animBg="1"/>
      <p:bldP spid="21519" grpId="0" animBg="1"/>
      <p:bldP spid="21519" grpId="1" animBg="1"/>
      <p:bldP spid="21519" grpId="2" animBg="1"/>
      <p:bldP spid="21520" grpId="0" animBg="1"/>
      <p:bldP spid="21520" grpId="1" animBg="1"/>
      <p:bldP spid="21520" grpId="2" animBg="1"/>
      <p:bldP spid="21521" grpId="0" animBg="1"/>
      <p:bldP spid="21521" grpId="1" animBg="1"/>
      <p:bldP spid="21522" grpId="0" animBg="1"/>
      <p:bldP spid="21522" grpId="1" animBg="1"/>
      <p:bldP spid="21523" grpId="0" animBg="1"/>
      <p:bldP spid="21523" grpId="1" animBg="1"/>
      <p:bldP spid="21523" grpId="2" animBg="1"/>
      <p:bldP spid="21536" grpId="0" animBg="1"/>
      <p:bldP spid="21536" grpId="1" animBg="1"/>
      <p:bldP spid="21536" grpId="2" animBg="1"/>
      <p:bldP spid="21537" grpId="0" animBg="1"/>
      <p:bldP spid="21537" grpId="1" animBg="1"/>
      <p:bldP spid="21537" grpId="2" animBg="1"/>
      <p:bldP spid="21538" grpId="0" animBg="1"/>
      <p:bldP spid="21539" grpId="0" animBg="1"/>
      <p:bldP spid="21540" grpId="0" animBg="1"/>
      <p:bldP spid="21541" grpId="0" animBg="1"/>
      <p:bldP spid="21542" grpId="0" animBg="1"/>
      <p:bldP spid="2154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p:cNvSpPr>
            <a:spLocks noChangeArrowheads="1"/>
          </p:cNvSpPr>
          <p:nvPr/>
        </p:nvSpPr>
        <p:spPr bwMode="auto">
          <a:xfrm>
            <a:off x="1908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1" name="Oval 3"/>
          <p:cNvSpPr>
            <a:spLocks noChangeArrowheads="1"/>
          </p:cNvSpPr>
          <p:nvPr/>
        </p:nvSpPr>
        <p:spPr bwMode="auto">
          <a:xfrm>
            <a:off x="4067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2" name="Oval 4"/>
          <p:cNvSpPr>
            <a:spLocks noChangeArrowheads="1"/>
          </p:cNvSpPr>
          <p:nvPr/>
        </p:nvSpPr>
        <p:spPr bwMode="auto">
          <a:xfrm>
            <a:off x="6227763" y="2205038"/>
            <a:ext cx="1008062"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Freeform 5"/>
          <p:cNvSpPr>
            <a:spLocks/>
          </p:cNvSpPr>
          <p:nvPr/>
        </p:nvSpPr>
        <p:spPr bwMode="auto">
          <a:xfrm>
            <a:off x="41163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4" name="Freeform 6"/>
          <p:cNvSpPr>
            <a:spLocks/>
          </p:cNvSpPr>
          <p:nvPr/>
        </p:nvSpPr>
        <p:spPr bwMode="auto">
          <a:xfrm>
            <a:off x="1979613"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Freeform 7"/>
          <p:cNvSpPr>
            <a:spLocks/>
          </p:cNvSpPr>
          <p:nvPr/>
        </p:nvSpPr>
        <p:spPr bwMode="auto">
          <a:xfrm>
            <a:off x="63007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Line 8"/>
          <p:cNvSpPr>
            <a:spLocks noChangeShapeType="1"/>
          </p:cNvSpPr>
          <p:nvPr/>
        </p:nvSpPr>
        <p:spPr bwMode="auto">
          <a:xfrm>
            <a:off x="2916238" y="2709863"/>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9"/>
          <p:cNvSpPr>
            <a:spLocks noChangeShapeType="1"/>
          </p:cNvSpPr>
          <p:nvPr/>
        </p:nvSpPr>
        <p:spPr bwMode="auto">
          <a:xfrm>
            <a:off x="5076825" y="2709863"/>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Line 10"/>
          <p:cNvSpPr>
            <a:spLocks noChangeShapeType="1"/>
          </p:cNvSpPr>
          <p:nvPr/>
        </p:nvSpPr>
        <p:spPr bwMode="auto">
          <a:xfrm flipV="1">
            <a:off x="7235825" y="2703513"/>
            <a:ext cx="938213" cy="635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Line 11"/>
          <p:cNvSpPr>
            <a:spLocks noChangeShapeType="1"/>
          </p:cNvSpPr>
          <p:nvPr/>
        </p:nvSpPr>
        <p:spPr bwMode="auto">
          <a:xfrm>
            <a:off x="755650" y="2709863"/>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AutoShape 12"/>
          <p:cNvSpPr>
            <a:spLocks noChangeArrowheads="1"/>
          </p:cNvSpPr>
          <p:nvPr/>
        </p:nvSpPr>
        <p:spPr bwMode="auto">
          <a:xfrm>
            <a:off x="2195513" y="2349500"/>
            <a:ext cx="431800" cy="711200"/>
          </a:xfrm>
          <a:prstGeom prst="can">
            <a:avLst>
              <a:gd name="adj" fmla="val 4117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1" name="AutoShape 13"/>
          <p:cNvSpPr>
            <a:spLocks noChangeArrowheads="1"/>
          </p:cNvSpPr>
          <p:nvPr/>
        </p:nvSpPr>
        <p:spPr bwMode="auto">
          <a:xfrm>
            <a:off x="2195513"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AutoShape 14"/>
          <p:cNvSpPr>
            <a:spLocks noChangeArrowheads="1"/>
          </p:cNvSpPr>
          <p:nvPr/>
        </p:nvSpPr>
        <p:spPr bwMode="auto">
          <a:xfrm>
            <a:off x="4356100" y="2349500"/>
            <a:ext cx="431800" cy="711200"/>
          </a:xfrm>
          <a:prstGeom prst="can">
            <a:avLst>
              <a:gd name="adj" fmla="val 4117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3" name="AutoShape 15"/>
          <p:cNvSpPr>
            <a:spLocks noChangeArrowheads="1"/>
          </p:cNvSpPr>
          <p:nvPr/>
        </p:nvSpPr>
        <p:spPr bwMode="auto">
          <a:xfrm>
            <a:off x="4356100"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AutoShape 16"/>
          <p:cNvSpPr>
            <a:spLocks noChangeArrowheads="1"/>
          </p:cNvSpPr>
          <p:nvPr/>
        </p:nvSpPr>
        <p:spPr bwMode="auto">
          <a:xfrm>
            <a:off x="6516688"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AutoShape 17"/>
          <p:cNvSpPr>
            <a:spLocks noChangeArrowheads="1"/>
          </p:cNvSpPr>
          <p:nvPr/>
        </p:nvSpPr>
        <p:spPr bwMode="auto">
          <a:xfrm>
            <a:off x="6516688"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6" name="Rectangle 18"/>
          <p:cNvSpPr>
            <a:spLocks noChangeArrowheads="1"/>
          </p:cNvSpPr>
          <p:nvPr/>
        </p:nvSpPr>
        <p:spPr bwMode="auto">
          <a:xfrm>
            <a:off x="1692275" y="3429000"/>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7" name="Rectangle 19"/>
          <p:cNvSpPr>
            <a:spLocks noChangeArrowheads="1"/>
          </p:cNvSpPr>
          <p:nvPr/>
        </p:nvSpPr>
        <p:spPr bwMode="auto">
          <a:xfrm>
            <a:off x="3851275" y="3429000"/>
            <a:ext cx="14414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8" name="Rectangle 20"/>
          <p:cNvSpPr>
            <a:spLocks noChangeArrowheads="1"/>
          </p:cNvSpPr>
          <p:nvPr/>
        </p:nvSpPr>
        <p:spPr bwMode="auto">
          <a:xfrm>
            <a:off x="6011863" y="3429000"/>
            <a:ext cx="14398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Freeform 21"/>
          <p:cNvSpPr>
            <a:spLocks/>
          </p:cNvSpPr>
          <p:nvPr/>
        </p:nvSpPr>
        <p:spPr bwMode="auto">
          <a:xfrm>
            <a:off x="1692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0" name="Freeform 22"/>
          <p:cNvSpPr>
            <a:spLocks/>
          </p:cNvSpPr>
          <p:nvPr/>
        </p:nvSpPr>
        <p:spPr bwMode="auto">
          <a:xfrm>
            <a:off x="6011863" y="357187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1" name="Freeform 23"/>
          <p:cNvSpPr>
            <a:spLocks/>
          </p:cNvSpPr>
          <p:nvPr/>
        </p:nvSpPr>
        <p:spPr bwMode="auto">
          <a:xfrm flipH="1">
            <a:off x="3851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24"/>
          <p:cNvSpPr>
            <a:spLocks noChangeShapeType="1"/>
          </p:cNvSpPr>
          <p:nvPr/>
        </p:nvSpPr>
        <p:spPr bwMode="auto">
          <a:xfrm flipV="1">
            <a:off x="3851275" y="5589588"/>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Line 25"/>
          <p:cNvSpPr>
            <a:spLocks noChangeShapeType="1"/>
          </p:cNvSpPr>
          <p:nvPr/>
        </p:nvSpPr>
        <p:spPr bwMode="auto">
          <a:xfrm>
            <a:off x="3851275" y="5589588"/>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4" name="Line 26"/>
          <p:cNvSpPr>
            <a:spLocks noChangeShapeType="1"/>
          </p:cNvSpPr>
          <p:nvPr/>
        </p:nvSpPr>
        <p:spPr bwMode="auto">
          <a:xfrm flipV="1">
            <a:off x="4211638" y="5589588"/>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5" name="Line 27"/>
          <p:cNvSpPr>
            <a:spLocks noChangeShapeType="1"/>
          </p:cNvSpPr>
          <p:nvPr/>
        </p:nvSpPr>
        <p:spPr bwMode="auto">
          <a:xfrm flipV="1">
            <a:off x="4572000" y="5300663"/>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Line 28"/>
          <p:cNvSpPr>
            <a:spLocks noChangeShapeType="1"/>
          </p:cNvSpPr>
          <p:nvPr/>
        </p:nvSpPr>
        <p:spPr bwMode="auto">
          <a:xfrm flipV="1">
            <a:off x="4930775" y="5157788"/>
            <a:ext cx="1588"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7" name="Line 29"/>
          <p:cNvSpPr>
            <a:spLocks noChangeShapeType="1"/>
          </p:cNvSpPr>
          <p:nvPr/>
        </p:nvSpPr>
        <p:spPr bwMode="auto">
          <a:xfrm flipV="1">
            <a:off x="5291138" y="5300663"/>
            <a:ext cx="1587"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8" name="Line 30"/>
          <p:cNvSpPr>
            <a:spLocks noChangeShapeType="1"/>
          </p:cNvSpPr>
          <p:nvPr/>
        </p:nvSpPr>
        <p:spPr bwMode="auto">
          <a:xfrm flipV="1">
            <a:off x="4572000" y="5300663"/>
            <a:ext cx="0" cy="287337"/>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9" name="Line 31"/>
          <p:cNvSpPr>
            <a:spLocks noChangeShapeType="1"/>
          </p:cNvSpPr>
          <p:nvPr/>
        </p:nvSpPr>
        <p:spPr bwMode="auto">
          <a:xfrm>
            <a:off x="2411413"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0" name="Line 32"/>
          <p:cNvSpPr>
            <a:spLocks noChangeShapeType="1"/>
          </p:cNvSpPr>
          <p:nvPr/>
        </p:nvSpPr>
        <p:spPr bwMode="auto">
          <a:xfrm>
            <a:off x="4572000"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1" name="Line 33"/>
          <p:cNvSpPr>
            <a:spLocks noChangeShapeType="1"/>
          </p:cNvSpPr>
          <p:nvPr/>
        </p:nvSpPr>
        <p:spPr bwMode="auto">
          <a:xfrm>
            <a:off x="6732588"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 -3.01874E-6 L 0.00781 0.01157 " pathEditMode="relative" rAng="0" ptsTypes="AA">
                                      <p:cBhvr>
                                        <p:cTn id="6" dur="500" fill="hold"/>
                                        <p:tgtEl>
                                          <p:spTgt spid="22540"/>
                                        </p:tgtEl>
                                        <p:attrNameLst>
                                          <p:attrName>ppt_x</p:attrName>
                                          <p:attrName>ppt_y</p:attrName>
                                        </p:attrNameLst>
                                      </p:cBhvr>
                                      <p:rCtr x="382" y="578"/>
                                    </p:animMotion>
                                  </p:childTnLst>
                                </p:cTn>
                              </p:par>
                              <p:par>
                                <p:cTn id="7" presetID="0" presetClass="path" presetSubtype="0" accel="50000" decel="50000" fill="hold" grpId="0" nodeType="withEffect">
                                  <p:stCondLst>
                                    <p:cond delay="0"/>
                                  </p:stCondLst>
                                  <p:childTnLst>
                                    <p:animMotion origin="layout" path="M -2.77778E-7 2.59259E-6 L -0.00781 -0.01042 " pathEditMode="relative" rAng="0" ptsTypes="AA">
                                      <p:cBhvr>
                                        <p:cTn id="8" dur="500" fill="hold"/>
                                        <p:tgtEl>
                                          <p:spTgt spid="22541"/>
                                        </p:tgtEl>
                                        <p:attrNameLst>
                                          <p:attrName>ppt_x</p:attrName>
                                          <p:attrName>ppt_y</p:attrName>
                                        </p:attrNameLst>
                                      </p:cBhvr>
                                      <p:rCtr x="-399" y="-532"/>
                                    </p:animMotion>
                                  </p:childTnLst>
                                </p:cTn>
                              </p:par>
                              <p:par>
                                <p:cTn id="9" presetID="0" presetClass="path" presetSubtype="0" accel="50000" decel="50000" fill="hold" grpId="0" nodeType="withEffect">
                                  <p:stCondLst>
                                    <p:cond delay="0"/>
                                  </p:stCondLst>
                                  <p:childTnLst>
                                    <p:animMotion origin="layout" path="M 0 -3.33333E-6 L -0.00781 -0.01041 " pathEditMode="relative" rAng="0" ptsTypes="AA">
                                      <p:cBhvr>
                                        <p:cTn id="10" dur="500" fill="hold"/>
                                        <p:tgtEl>
                                          <p:spTgt spid="22543"/>
                                        </p:tgtEl>
                                        <p:attrNameLst>
                                          <p:attrName>ppt_x</p:attrName>
                                          <p:attrName>ppt_y</p:attrName>
                                        </p:attrNameLst>
                                      </p:cBhvr>
                                      <p:rCtr x="-399" y="-532"/>
                                    </p:animMotion>
                                  </p:childTnLst>
                                </p:cTn>
                              </p:par>
                              <p:par>
                                <p:cTn id="11" presetID="0" presetClass="path" presetSubtype="0" accel="50000" decel="50000" fill="hold" grpId="0" nodeType="withEffect">
                                  <p:stCondLst>
                                    <p:cond delay="0"/>
                                  </p:stCondLst>
                                  <p:childTnLst>
                                    <p:animMotion origin="layout" path="M 0 -3.01874E-6 L 0.00781 0.01157 " pathEditMode="relative" rAng="0" ptsTypes="AA">
                                      <p:cBhvr>
                                        <p:cTn id="12" dur="500" fill="hold"/>
                                        <p:tgtEl>
                                          <p:spTgt spid="22542"/>
                                        </p:tgtEl>
                                        <p:attrNameLst>
                                          <p:attrName>ppt_x</p:attrName>
                                          <p:attrName>ppt_y</p:attrName>
                                        </p:attrNameLst>
                                      </p:cBhvr>
                                      <p:rCtr x="382" y="578"/>
                                    </p:animMotion>
                                  </p:childTnLst>
                                </p:cTn>
                              </p:par>
                              <p:par>
                                <p:cTn id="13" presetID="0" presetClass="path" presetSubtype="0" accel="50000" decel="50000" fill="hold" grpId="0" nodeType="withEffect">
                                  <p:stCondLst>
                                    <p:cond delay="0"/>
                                  </p:stCondLst>
                                  <p:childTnLst>
                                    <p:animMotion origin="layout" path="M 0 -3.33333E-6 L -0.00781 -0.01041 " pathEditMode="relative" rAng="0" ptsTypes="AA">
                                      <p:cBhvr>
                                        <p:cTn id="14" dur="500" fill="hold"/>
                                        <p:tgtEl>
                                          <p:spTgt spid="22545"/>
                                        </p:tgtEl>
                                        <p:attrNameLst>
                                          <p:attrName>ppt_x</p:attrName>
                                          <p:attrName>ppt_y</p:attrName>
                                        </p:attrNameLst>
                                      </p:cBhvr>
                                      <p:rCtr x="-399" y="-532"/>
                                    </p:animMotion>
                                  </p:childTnLst>
                                </p:cTn>
                              </p:par>
                              <p:par>
                                <p:cTn id="15" presetID="0" presetClass="path" presetSubtype="0" accel="50000" decel="50000" fill="hold" grpId="0" nodeType="withEffect">
                                  <p:stCondLst>
                                    <p:cond delay="0"/>
                                  </p:stCondLst>
                                  <p:childTnLst>
                                    <p:animMotion origin="layout" path="M 0 -3.01874E-6 L 0.00781 0.01157 " pathEditMode="relative" rAng="0" ptsTypes="AA">
                                      <p:cBhvr>
                                        <p:cTn id="16" dur="500" fill="hold"/>
                                        <p:tgtEl>
                                          <p:spTgt spid="22544"/>
                                        </p:tgtEl>
                                        <p:attrNameLst>
                                          <p:attrName>ppt_x</p:attrName>
                                          <p:attrName>ppt_y</p:attrName>
                                        </p:attrNameLst>
                                      </p:cBhvr>
                                      <p:rCtr x="382" y="578"/>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0" presetClass="path" presetSubtype="0" accel="50000" decel="50000" fill="hold" grpId="1" nodeType="clickEffect">
                                  <p:stCondLst>
                                    <p:cond delay="0"/>
                                  </p:stCondLst>
                                  <p:childTnLst>
                                    <p:animMotion origin="layout" path="M 0.00782 0.01157 L 0.22691 0.01134 " pathEditMode="relative" rAng="0" ptsTypes="AA">
                                      <p:cBhvr>
                                        <p:cTn id="20" dur="2000" fill="hold"/>
                                        <p:tgtEl>
                                          <p:spTgt spid="22540"/>
                                        </p:tgtEl>
                                        <p:attrNameLst>
                                          <p:attrName>ppt_x</p:attrName>
                                          <p:attrName>ppt_y</p:attrName>
                                        </p:attrNameLst>
                                      </p:cBhvr>
                                      <p:rCtr x="10955" y="-23"/>
                                    </p:animMotion>
                                  </p:childTnLst>
                                </p:cTn>
                              </p:par>
                              <p:par>
                                <p:cTn id="21" presetID="0" presetClass="path" presetSubtype="0" accel="50000" decel="50000" fill="hold" grpId="1" nodeType="withEffect">
                                  <p:stCondLst>
                                    <p:cond delay="0"/>
                                  </p:stCondLst>
                                  <p:childTnLst>
                                    <p:animMotion origin="layout" path="M -0.01129 -0.01389 C -0.02934 -0.09074 -0.0474 -0.16782 -0.04532 -0.20903 C -0.04323 -0.25092 -0.01493 -0.26134 0.00087 -0.26134 C 0.01666 -0.26134 0.04965 -0.25486 0.04948 -0.21111 C 0.0493 -0.16805 0.02465 -0.08472 2.77778E-6 -2.59259E-6 " pathEditMode="relative" rAng="0" ptsTypes="aaaaA">
                                      <p:cBhvr>
                                        <p:cTn id="22" dur="2000" fill="hold"/>
                                        <p:tgtEl>
                                          <p:spTgt spid="22541"/>
                                        </p:tgtEl>
                                        <p:attrNameLst>
                                          <p:attrName>ppt_x</p:attrName>
                                          <p:attrName>ppt_y</p:attrName>
                                        </p:attrNameLst>
                                      </p:cBhvr>
                                      <p:rCtr x="1233" y="-11690"/>
                                    </p:animMotion>
                                  </p:childTnLst>
                                </p:cTn>
                              </p:par>
                              <p:par>
                                <p:cTn id="23" presetID="0" presetClass="path" presetSubtype="0" accel="50000" decel="50000" fill="hold" grpId="1" nodeType="withEffect">
                                  <p:stCondLst>
                                    <p:cond delay="0"/>
                                  </p:stCondLst>
                                  <p:childTnLst>
                                    <p:animMotion origin="layout" path="M -0.01128 -0.01389 C -0.02934 -0.09074 -0.0474 -0.16782 -0.04531 -0.20903 C -0.04323 -0.25092 -0.01493 -0.26157 0.00087 -0.26157 C 0.01667 -0.26157 0.04896 -0.25231 0.04948 -0.21111 C 0.05 -0.16991 0.0132 -0.05509 0.00365 -0.01412 " pathEditMode="relative" rAng="0" ptsTypes="aaaaa">
                                      <p:cBhvr>
                                        <p:cTn id="24" dur="2000" fill="hold"/>
                                        <p:tgtEl>
                                          <p:spTgt spid="22543"/>
                                        </p:tgtEl>
                                        <p:attrNameLst>
                                          <p:attrName>ppt_x</p:attrName>
                                          <p:attrName>ppt_y</p:attrName>
                                        </p:attrNameLst>
                                      </p:cBhvr>
                                      <p:rCtr x="1250" y="-12384"/>
                                    </p:animMotion>
                                  </p:childTnLst>
                                </p:cTn>
                              </p:par>
                              <p:par>
                                <p:cTn id="25" presetID="0" presetClass="path" presetSubtype="0" accel="50000" decel="50000" fill="hold" grpId="1" nodeType="withEffect">
                                  <p:stCondLst>
                                    <p:cond delay="0"/>
                                  </p:stCondLst>
                                  <p:childTnLst>
                                    <p:animMotion origin="layout" path="M 0.00782 0.01157 L 0.22691 0.01134 " pathEditMode="relative" rAng="0" ptsTypes="AA">
                                      <p:cBhvr>
                                        <p:cTn id="26" dur="2000" fill="hold"/>
                                        <p:tgtEl>
                                          <p:spTgt spid="22542"/>
                                        </p:tgtEl>
                                        <p:attrNameLst>
                                          <p:attrName>ppt_x</p:attrName>
                                          <p:attrName>ppt_y</p:attrName>
                                        </p:attrNameLst>
                                      </p:cBhvr>
                                      <p:rCtr x="10955" y="-23"/>
                                    </p:animMotion>
                                  </p:childTnLst>
                                </p:cTn>
                              </p:par>
                              <p:par>
                                <p:cTn id="27" presetID="0" presetClass="path" presetSubtype="0" accel="50000" decel="50000" fill="hold" grpId="1" nodeType="withEffect">
                                  <p:stCondLst>
                                    <p:cond delay="0"/>
                                  </p:stCondLst>
                                  <p:childTnLst>
                                    <p:animMotion origin="layout" path="M -0.01128 -0.01389 C -0.02934 -0.09074 -0.0474 -0.16782 -0.04531 -0.20903 C -0.04323 -0.25092 -0.01493 -0.26157 0.00087 -0.26157 C 0.01667 -0.26157 0.04896 -0.25231 0.04948 -0.21111 C 0.05 -0.16991 0.0132 -0.05509 0.00365 -0.01412 " pathEditMode="relative" rAng="0" ptsTypes="aaaaa">
                                      <p:cBhvr>
                                        <p:cTn id="28" dur="2000" fill="hold"/>
                                        <p:tgtEl>
                                          <p:spTgt spid="22545"/>
                                        </p:tgtEl>
                                        <p:attrNameLst>
                                          <p:attrName>ppt_x</p:attrName>
                                          <p:attrName>ppt_y</p:attrName>
                                        </p:attrNameLst>
                                      </p:cBhvr>
                                      <p:rCtr x="1250" y="-12384"/>
                                    </p:animMotion>
                                  </p:childTnLst>
                                </p:cTn>
                              </p:par>
                              <p:par>
                                <p:cTn id="29" presetID="0" presetClass="path" presetSubtype="0" accel="50000" decel="50000" fill="hold" grpId="1" nodeType="withEffect">
                                  <p:stCondLst>
                                    <p:cond delay="0"/>
                                  </p:stCondLst>
                                  <p:childTnLst>
                                    <p:animMotion origin="layout" path="M 0.00781 0.01157 L 0.1585 0.00093 " pathEditMode="relative" rAng="0" ptsTypes="AA">
                                      <p:cBhvr>
                                        <p:cTn id="30" dur="2000" fill="hold"/>
                                        <p:tgtEl>
                                          <p:spTgt spid="22544"/>
                                        </p:tgtEl>
                                        <p:attrNameLst>
                                          <p:attrName>ppt_x</p:attrName>
                                          <p:attrName>ppt_y</p:attrName>
                                        </p:attrNameLst>
                                      </p:cBhvr>
                                      <p:rCtr x="7535" y="-532"/>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path" presetSubtype="0" accel="50000" decel="50000" fill="hold" grpId="2" nodeType="clickEffect">
                                  <p:stCondLst>
                                    <p:cond delay="0"/>
                                  </p:stCondLst>
                                  <p:childTnLst>
                                    <p:animMotion origin="layout" path="M 0.22691 0.01134 L 0.23629 0.00069 " pathEditMode="relative" rAng="0" ptsTypes="AA">
                                      <p:cBhvr>
                                        <p:cTn id="34" dur="500" fill="hold"/>
                                        <p:tgtEl>
                                          <p:spTgt spid="22540"/>
                                        </p:tgtEl>
                                        <p:attrNameLst>
                                          <p:attrName>ppt_x</p:attrName>
                                          <p:attrName>ppt_y</p:attrName>
                                        </p:attrNameLst>
                                      </p:cBhvr>
                                      <p:rCtr x="469" y="-532"/>
                                    </p:animMotion>
                                  </p:childTnLst>
                                </p:cTn>
                              </p:par>
                              <p:par>
                                <p:cTn id="35" presetID="0" presetClass="path" presetSubtype="0" accel="50000" decel="50000" fill="hold" grpId="2" nodeType="withEffect">
                                  <p:stCondLst>
                                    <p:cond delay="0"/>
                                  </p:stCondLst>
                                  <p:childTnLst>
                                    <p:animMotion origin="layout" path="M 0.00364 -0.01412 L 0.00034 0.00023 " pathEditMode="relative" rAng="0" ptsTypes="AA">
                                      <p:cBhvr>
                                        <p:cTn id="36" dur="500" fill="hold"/>
                                        <p:tgtEl>
                                          <p:spTgt spid="22543"/>
                                        </p:tgtEl>
                                        <p:attrNameLst>
                                          <p:attrName>ppt_x</p:attrName>
                                          <p:attrName>ppt_y</p:attrName>
                                        </p:attrNameLst>
                                      </p:cBhvr>
                                      <p:rCtr x="-174" y="718"/>
                                    </p:animMotion>
                                  </p:childTnLst>
                                </p:cTn>
                              </p:par>
                              <p:par>
                                <p:cTn id="37" presetID="0" presetClass="path" presetSubtype="0" accel="50000" decel="50000" fill="hold" grpId="2" nodeType="withEffect">
                                  <p:stCondLst>
                                    <p:cond delay="0"/>
                                  </p:stCondLst>
                                  <p:childTnLst>
                                    <p:animMotion origin="layout" path="M 0.22691 0.01134 L 0.23629 0.00069 " pathEditMode="relative" rAng="0" ptsTypes="AA">
                                      <p:cBhvr>
                                        <p:cTn id="38" dur="500" fill="hold"/>
                                        <p:tgtEl>
                                          <p:spTgt spid="22542"/>
                                        </p:tgtEl>
                                        <p:attrNameLst>
                                          <p:attrName>ppt_x</p:attrName>
                                          <p:attrName>ppt_y</p:attrName>
                                        </p:attrNameLst>
                                      </p:cBhvr>
                                      <p:rCtr x="469" y="-532"/>
                                    </p:animMotion>
                                  </p:childTnLst>
                                </p:cTn>
                              </p:par>
                              <p:par>
                                <p:cTn id="39" presetID="0" presetClass="path" presetSubtype="0" accel="50000" decel="50000" fill="hold" grpId="2" nodeType="withEffect">
                                  <p:stCondLst>
                                    <p:cond delay="0"/>
                                  </p:stCondLst>
                                  <p:childTnLst>
                                    <p:animMotion origin="layout" path="M 0.00364 -0.01412 L 0.00034 0.00023 " pathEditMode="relative" rAng="0" ptsTypes="AA">
                                      <p:cBhvr>
                                        <p:cTn id="40" dur="500" fill="hold"/>
                                        <p:tgtEl>
                                          <p:spTgt spid="22545"/>
                                        </p:tgtEl>
                                        <p:attrNameLst>
                                          <p:attrName>ppt_x</p:attrName>
                                          <p:attrName>ppt_y</p:attrName>
                                        </p:attrNameLst>
                                      </p:cBhvr>
                                      <p:rCtr x="-174" y="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0" grpId="0" animBg="1"/>
      <p:bldP spid="22540" grpId="1" animBg="1"/>
      <p:bldP spid="22540" grpId="2" animBg="1"/>
      <p:bldP spid="22541" grpId="0" animBg="1"/>
      <p:bldP spid="22541" grpId="1" animBg="1"/>
      <p:bldP spid="22542" grpId="0" animBg="1"/>
      <p:bldP spid="22542" grpId="1" animBg="1"/>
      <p:bldP spid="22542" grpId="2" animBg="1"/>
      <p:bldP spid="22543" grpId="0" animBg="1"/>
      <p:bldP spid="22543" grpId="1" animBg="1"/>
      <p:bldP spid="22543" grpId="2" animBg="1"/>
      <p:bldP spid="22544" grpId="0" animBg="1"/>
      <p:bldP spid="22544" grpId="1" animBg="1"/>
      <p:bldP spid="22545" grpId="0" animBg="1"/>
      <p:bldP spid="22545" grpId="1" animBg="1"/>
      <p:bldP spid="22545" grpId="2"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al 2"/>
          <p:cNvSpPr>
            <a:spLocks noChangeArrowheads="1"/>
          </p:cNvSpPr>
          <p:nvPr/>
        </p:nvSpPr>
        <p:spPr bwMode="auto">
          <a:xfrm>
            <a:off x="1908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5" name="Oval 3"/>
          <p:cNvSpPr>
            <a:spLocks noChangeArrowheads="1"/>
          </p:cNvSpPr>
          <p:nvPr/>
        </p:nvSpPr>
        <p:spPr bwMode="auto">
          <a:xfrm>
            <a:off x="4067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6" name="Oval 4"/>
          <p:cNvSpPr>
            <a:spLocks noChangeArrowheads="1"/>
          </p:cNvSpPr>
          <p:nvPr/>
        </p:nvSpPr>
        <p:spPr bwMode="auto">
          <a:xfrm>
            <a:off x="6227763" y="2205038"/>
            <a:ext cx="1008062"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7" name="Freeform 5"/>
          <p:cNvSpPr>
            <a:spLocks/>
          </p:cNvSpPr>
          <p:nvPr/>
        </p:nvSpPr>
        <p:spPr bwMode="auto">
          <a:xfrm>
            <a:off x="41163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8" name="Freeform 6"/>
          <p:cNvSpPr>
            <a:spLocks/>
          </p:cNvSpPr>
          <p:nvPr/>
        </p:nvSpPr>
        <p:spPr bwMode="auto">
          <a:xfrm>
            <a:off x="1979613"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9" name="Freeform 7"/>
          <p:cNvSpPr>
            <a:spLocks/>
          </p:cNvSpPr>
          <p:nvPr/>
        </p:nvSpPr>
        <p:spPr bwMode="auto">
          <a:xfrm>
            <a:off x="63007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0" name="Line 8"/>
          <p:cNvSpPr>
            <a:spLocks noChangeShapeType="1"/>
          </p:cNvSpPr>
          <p:nvPr/>
        </p:nvSpPr>
        <p:spPr bwMode="auto">
          <a:xfrm>
            <a:off x="2916238" y="2709863"/>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1" name="Line 9"/>
          <p:cNvSpPr>
            <a:spLocks noChangeShapeType="1"/>
          </p:cNvSpPr>
          <p:nvPr/>
        </p:nvSpPr>
        <p:spPr bwMode="auto">
          <a:xfrm>
            <a:off x="5076825" y="2709863"/>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2" name="Line 10"/>
          <p:cNvSpPr>
            <a:spLocks noChangeShapeType="1"/>
          </p:cNvSpPr>
          <p:nvPr/>
        </p:nvSpPr>
        <p:spPr bwMode="auto">
          <a:xfrm flipV="1">
            <a:off x="7235825" y="2703513"/>
            <a:ext cx="938213" cy="635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3" name="Line 11"/>
          <p:cNvSpPr>
            <a:spLocks noChangeShapeType="1"/>
          </p:cNvSpPr>
          <p:nvPr/>
        </p:nvSpPr>
        <p:spPr bwMode="auto">
          <a:xfrm>
            <a:off x="755650" y="2709863"/>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4" name="AutoShape 12"/>
          <p:cNvSpPr>
            <a:spLocks noChangeArrowheads="1"/>
          </p:cNvSpPr>
          <p:nvPr/>
        </p:nvSpPr>
        <p:spPr bwMode="auto">
          <a:xfrm>
            <a:off x="2195513" y="2349500"/>
            <a:ext cx="431800" cy="711200"/>
          </a:xfrm>
          <a:prstGeom prst="can">
            <a:avLst>
              <a:gd name="adj" fmla="val 4117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5" name="AutoShape 13"/>
          <p:cNvSpPr>
            <a:spLocks noChangeArrowheads="1"/>
          </p:cNvSpPr>
          <p:nvPr/>
        </p:nvSpPr>
        <p:spPr bwMode="auto">
          <a:xfrm>
            <a:off x="2195513"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6" name="AutoShape 14"/>
          <p:cNvSpPr>
            <a:spLocks noChangeArrowheads="1"/>
          </p:cNvSpPr>
          <p:nvPr/>
        </p:nvSpPr>
        <p:spPr bwMode="auto">
          <a:xfrm>
            <a:off x="4356100" y="2349500"/>
            <a:ext cx="431800" cy="711200"/>
          </a:xfrm>
          <a:prstGeom prst="can">
            <a:avLst>
              <a:gd name="adj" fmla="val 4117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7" name="AutoShape 15"/>
          <p:cNvSpPr>
            <a:spLocks noChangeArrowheads="1"/>
          </p:cNvSpPr>
          <p:nvPr/>
        </p:nvSpPr>
        <p:spPr bwMode="auto">
          <a:xfrm>
            <a:off x="4356100"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8" name="AutoShape 16"/>
          <p:cNvSpPr>
            <a:spLocks noChangeArrowheads="1"/>
          </p:cNvSpPr>
          <p:nvPr/>
        </p:nvSpPr>
        <p:spPr bwMode="auto">
          <a:xfrm>
            <a:off x="6507163"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9" name="AutoShape 17"/>
          <p:cNvSpPr>
            <a:spLocks noChangeArrowheads="1"/>
          </p:cNvSpPr>
          <p:nvPr/>
        </p:nvSpPr>
        <p:spPr bwMode="auto">
          <a:xfrm>
            <a:off x="6516688"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0" name="AutoShape 18"/>
          <p:cNvSpPr>
            <a:spLocks noChangeArrowheads="1"/>
          </p:cNvSpPr>
          <p:nvPr/>
        </p:nvSpPr>
        <p:spPr bwMode="auto">
          <a:xfrm>
            <a:off x="7956550"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1" name="Rectangle 19"/>
          <p:cNvSpPr>
            <a:spLocks noChangeArrowheads="1"/>
          </p:cNvSpPr>
          <p:nvPr/>
        </p:nvSpPr>
        <p:spPr bwMode="auto">
          <a:xfrm>
            <a:off x="1692275" y="3429000"/>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2" name="Rectangle 20"/>
          <p:cNvSpPr>
            <a:spLocks noChangeArrowheads="1"/>
          </p:cNvSpPr>
          <p:nvPr/>
        </p:nvSpPr>
        <p:spPr bwMode="auto">
          <a:xfrm>
            <a:off x="3851275" y="3429000"/>
            <a:ext cx="14414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3" name="Rectangle 21"/>
          <p:cNvSpPr>
            <a:spLocks noChangeArrowheads="1"/>
          </p:cNvSpPr>
          <p:nvPr/>
        </p:nvSpPr>
        <p:spPr bwMode="auto">
          <a:xfrm>
            <a:off x="6011863" y="3429000"/>
            <a:ext cx="14398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4" name="Freeform 22"/>
          <p:cNvSpPr>
            <a:spLocks/>
          </p:cNvSpPr>
          <p:nvPr/>
        </p:nvSpPr>
        <p:spPr bwMode="auto">
          <a:xfrm>
            <a:off x="1692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5" name="Freeform 23"/>
          <p:cNvSpPr>
            <a:spLocks/>
          </p:cNvSpPr>
          <p:nvPr/>
        </p:nvSpPr>
        <p:spPr bwMode="auto">
          <a:xfrm>
            <a:off x="6011863" y="357187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6" name="Freeform 24"/>
          <p:cNvSpPr>
            <a:spLocks/>
          </p:cNvSpPr>
          <p:nvPr/>
        </p:nvSpPr>
        <p:spPr bwMode="auto">
          <a:xfrm flipH="1">
            <a:off x="3851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7" name="Line 25"/>
          <p:cNvSpPr>
            <a:spLocks noChangeShapeType="1"/>
          </p:cNvSpPr>
          <p:nvPr/>
        </p:nvSpPr>
        <p:spPr bwMode="auto">
          <a:xfrm flipV="1">
            <a:off x="3851275" y="5589588"/>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8" name="Line 26"/>
          <p:cNvSpPr>
            <a:spLocks noChangeShapeType="1"/>
          </p:cNvSpPr>
          <p:nvPr/>
        </p:nvSpPr>
        <p:spPr bwMode="auto">
          <a:xfrm>
            <a:off x="3851275" y="5589588"/>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9" name="Line 27"/>
          <p:cNvSpPr>
            <a:spLocks noChangeShapeType="1"/>
          </p:cNvSpPr>
          <p:nvPr/>
        </p:nvSpPr>
        <p:spPr bwMode="auto">
          <a:xfrm flipV="1">
            <a:off x="4211638" y="5589588"/>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0" name="Line 28"/>
          <p:cNvSpPr>
            <a:spLocks noChangeShapeType="1"/>
          </p:cNvSpPr>
          <p:nvPr/>
        </p:nvSpPr>
        <p:spPr bwMode="auto">
          <a:xfrm flipV="1">
            <a:off x="4572000" y="5300663"/>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1" name="Line 29"/>
          <p:cNvSpPr>
            <a:spLocks noChangeShapeType="1"/>
          </p:cNvSpPr>
          <p:nvPr/>
        </p:nvSpPr>
        <p:spPr bwMode="auto">
          <a:xfrm flipV="1">
            <a:off x="4930775" y="5157788"/>
            <a:ext cx="1588"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2" name="Line 30"/>
          <p:cNvSpPr>
            <a:spLocks noChangeShapeType="1"/>
          </p:cNvSpPr>
          <p:nvPr/>
        </p:nvSpPr>
        <p:spPr bwMode="auto">
          <a:xfrm flipV="1">
            <a:off x="5291138" y="5300663"/>
            <a:ext cx="1587"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3" name="Line 31"/>
          <p:cNvSpPr>
            <a:spLocks noChangeShapeType="1"/>
          </p:cNvSpPr>
          <p:nvPr/>
        </p:nvSpPr>
        <p:spPr bwMode="auto">
          <a:xfrm flipV="1">
            <a:off x="4932363" y="5157788"/>
            <a:ext cx="0" cy="431800"/>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4" name="Line 32"/>
          <p:cNvSpPr>
            <a:spLocks noChangeShapeType="1"/>
          </p:cNvSpPr>
          <p:nvPr/>
        </p:nvSpPr>
        <p:spPr bwMode="auto">
          <a:xfrm>
            <a:off x="2411413"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5" name="Line 33"/>
          <p:cNvSpPr>
            <a:spLocks noChangeShapeType="1"/>
          </p:cNvSpPr>
          <p:nvPr/>
        </p:nvSpPr>
        <p:spPr bwMode="auto">
          <a:xfrm>
            <a:off x="4572000"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6" name="Line 34"/>
          <p:cNvSpPr>
            <a:spLocks noChangeShapeType="1"/>
          </p:cNvSpPr>
          <p:nvPr/>
        </p:nvSpPr>
        <p:spPr bwMode="auto">
          <a:xfrm>
            <a:off x="6732588"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grpId="0" nodeType="withEffect">
                                  <p:stCondLst>
                                    <p:cond delay="0"/>
                                  </p:stCondLst>
                                  <p:childTnLst>
                                    <p:animEffect transition="out" filter="dissolve">
                                      <p:cBhvr>
                                        <p:cTn id="6" dur="500"/>
                                        <p:tgtEl>
                                          <p:spTgt spid="23570"/>
                                        </p:tgtEl>
                                      </p:cBhvr>
                                    </p:animEffect>
                                    <p:set>
                                      <p:cBhvr>
                                        <p:cTn id="7" dur="1" fill="hold">
                                          <p:stCondLst>
                                            <p:cond delay="499"/>
                                          </p:stCondLst>
                                        </p:cTn>
                                        <p:tgtEl>
                                          <p:spTgt spid="2357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grpId="0" nodeType="clickEffect">
                                  <p:stCondLst>
                                    <p:cond delay="0"/>
                                  </p:stCondLst>
                                  <p:childTnLst>
                                    <p:animMotion origin="layout" path="M 0 -3.01874E-6 L 0.00781 0.01157 " pathEditMode="relative" rAng="0" ptsTypes="AA">
                                      <p:cBhvr>
                                        <p:cTn id="11" dur="500" fill="hold"/>
                                        <p:tgtEl>
                                          <p:spTgt spid="23564"/>
                                        </p:tgtEl>
                                        <p:attrNameLst>
                                          <p:attrName>ppt_x</p:attrName>
                                          <p:attrName>ppt_y</p:attrName>
                                        </p:attrNameLst>
                                      </p:cBhvr>
                                      <p:rCtr x="382" y="578"/>
                                    </p:animMotion>
                                  </p:childTnLst>
                                </p:cTn>
                              </p:par>
                              <p:par>
                                <p:cTn id="12" presetID="0" presetClass="path" presetSubtype="0" accel="50000" decel="50000" fill="hold" grpId="0" nodeType="withEffect">
                                  <p:stCondLst>
                                    <p:cond delay="0"/>
                                  </p:stCondLst>
                                  <p:childTnLst>
                                    <p:animMotion origin="layout" path="M -2.77778E-7 2.59259E-6 L -0.00781 -0.01042 " pathEditMode="relative" rAng="0" ptsTypes="AA">
                                      <p:cBhvr>
                                        <p:cTn id="13" dur="500" fill="hold"/>
                                        <p:tgtEl>
                                          <p:spTgt spid="23565"/>
                                        </p:tgtEl>
                                        <p:attrNameLst>
                                          <p:attrName>ppt_x</p:attrName>
                                          <p:attrName>ppt_y</p:attrName>
                                        </p:attrNameLst>
                                      </p:cBhvr>
                                      <p:rCtr x="-399" y="-532"/>
                                    </p:animMotion>
                                  </p:childTnLst>
                                </p:cTn>
                              </p:par>
                              <p:par>
                                <p:cTn id="14" presetID="0" presetClass="path" presetSubtype="0" accel="50000" decel="50000" fill="hold" grpId="0" nodeType="withEffect">
                                  <p:stCondLst>
                                    <p:cond delay="0"/>
                                  </p:stCondLst>
                                  <p:childTnLst>
                                    <p:animMotion origin="layout" path="M 0 -3.33333E-6 L -0.00781 -0.01041 " pathEditMode="relative" rAng="0" ptsTypes="AA">
                                      <p:cBhvr>
                                        <p:cTn id="15" dur="500" fill="hold"/>
                                        <p:tgtEl>
                                          <p:spTgt spid="23567"/>
                                        </p:tgtEl>
                                        <p:attrNameLst>
                                          <p:attrName>ppt_x</p:attrName>
                                          <p:attrName>ppt_y</p:attrName>
                                        </p:attrNameLst>
                                      </p:cBhvr>
                                      <p:rCtr x="-399" y="-532"/>
                                    </p:animMotion>
                                  </p:childTnLst>
                                </p:cTn>
                              </p:par>
                              <p:par>
                                <p:cTn id="16" presetID="0" presetClass="path" presetSubtype="0" accel="50000" decel="50000" fill="hold" grpId="0" nodeType="withEffect">
                                  <p:stCondLst>
                                    <p:cond delay="0"/>
                                  </p:stCondLst>
                                  <p:childTnLst>
                                    <p:animMotion origin="layout" path="M 0 -3.01874E-6 L 0.00781 0.01157 " pathEditMode="relative" rAng="0" ptsTypes="AA">
                                      <p:cBhvr>
                                        <p:cTn id="17" dur="500" fill="hold"/>
                                        <p:tgtEl>
                                          <p:spTgt spid="23566"/>
                                        </p:tgtEl>
                                        <p:attrNameLst>
                                          <p:attrName>ppt_x</p:attrName>
                                          <p:attrName>ppt_y</p:attrName>
                                        </p:attrNameLst>
                                      </p:cBhvr>
                                      <p:rCtr x="382" y="578"/>
                                    </p:animMotion>
                                  </p:childTnLst>
                                </p:cTn>
                              </p:par>
                              <p:par>
                                <p:cTn id="18" presetID="0" presetClass="path" presetSubtype="0" accel="50000" decel="50000" fill="hold" grpId="0" nodeType="withEffect">
                                  <p:stCondLst>
                                    <p:cond delay="0"/>
                                  </p:stCondLst>
                                  <p:childTnLst>
                                    <p:animMotion origin="layout" path="M 0 -3.33333E-6 L -0.00781 -0.01041 " pathEditMode="relative" rAng="0" ptsTypes="AA">
                                      <p:cBhvr>
                                        <p:cTn id="19" dur="500" fill="hold"/>
                                        <p:tgtEl>
                                          <p:spTgt spid="23569"/>
                                        </p:tgtEl>
                                        <p:attrNameLst>
                                          <p:attrName>ppt_x</p:attrName>
                                          <p:attrName>ppt_y</p:attrName>
                                        </p:attrNameLst>
                                      </p:cBhvr>
                                      <p:rCtr x="-399" y="-532"/>
                                    </p:animMotion>
                                  </p:childTnLst>
                                </p:cTn>
                              </p:par>
                              <p:par>
                                <p:cTn id="20" presetID="0" presetClass="path" presetSubtype="0" accel="50000" decel="50000" fill="hold" grpId="0" nodeType="withEffect">
                                  <p:stCondLst>
                                    <p:cond delay="0"/>
                                  </p:stCondLst>
                                  <p:childTnLst>
                                    <p:animMotion origin="layout" path="M 0 -3.01874E-6 L 0.00781 0.01157 " pathEditMode="relative" rAng="0" ptsTypes="AA">
                                      <p:cBhvr>
                                        <p:cTn id="21" dur="500" fill="hold"/>
                                        <p:tgtEl>
                                          <p:spTgt spid="23568"/>
                                        </p:tgtEl>
                                        <p:attrNameLst>
                                          <p:attrName>ppt_x</p:attrName>
                                          <p:attrName>ppt_y</p:attrName>
                                        </p:attrNameLst>
                                      </p:cBhvr>
                                      <p:rCtr x="382" y="578"/>
                                    </p:animMotion>
                                  </p:childTnLst>
                                </p:cTn>
                              </p:par>
                            </p:childTnLst>
                          </p:cTn>
                        </p:par>
                      </p:childTnLst>
                    </p:cTn>
                  </p:par>
                  <p:par>
                    <p:cTn id="22" fill="hold" nodeType="clickPar">
                      <p:stCondLst>
                        <p:cond delay="indefinite"/>
                      </p:stCondLst>
                      <p:childTnLst>
                        <p:par>
                          <p:cTn id="23" fill="hold" nodeType="withGroup">
                            <p:stCondLst>
                              <p:cond delay="0"/>
                            </p:stCondLst>
                            <p:childTnLst>
                              <p:par>
                                <p:cTn id="24" presetID="0" presetClass="path" presetSubtype="0" accel="50000" decel="50000" fill="hold" grpId="1" nodeType="clickEffect">
                                  <p:stCondLst>
                                    <p:cond delay="0"/>
                                  </p:stCondLst>
                                  <p:childTnLst>
                                    <p:animMotion origin="layout" path="M 0.00782 0.01157 L 0.22691 0.01134 " pathEditMode="relative" rAng="0" ptsTypes="AA">
                                      <p:cBhvr>
                                        <p:cTn id="25" dur="2000" fill="hold"/>
                                        <p:tgtEl>
                                          <p:spTgt spid="23564"/>
                                        </p:tgtEl>
                                        <p:attrNameLst>
                                          <p:attrName>ppt_x</p:attrName>
                                          <p:attrName>ppt_y</p:attrName>
                                        </p:attrNameLst>
                                      </p:cBhvr>
                                      <p:rCtr x="10955" y="-23"/>
                                    </p:animMotion>
                                  </p:childTnLst>
                                </p:cTn>
                              </p:par>
                              <p:par>
                                <p:cTn id="26" presetID="0" presetClass="path" presetSubtype="0" accel="50000" decel="50000" fill="hold" grpId="1" nodeType="withEffect">
                                  <p:stCondLst>
                                    <p:cond delay="0"/>
                                  </p:stCondLst>
                                  <p:childTnLst>
                                    <p:animMotion origin="layout" path="M -0.01129 -0.01389 C -0.02934 -0.09074 -0.0474 -0.16782 -0.04532 -0.20903 C -0.04323 -0.25092 -0.01493 -0.26134 0.00087 -0.26134 C 0.01666 -0.26134 0.04965 -0.25486 0.04948 -0.21111 C 0.0493 -0.16805 0.02465 -0.08472 2.77778E-6 -2.59259E-6 " pathEditMode="relative" rAng="0" ptsTypes="aaaaA">
                                      <p:cBhvr>
                                        <p:cTn id="27" dur="2000" fill="hold"/>
                                        <p:tgtEl>
                                          <p:spTgt spid="23565"/>
                                        </p:tgtEl>
                                        <p:attrNameLst>
                                          <p:attrName>ppt_x</p:attrName>
                                          <p:attrName>ppt_y</p:attrName>
                                        </p:attrNameLst>
                                      </p:cBhvr>
                                      <p:rCtr x="1233" y="-11690"/>
                                    </p:animMotion>
                                  </p:childTnLst>
                                </p:cTn>
                              </p:par>
                              <p:par>
                                <p:cTn id="28" presetID="0" presetClass="path" presetSubtype="0" accel="50000" decel="50000" fill="hold" grpId="1" nodeType="withEffect">
                                  <p:stCondLst>
                                    <p:cond delay="0"/>
                                  </p:stCondLst>
                                  <p:childTnLst>
                                    <p:animMotion origin="layout" path="M -0.01128 -0.01389 C -0.02934 -0.09074 -0.0474 -0.16782 -0.04531 -0.20903 C -0.04323 -0.25092 -0.01493 -0.26157 0.00087 -0.26157 C 0.01667 -0.26157 0.04896 -0.25231 0.04948 -0.21111 C 0.05 -0.16991 0.0132 -0.05509 0.00365 -0.01412 " pathEditMode="relative" rAng="0" ptsTypes="aaaaa">
                                      <p:cBhvr>
                                        <p:cTn id="29" dur="2000" fill="hold"/>
                                        <p:tgtEl>
                                          <p:spTgt spid="23567"/>
                                        </p:tgtEl>
                                        <p:attrNameLst>
                                          <p:attrName>ppt_x</p:attrName>
                                          <p:attrName>ppt_y</p:attrName>
                                        </p:attrNameLst>
                                      </p:cBhvr>
                                      <p:rCtr x="1250" y="-12384"/>
                                    </p:animMotion>
                                  </p:childTnLst>
                                </p:cTn>
                              </p:par>
                              <p:par>
                                <p:cTn id="30" presetID="0" presetClass="path" presetSubtype="0" accel="50000" decel="50000" fill="hold" grpId="1" nodeType="withEffect">
                                  <p:stCondLst>
                                    <p:cond delay="0"/>
                                  </p:stCondLst>
                                  <p:childTnLst>
                                    <p:animMotion origin="layout" path="M 0.00782 0.01157 L 0.22691 0.01134 " pathEditMode="relative" rAng="0" ptsTypes="AA">
                                      <p:cBhvr>
                                        <p:cTn id="31" dur="2000" fill="hold"/>
                                        <p:tgtEl>
                                          <p:spTgt spid="23566"/>
                                        </p:tgtEl>
                                        <p:attrNameLst>
                                          <p:attrName>ppt_x</p:attrName>
                                          <p:attrName>ppt_y</p:attrName>
                                        </p:attrNameLst>
                                      </p:cBhvr>
                                      <p:rCtr x="10955" y="-23"/>
                                    </p:animMotion>
                                  </p:childTnLst>
                                </p:cTn>
                              </p:par>
                              <p:par>
                                <p:cTn id="32" presetID="0" presetClass="path" presetSubtype="0" accel="50000" decel="50000" fill="hold" grpId="1" nodeType="withEffect">
                                  <p:stCondLst>
                                    <p:cond delay="0"/>
                                  </p:stCondLst>
                                  <p:childTnLst>
                                    <p:animMotion origin="layout" path="M -0.01128 -0.01389 C -0.02934 -0.09074 -0.0474 -0.16782 -0.04531 -0.20903 C -0.04323 -0.25092 -0.01493 -0.26157 0.00087 -0.26157 C 0.01667 -0.26157 0.04896 -0.25231 0.04948 -0.21111 C 0.05 -0.16991 0.0132 -0.05509 0.00365 -0.01412 " pathEditMode="relative" rAng="0" ptsTypes="aaaaa">
                                      <p:cBhvr>
                                        <p:cTn id="33" dur="2000" fill="hold"/>
                                        <p:tgtEl>
                                          <p:spTgt spid="23569"/>
                                        </p:tgtEl>
                                        <p:attrNameLst>
                                          <p:attrName>ppt_x</p:attrName>
                                          <p:attrName>ppt_y</p:attrName>
                                        </p:attrNameLst>
                                      </p:cBhvr>
                                      <p:rCtr x="1250" y="-12384"/>
                                    </p:animMotion>
                                  </p:childTnLst>
                                </p:cTn>
                              </p:par>
                              <p:par>
                                <p:cTn id="34" presetID="0" presetClass="path" presetSubtype="0" accel="50000" decel="50000" fill="hold" grpId="1" nodeType="withEffect">
                                  <p:stCondLst>
                                    <p:cond delay="0"/>
                                  </p:stCondLst>
                                  <p:childTnLst>
                                    <p:animMotion origin="layout" path="M 0.00781 0.01157 L 0.1585 0.00093 " pathEditMode="relative" rAng="0" ptsTypes="AA">
                                      <p:cBhvr>
                                        <p:cTn id="35" dur="2000" fill="hold"/>
                                        <p:tgtEl>
                                          <p:spTgt spid="23568"/>
                                        </p:tgtEl>
                                        <p:attrNameLst>
                                          <p:attrName>ppt_x</p:attrName>
                                          <p:attrName>ppt_y</p:attrName>
                                        </p:attrNameLst>
                                      </p:cBhvr>
                                      <p:rCtr x="7535" y="-532"/>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0" presetClass="path" presetSubtype="0" accel="50000" decel="50000" fill="hold" grpId="2" nodeType="clickEffect">
                                  <p:stCondLst>
                                    <p:cond delay="0"/>
                                  </p:stCondLst>
                                  <p:childTnLst>
                                    <p:animMotion origin="layout" path="M 0.22691 0.01134 L 0.23629 0.00069 " pathEditMode="relative" rAng="0" ptsTypes="AA">
                                      <p:cBhvr>
                                        <p:cTn id="39" dur="500" fill="hold"/>
                                        <p:tgtEl>
                                          <p:spTgt spid="23564"/>
                                        </p:tgtEl>
                                        <p:attrNameLst>
                                          <p:attrName>ppt_x</p:attrName>
                                          <p:attrName>ppt_y</p:attrName>
                                        </p:attrNameLst>
                                      </p:cBhvr>
                                      <p:rCtr x="469" y="-532"/>
                                    </p:animMotion>
                                  </p:childTnLst>
                                </p:cTn>
                              </p:par>
                              <p:par>
                                <p:cTn id="40" presetID="0" presetClass="path" presetSubtype="0" accel="50000" decel="50000" fill="hold" grpId="2" nodeType="withEffect">
                                  <p:stCondLst>
                                    <p:cond delay="0"/>
                                  </p:stCondLst>
                                  <p:childTnLst>
                                    <p:animMotion origin="layout" path="M 0.00364 -0.01412 L 0.00034 0.00023 " pathEditMode="relative" rAng="0" ptsTypes="AA">
                                      <p:cBhvr>
                                        <p:cTn id="41" dur="500" fill="hold"/>
                                        <p:tgtEl>
                                          <p:spTgt spid="23567"/>
                                        </p:tgtEl>
                                        <p:attrNameLst>
                                          <p:attrName>ppt_x</p:attrName>
                                          <p:attrName>ppt_y</p:attrName>
                                        </p:attrNameLst>
                                      </p:cBhvr>
                                      <p:rCtr x="-174" y="718"/>
                                    </p:animMotion>
                                  </p:childTnLst>
                                </p:cTn>
                              </p:par>
                              <p:par>
                                <p:cTn id="42" presetID="0" presetClass="path" presetSubtype="0" accel="50000" decel="50000" fill="hold" grpId="2" nodeType="withEffect">
                                  <p:stCondLst>
                                    <p:cond delay="0"/>
                                  </p:stCondLst>
                                  <p:childTnLst>
                                    <p:animMotion origin="layout" path="M 0.22691 0.01134 L 0.23629 0.00069 " pathEditMode="relative" rAng="0" ptsTypes="AA">
                                      <p:cBhvr>
                                        <p:cTn id="43" dur="500" fill="hold"/>
                                        <p:tgtEl>
                                          <p:spTgt spid="23566"/>
                                        </p:tgtEl>
                                        <p:attrNameLst>
                                          <p:attrName>ppt_x</p:attrName>
                                          <p:attrName>ppt_y</p:attrName>
                                        </p:attrNameLst>
                                      </p:cBhvr>
                                      <p:rCtr x="469" y="-532"/>
                                    </p:animMotion>
                                  </p:childTnLst>
                                </p:cTn>
                              </p:par>
                              <p:par>
                                <p:cTn id="44" presetID="0" presetClass="path" presetSubtype="0" accel="50000" decel="50000" fill="hold" grpId="2" nodeType="withEffect">
                                  <p:stCondLst>
                                    <p:cond delay="0"/>
                                  </p:stCondLst>
                                  <p:childTnLst>
                                    <p:animMotion origin="layout" path="M 0.00364 -0.01412 L 0.00034 0.00023 " pathEditMode="relative" rAng="0" ptsTypes="AA">
                                      <p:cBhvr>
                                        <p:cTn id="45" dur="500" fill="hold"/>
                                        <p:tgtEl>
                                          <p:spTgt spid="23569"/>
                                        </p:tgtEl>
                                        <p:attrNameLst>
                                          <p:attrName>ppt_x</p:attrName>
                                          <p:attrName>ppt_y</p:attrName>
                                        </p:attrNameLst>
                                      </p:cBhvr>
                                      <p:rCtr x="-174" y="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4" grpId="0" animBg="1"/>
      <p:bldP spid="23564" grpId="1" animBg="1"/>
      <p:bldP spid="23564" grpId="2" animBg="1"/>
      <p:bldP spid="23565" grpId="0" animBg="1"/>
      <p:bldP spid="23565" grpId="1" animBg="1"/>
      <p:bldP spid="23566" grpId="0" animBg="1"/>
      <p:bldP spid="23566" grpId="1" animBg="1"/>
      <p:bldP spid="23566" grpId="2" animBg="1"/>
      <p:bldP spid="23567" grpId="0" animBg="1"/>
      <p:bldP spid="23567" grpId="1" animBg="1"/>
      <p:bldP spid="23567" grpId="2" animBg="1"/>
      <p:bldP spid="23568" grpId="0" animBg="1"/>
      <p:bldP spid="23568" grpId="1" animBg="1"/>
      <p:bldP spid="23569" grpId="0" animBg="1"/>
      <p:bldP spid="23569" grpId="1" animBg="1"/>
      <p:bldP spid="23569" grpId="2" animBg="1"/>
      <p:bldP spid="2357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2"/>
          <p:cNvSpPr>
            <a:spLocks noChangeArrowheads="1"/>
          </p:cNvSpPr>
          <p:nvPr/>
        </p:nvSpPr>
        <p:spPr bwMode="auto">
          <a:xfrm>
            <a:off x="1908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9" name="Oval 3"/>
          <p:cNvSpPr>
            <a:spLocks noChangeArrowheads="1"/>
          </p:cNvSpPr>
          <p:nvPr/>
        </p:nvSpPr>
        <p:spPr bwMode="auto">
          <a:xfrm>
            <a:off x="4067175" y="2205038"/>
            <a:ext cx="1008063"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0" name="Oval 4"/>
          <p:cNvSpPr>
            <a:spLocks noChangeArrowheads="1"/>
          </p:cNvSpPr>
          <p:nvPr/>
        </p:nvSpPr>
        <p:spPr bwMode="auto">
          <a:xfrm>
            <a:off x="6227763" y="2205038"/>
            <a:ext cx="1008062" cy="10080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1" name="Freeform 5"/>
          <p:cNvSpPr>
            <a:spLocks/>
          </p:cNvSpPr>
          <p:nvPr/>
        </p:nvSpPr>
        <p:spPr bwMode="auto">
          <a:xfrm>
            <a:off x="41163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2" name="Freeform 6"/>
          <p:cNvSpPr>
            <a:spLocks/>
          </p:cNvSpPr>
          <p:nvPr/>
        </p:nvSpPr>
        <p:spPr bwMode="auto">
          <a:xfrm>
            <a:off x="1979613"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3" name="Freeform 7"/>
          <p:cNvSpPr>
            <a:spLocks/>
          </p:cNvSpPr>
          <p:nvPr/>
        </p:nvSpPr>
        <p:spPr bwMode="auto">
          <a:xfrm>
            <a:off x="6300788" y="909638"/>
            <a:ext cx="911225" cy="12954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4" name="Line 8"/>
          <p:cNvSpPr>
            <a:spLocks noChangeShapeType="1"/>
          </p:cNvSpPr>
          <p:nvPr/>
        </p:nvSpPr>
        <p:spPr bwMode="auto">
          <a:xfrm>
            <a:off x="2916238" y="2709863"/>
            <a:ext cx="11509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5" name="Line 9"/>
          <p:cNvSpPr>
            <a:spLocks noChangeShapeType="1"/>
          </p:cNvSpPr>
          <p:nvPr/>
        </p:nvSpPr>
        <p:spPr bwMode="auto">
          <a:xfrm>
            <a:off x="5076825" y="2709863"/>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6" name="Line 10"/>
          <p:cNvSpPr>
            <a:spLocks noChangeShapeType="1"/>
          </p:cNvSpPr>
          <p:nvPr/>
        </p:nvSpPr>
        <p:spPr bwMode="auto">
          <a:xfrm flipV="1">
            <a:off x="7235825" y="2703513"/>
            <a:ext cx="938213" cy="635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7" name="Line 11"/>
          <p:cNvSpPr>
            <a:spLocks noChangeShapeType="1"/>
          </p:cNvSpPr>
          <p:nvPr/>
        </p:nvSpPr>
        <p:spPr bwMode="auto">
          <a:xfrm>
            <a:off x="755650" y="2708275"/>
            <a:ext cx="11509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8" name="AutoShape 12"/>
          <p:cNvSpPr>
            <a:spLocks noChangeArrowheads="1"/>
          </p:cNvSpPr>
          <p:nvPr/>
        </p:nvSpPr>
        <p:spPr bwMode="auto">
          <a:xfrm>
            <a:off x="2195513" y="2349500"/>
            <a:ext cx="431800" cy="711200"/>
          </a:xfrm>
          <a:prstGeom prst="can">
            <a:avLst>
              <a:gd name="adj" fmla="val 4117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9" name="AutoShape 13"/>
          <p:cNvSpPr>
            <a:spLocks noChangeArrowheads="1"/>
          </p:cNvSpPr>
          <p:nvPr/>
        </p:nvSpPr>
        <p:spPr bwMode="auto">
          <a:xfrm>
            <a:off x="2195513"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0" name="AutoShape 14"/>
          <p:cNvSpPr>
            <a:spLocks noChangeArrowheads="1"/>
          </p:cNvSpPr>
          <p:nvPr/>
        </p:nvSpPr>
        <p:spPr bwMode="auto">
          <a:xfrm>
            <a:off x="4356100" y="2349500"/>
            <a:ext cx="431800" cy="711200"/>
          </a:xfrm>
          <a:prstGeom prst="can">
            <a:avLst>
              <a:gd name="adj" fmla="val 4117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1" name="AutoShape 15"/>
          <p:cNvSpPr>
            <a:spLocks noChangeArrowheads="1"/>
          </p:cNvSpPr>
          <p:nvPr/>
        </p:nvSpPr>
        <p:spPr bwMode="auto">
          <a:xfrm>
            <a:off x="4356100"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2" name="AutoShape 16"/>
          <p:cNvSpPr>
            <a:spLocks noChangeArrowheads="1"/>
          </p:cNvSpPr>
          <p:nvPr/>
        </p:nvSpPr>
        <p:spPr bwMode="auto">
          <a:xfrm>
            <a:off x="6516688"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3" name="AutoShape 17"/>
          <p:cNvSpPr>
            <a:spLocks noChangeArrowheads="1"/>
          </p:cNvSpPr>
          <p:nvPr/>
        </p:nvSpPr>
        <p:spPr bwMode="auto">
          <a:xfrm>
            <a:off x="6516688"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4" name="AutoShape 18"/>
          <p:cNvSpPr>
            <a:spLocks noChangeArrowheads="1"/>
          </p:cNvSpPr>
          <p:nvPr/>
        </p:nvSpPr>
        <p:spPr bwMode="auto">
          <a:xfrm>
            <a:off x="7947025" y="2349500"/>
            <a:ext cx="431800" cy="709613"/>
          </a:xfrm>
          <a:prstGeom prst="can">
            <a:avLst>
              <a:gd name="adj" fmla="val 4108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5" name="Rectangle 19"/>
          <p:cNvSpPr>
            <a:spLocks noChangeArrowheads="1"/>
          </p:cNvSpPr>
          <p:nvPr/>
        </p:nvSpPr>
        <p:spPr bwMode="auto">
          <a:xfrm>
            <a:off x="1692275" y="3429000"/>
            <a:ext cx="143986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6" name="Rectangle 20"/>
          <p:cNvSpPr>
            <a:spLocks noChangeArrowheads="1"/>
          </p:cNvSpPr>
          <p:nvPr/>
        </p:nvSpPr>
        <p:spPr bwMode="auto">
          <a:xfrm>
            <a:off x="3851275" y="3429000"/>
            <a:ext cx="144145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7" name="Rectangle 21"/>
          <p:cNvSpPr>
            <a:spLocks noChangeArrowheads="1"/>
          </p:cNvSpPr>
          <p:nvPr/>
        </p:nvSpPr>
        <p:spPr bwMode="auto">
          <a:xfrm>
            <a:off x="6011863" y="3429000"/>
            <a:ext cx="1439862"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8" name="Freeform 22"/>
          <p:cNvSpPr>
            <a:spLocks/>
          </p:cNvSpPr>
          <p:nvPr/>
        </p:nvSpPr>
        <p:spPr bwMode="auto">
          <a:xfrm>
            <a:off x="1692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9" name="Freeform 23"/>
          <p:cNvSpPr>
            <a:spLocks/>
          </p:cNvSpPr>
          <p:nvPr/>
        </p:nvSpPr>
        <p:spPr bwMode="auto">
          <a:xfrm>
            <a:off x="6011863" y="3571875"/>
            <a:ext cx="1439862"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0" name="Freeform 24"/>
          <p:cNvSpPr>
            <a:spLocks/>
          </p:cNvSpPr>
          <p:nvPr/>
        </p:nvSpPr>
        <p:spPr bwMode="auto">
          <a:xfrm flipH="1">
            <a:off x="3851275" y="3571875"/>
            <a:ext cx="1439863" cy="561975"/>
          </a:xfrm>
          <a:custGeom>
            <a:avLst/>
            <a:gdLst>
              <a:gd name="T0" fmla="*/ 0 w 907"/>
              <a:gd name="T1" fmla="*/ 343 h 354"/>
              <a:gd name="T2" fmla="*/ 82 w 907"/>
              <a:gd name="T3" fmla="*/ 304 h 354"/>
              <a:gd name="T4" fmla="*/ 236 w 907"/>
              <a:gd name="T5" fmla="*/ 43 h 354"/>
              <a:gd name="T6" fmla="*/ 383 w 907"/>
              <a:gd name="T7" fmla="*/ 43 h 354"/>
              <a:gd name="T8" fmla="*/ 544 w 907"/>
              <a:gd name="T9" fmla="*/ 298 h 354"/>
              <a:gd name="T10" fmla="*/ 725 w 907"/>
              <a:gd name="T11" fmla="*/ 338 h 354"/>
              <a:gd name="T12" fmla="*/ 907 w 907"/>
              <a:gd name="T13" fmla="*/ 343 h 354"/>
            </a:gdLst>
            <a:ahLst/>
            <a:cxnLst>
              <a:cxn ang="0">
                <a:pos x="T0" y="T1"/>
              </a:cxn>
              <a:cxn ang="0">
                <a:pos x="T2" y="T3"/>
              </a:cxn>
              <a:cxn ang="0">
                <a:pos x="T4" y="T5"/>
              </a:cxn>
              <a:cxn ang="0">
                <a:pos x="T6" y="T7"/>
              </a:cxn>
              <a:cxn ang="0">
                <a:pos x="T8" y="T9"/>
              </a:cxn>
              <a:cxn ang="0">
                <a:pos x="T10" y="T11"/>
              </a:cxn>
              <a:cxn ang="0">
                <a:pos x="T12" y="T13"/>
              </a:cxn>
            </a:cxnLst>
            <a:rect l="0" t="0" r="r" b="b"/>
            <a:pathLst>
              <a:path w="907" h="354">
                <a:moveTo>
                  <a:pt x="0" y="343"/>
                </a:moveTo>
                <a:cubicBezTo>
                  <a:pt x="14" y="337"/>
                  <a:pt x="43" y="354"/>
                  <a:pt x="82" y="304"/>
                </a:cubicBezTo>
                <a:cubicBezTo>
                  <a:pt x="121" y="254"/>
                  <a:pt x="186" y="86"/>
                  <a:pt x="236" y="43"/>
                </a:cubicBezTo>
                <a:cubicBezTo>
                  <a:pt x="286" y="0"/>
                  <a:pt x="332" y="1"/>
                  <a:pt x="383" y="43"/>
                </a:cubicBezTo>
                <a:cubicBezTo>
                  <a:pt x="434" y="85"/>
                  <a:pt x="487" y="249"/>
                  <a:pt x="544" y="298"/>
                </a:cubicBezTo>
                <a:cubicBezTo>
                  <a:pt x="601" y="347"/>
                  <a:pt x="664" y="331"/>
                  <a:pt x="725" y="338"/>
                </a:cubicBezTo>
                <a:cubicBezTo>
                  <a:pt x="786" y="345"/>
                  <a:pt x="869" y="342"/>
                  <a:pt x="907" y="3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1" name="Line 25"/>
          <p:cNvSpPr>
            <a:spLocks noChangeShapeType="1"/>
          </p:cNvSpPr>
          <p:nvPr/>
        </p:nvSpPr>
        <p:spPr bwMode="auto">
          <a:xfrm flipV="1">
            <a:off x="3851275" y="5589588"/>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2" name="Line 26"/>
          <p:cNvSpPr>
            <a:spLocks noChangeShapeType="1"/>
          </p:cNvSpPr>
          <p:nvPr/>
        </p:nvSpPr>
        <p:spPr bwMode="auto">
          <a:xfrm>
            <a:off x="3851275" y="5589588"/>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3" name="Line 27"/>
          <p:cNvSpPr>
            <a:spLocks noChangeShapeType="1"/>
          </p:cNvSpPr>
          <p:nvPr/>
        </p:nvSpPr>
        <p:spPr bwMode="auto">
          <a:xfrm flipV="1">
            <a:off x="4211638" y="5589588"/>
            <a:ext cx="0" cy="287337"/>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4" name="Line 28"/>
          <p:cNvSpPr>
            <a:spLocks noChangeShapeType="1"/>
          </p:cNvSpPr>
          <p:nvPr/>
        </p:nvSpPr>
        <p:spPr bwMode="auto">
          <a:xfrm flipV="1">
            <a:off x="4572000" y="5300663"/>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5" name="Line 29"/>
          <p:cNvSpPr>
            <a:spLocks noChangeShapeType="1"/>
          </p:cNvSpPr>
          <p:nvPr/>
        </p:nvSpPr>
        <p:spPr bwMode="auto">
          <a:xfrm flipV="1">
            <a:off x="4930775" y="5157788"/>
            <a:ext cx="1588"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6" name="Line 30"/>
          <p:cNvSpPr>
            <a:spLocks noChangeShapeType="1"/>
          </p:cNvSpPr>
          <p:nvPr/>
        </p:nvSpPr>
        <p:spPr bwMode="auto">
          <a:xfrm flipV="1">
            <a:off x="5291138" y="5300663"/>
            <a:ext cx="1587"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7" name="Line 31"/>
          <p:cNvSpPr>
            <a:spLocks noChangeShapeType="1"/>
          </p:cNvSpPr>
          <p:nvPr/>
        </p:nvSpPr>
        <p:spPr bwMode="auto">
          <a:xfrm flipV="1">
            <a:off x="5292725" y="5300663"/>
            <a:ext cx="0" cy="288925"/>
          </a:xfrm>
          <a:prstGeom prst="line">
            <a:avLst/>
          </a:prstGeom>
          <a:noFill/>
          <a:ln w="254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8" name="Line 32"/>
          <p:cNvSpPr>
            <a:spLocks noChangeShapeType="1"/>
          </p:cNvSpPr>
          <p:nvPr/>
        </p:nvSpPr>
        <p:spPr bwMode="auto">
          <a:xfrm>
            <a:off x="2411413"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9" name="Line 33"/>
          <p:cNvSpPr>
            <a:spLocks noChangeShapeType="1"/>
          </p:cNvSpPr>
          <p:nvPr/>
        </p:nvSpPr>
        <p:spPr bwMode="auto">
          <a:xfrm>
            <a:off x="4572000"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0" name="Line 34"/>
          <p:cNvSpPr>
            <a:spLocks noChangeShapeType="1"/>
          </p:cNvSpPr>
          <p:nvPr/>
        </p:nvSpPr>
        <p:spPr bwMode="auto">
          <a:xfrm>
            <a:off x="6732588" y="34290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grpId="0" nodeType="withEffect">
                                  <p:stCondLst>
                                    <p:cond delay="0"/>
                                  </p:stCondLst>
                                  <p:childTnLst>
                                    <p:animEffect transition="out" filter="dissolve">
                                      <p:cBhvr>
                                        <p:cTn id="6" dur="500"/>
                                        <p:tgtEl>
                                          <p:spTgt spid="24594"/>
                                        </p:tgtEl>
                                      </p:cBhvr>
                                    </p:animEffect>
                                    <p:set>
                                      <p:cBhvr>
                                        <p:cTn id="7" dur="1" fill="hold">
                                          <p:stCondLst>
                                            <p:cond delay="499"/>
                                          </p:stCondLst>
                                        </p:cTn>
                                        <p:tgtEl>
                                          <p:spTgt spid="2459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grpId="0" nodeType="clickEffect">
                                  <p:stCondLst>
                                    <p:cond delay="0"/>
                                  </p:stCondLst>
                                  <p:childTnLst>
                                    <p:animMotion origin="layout" path="M 0 -3.01874E-6 L 0.00781 0.01157 " pathEditMode="relative" rAng="0" ptsTypes="AA">
                                      <p:cBhvr>
                                        <p:cTn id="11" dur="500" fill="hold"/>
                                        <p:tgtEl>
                                          <p:spTgt spid="24588"/>
                                        </p:tgtEl>
                                        <p:attrNameLst>
                                          <p:attrName>ppt_x</p:attrName>
                                          <p:attrName>ppt_y</p:attrName>
                                        </p:attrNameLst>
                                      </p:cBhvr>
                                      <p:rCtr x="382" y="578"/>
                                    </p:animMotion>
                                  </p:childTnLst>
                                </p:cTn>
                              </p:par>
                              <p:par>
                                <p:cTn id="12" presetID="0" presetClass="path" presetSubtype="0" accel="50000" decel="50000" fill="hold" grpId="0" nodeType="withEffect">
                                  <p:stCondLst>
                                    <p:cond delay="0"/>
                                  </p:stCondLst>
                                  <p:childTnLst>
                                    <p:animMotion origin="layout" path="M -2.77778E-7 2.59259E-6 L -0.00781 -0.01042 " pathEditMode="relative" rAng="0" ptsTypes="AA">
                                      <p:cBhvr>
                                        <p:cTn id="13" dur="500" fill="hold"/>
                                        <p:tgtEl>
                                          <p:spTgt spid="24589"/>
                                        </p:tgtEl>
                                        <p:attrNameLst>
                                          <p:attrName>ppt_x</p:attrName>
                                          <p:attrName>ppt_y</p:attrName>
                                        </p:attrNameLst>
                                      </p:cBhvr>
                                      <p:rCtr x="-399" y="-532"/>
                                    </p:animMotion>
                                  </p:childTnLst>
                                </p:cTn>
                              </p:par>
                              <p:par>
                                <p:cTn id="14" presetID="0" presetClass="path" presetSubtype="0" accel="50000" decel="50000" fill="hold" grpId="0" nodeType="withEffect">
                                  <p:stCondLst>
                                    <p:cond delay="0"/>
                                  </p:stCondLst>
                                  <p:childTnLst>
                                    <p:animMotion origin="layout" path="M 0 -3.33333E-6 L -0.00781 -0.01041 " pathEditMode="relative" rAng="0" ptsTypes="AA">
                                      <p:cBhvr>
                                        <p:cTn id="15" dur="500" fill="hold"/>
                                        <p:tgtEl>
                                          <p:spTgt spid="24591"/>
                                        </p:tgtEl>
                                        <p:attrNameLst>
                                          <p:attrName>ppt_x</p:attrName>
                                          <p:attrName>ppt_y</p:attrName>
                                        </p:attrNameLst>
                                      </p:cBhvr>
                                      <p:rCtr x="-399" y="-532"/>
                                    </p:animMotion>
                                  </p:childTnLst>
                                </p:cTn>
                              </p:par>
                              <p:par>
                                <p:cTn id="16" presetID="0" presetClass="path" presetSubtype="0" accel="50000" decel="50000" fill="hold" grpId="0" nodeType="withEffect">
                                  <p:stCondLst>
                                    <p:cond delay="0"/>
                                  </p:stCondLst>
                                  <p:childTnLst>
                                    <p:animMotion origin="layout" path="M 0 -3.01874E-6 L 0.00781 0.01157 " pathEditMode="relative" rAng="0" ptsTypes="AA">
                                      <p:cBhvr>
                                        <p:cTn id="17" dur="500" fill="hold"/>
                                        <p:tgtEl>
                                          <p:spTgt spid="24590"/>
                                        </p:tgtEl>
                                        <p:attrNameLst>
                                          <p:attrName>ppt_x</p:attrName>
                                          <p:attrName>ppt_y</p:attrName>
                                        </p:attrNameLst>
                                      </p:cBhvr>
                                      <p:rCtr x="382" y="578"/>
                                    </p:animMotion>
                                  </p:childTnLst>
                                </p:cTn>
                              </p:par>
                              <p:par>
                                <p:cTn id="18" presetID="0" presetClass="path" presetSubtype="0" accel="50000" decel="50000" fill="hold" grpId="0" nodeType="withEffect">
                                  <p:stCondLst>
                                    <p:cond delay="0"/>
                                  </p:stCondLst>
                                  <p:childTnLst>
                                    <p:animMotion origin="layout" path="M 0 -3.33333E-6 L -0.00781 -0.01041 " pathEditMode="relative" rAng="0" ptsTypes="AA">
                                      <p:cBhvr>
                                        <p:cTn id="19" dur="500" fill="hold"/>
                                        <p:tgtEl>
                                          <p:spTgt spid="24593"/>
                                        </p:tgtEl>
                                        <p:attrNameLst>
                                          <p:attrName>ppt_x</p:attrName>
                                          <p:attrName>ppt_y</p:attrName>
                                        </p:attrNameLst>
                                      </p:cBhvr>
                                      <p:rCtr x="-399" y="-532"/>
                                    </p:animMotion>
                                  </p:childTnLst>
                                </p:cTn>
                              </p:par>
                              <p:par>
                                <p:cTn id="20" presetID="0" presetClass="path" presetSubtype="0" accel="50000" decel="50000" fill="hold" grpId="0" nodeType="withEffect">
                                  <p:stCondLst>
                                    <p:cond delay="0"/>
                                  </p:stCondLst>
                                  <p:childTnLst>
                                    <p:animMotion origin="layout" path="M 0 -3.01874E-6 L 0.00781 0.01157 " pathEditMode="relative" rAng="0" ptsTypes="AA">
                                      <p:cBhvr>
                                        <p:cTn id="21" dur="500" fill="hold"/>
                                        <p:tgtEl>
                                          <p:spTgt spid="24592"/>
                                        </p:tgtEl>
                                        <p:attrNameLst>
                                          <p:attrName>ppt_x</p:attrName>
                                          <p:attrName>ppt_y</p:attrName>
                                        </p:attrNameLst>
                                      </p:cBhvr>
                                      <p:rCtr x="382" y="578"/>
                                    </p:animMotion>
                                  </p:childTnLst>
                                </p:cTn>
                              </p:par>
                            </p:childTnLst>
                          </p:cTn>
                        </p:par>
                      </p:childTnLst>
                    </p:cTn>
                  </p:par>
                  <p:par>
                    <p:cTn id="22" fill="hold" nodeType="clickPar">
                      <p:stCondLst>
                        <p:cond delay="indefinite"/>
                      </p:stCondLst>
                      <p:childTnLst>
                        <p:par>
                          <p:cTn id="23" fill="hold" nodeType="withGroup">
                            <p:stCondLst>
                              <p:cond delay="0"/>
                            </p:stCondLst>
                            <p:childTnLst>
                              <p:par>
                                <p:cTn id="24" presetID="0" presetClass="path" presetSubtype="0" accel="50000" decel="50000" fill="hold" grpId="1" nodeType="clickEffect">
                                  <p:stCondLst>
                                    <p:cond delay="0"/>
                                  </p:stCondLst>
                                  <p:childTnLst>
                                    <p:animMotion origin="layout" path="M 0.00782 0.01157 L 0.22691 0.01134 " pathEditMode="relative" rAng="0" ptsTypes="AA">
                                      <p:cBhvr>
                                        <p:cTn id="25" dur="2000" fill="hold"/>
                                        <p:tgtEl>
                                          <p:spTgt spid="24588"/>
                                        </p:tgtEl>
                                        <p:attrNameLst>
                                          <p:attrName>ppt_x</p:attrName>
                                          <p:attrName>ppt_y</p:attrName>
                                        </p:attrNameLst>
                                      </p:cBhvr>
                                      <p:rCtr x="10955" y="-23"/>
                                    </p:animMotion>
                                  </p:childTnLst>
                                </p:cTn>
                              </p:par>
                              <p:par>
                                <p:cTn id="26" presetID="0" presetClass="path" presetSubtype="0" accel="50000" decel="50000" fill="hold" grpId="1" nodeType="withEffect">
                                  <p:stCondLst>
                                    <p:cond delay="0"/>
                                  </p:stCondLst>
                                  <p:childTnLst>
                                    <p:animMotion origin="layout" path="M -0.01129 -0.01389 C -0.02934 -0.09074 -0.0474 -0.16782 -0.04532 -0.20903 C -0.04323 -0.25092 -0.01493 -0.26134 0.00087 -0.26134 C 0.01666 -0.26134 0.04965 -0.25486 0.04948 -0.21111 C 0.0493 -0.16805 0.02465 -0.08472 2.77778E-6 -2.59259E-6 " pathEditMode="relative" rAng="0" ptsTypes="aaaaA">
                                      <p:cBhvr>
                                        <p:cTn id="27" dur="2000" fill="hold"/>
                                        <p:tgtEl>
                                          <p:spTgt spid="24589"/>
                                        </p:tgtEl>
                                        <p:attrNameLst>
                                          <p:attrName>ppt_x</p:attrName>
                                          <p:attrName>ppt_y</p:attrName>
                                        </p:attrNameLst>
                                      </p:cBhvr>
                                      <p:rCtr x="1233" y="-11690"/>
                                    </p:animMotion>
                                  </p:childTnLst>
                                </p:cTn>
                              </p:par>
                              <p:par>
                                <p:cTn id="28" presetID="0" presetClass="path" presetSubtype="0" accel="50000" decel="50000" fill="hold" grpId="1" nodeType="withEffect">
                                  <p:stCondLst>
                                    <p:cond delay="0"/>
                                  </p:stCondLst>
                                  <p:childTnLst>
                                    <p:animMotion origin="layout" path="M -0.01128 -0.01389 C -0.02934 -0.09074 -0.0474 -0.16782 -0.04531 -0.20903 C -0.04323 -0.25092 -0.01493 -0.26157 0.00087 -0.26157 C 0.01667 -0.26157 0.04896 -0.25231 0.04948 -0.21111 C 0.05 -0.16991 0.0132 -0.05509 0.00365 -0.01412 " pathEditMode="relative" rAng="0" ptsTypes="aaaaa">
                                      <p:cBhvr>
                                        <p:cTn id="29" dur="2000" fill="hold"/>
                                        <p:tgtEl>
                                          <p:spTgt spid="24591"/>
                                        </p:tgtEl>
                                        <p:attrNameLst>
                                          <p:attrName>ppt_x</p:attrName>
                                          <p:attrName>ppt_y</p:attrName>
                                        </p:attrNameLst>
                                      </p:cBhvr>
                                      <p:rCtr x="1250" y="-12384"/>
                                    </p:animMotion>
                                  </p:childTnLst>
                                </p:cTn>
                              </p:par>
                              <p:par>
                                <p:cTn id="30" presetID="0" presetClass="path" presetSubtype="0" accel="50000" decel="50000" fill="hold" grpId="1" nodeType="withEffect">
                                  <p:stCondLst>
                                    <p:cond delay="0"/>
                                  </p:stCondLst>
                                  <p:childTnLst>
                                    <p:animMotion origin="layout" path="M 0.00782 0.01157 L 0.22691 0.01134 " pathEditMode="relative" rAng="0" ptsTypes="AA">
                                      <p:cBhvr>
                                        <p:cTn id="31" dur="2000" fill="hold"/>
                                        <p:tgtEl>
                                          <p:spTgt spid="24590"/>
                                        </p:tgtEl>
                                        <p:attrNameLst>
                                          <p:attrName>ppt_x</p:attrName>
                                          <p:attrName>ppt_y</p:attrName>
                                        </p:attrNameLst>
                                      </p:cBhvr>
                                      <p:rCtr x="10955" y="-23"/>
                                    </p:animMotion>
                                  </p:childTnLst>
                                </p:cTn>
                              </p:par>
                              <p:par>
                                <p:cTn id="32" presetID="0" presetClass="path" presetSubtype="0" accel="50000" decel="50000" fill="hold" grpId="1" nodeType="withEffect">
                                  <p:stCondLst>
                                    <p:cond delay="0"/>
                                  </p:stCondLst>
                                  <p:childTnLst>
                                    <p:animMotion origin="layout" path="M -0.01128 -0.01389 C -0.02934 -0.09074 -0.0474 -0.16782 -0.04531 -0.20903 C -0.04323 -0.25092 -0.01493 -0.26157 0.00087 -0.26157 C 0.01667 -0.26157 0.04896 -0.25231 0.04948 -0.21111 C 0.05 -0.16991 0.0132 -0.05509 0.00365 -0.01412 " pathEditMode="relative" rAng="0" ptsTypes="aaaaa">
                                      <p:cBhvr>
                                        <p:cTn id="33" dur="2000" fill="hold"/>
                                        <p:tgtEl>
                                          <p:spTgt spid="24593"/>
                                        </p:tgtEl>
                                        <p:attrNameLst>
                                          <p:attrName>ppt_x</p:attrName>
                                          <p:attrName>ppt_y</p:attrName>
                                        </p:attrNameLst>
                                      </p:cBhvr>
                                      <p:rCtr x="1250" y="-12384"/>
                                    </p:animMotion>
                                  </p:childTnLst>
                                </p:cTn>
                              </p:par>
                              <p:par>
                                <p:cTn id="34" presetID="0" presetClass="path" presetSubtype="0" accel="50000" decel="50000" fill="hold" grpId="1" nodeType="withEffect">
                                  <p:stCondLst>
                                    <p:cond delay="0"/>
                                  </p:stCondLst>
                                  <p:childTnLst>
                                    <p:animMotion origin="layout" path="M 0.00781 0.01157 L 0.1585 0.00093 " pathEditMode="relative" rAng="0" ptsTypes="AA">
                                      <p:cBhvr>
                                        <p:cTn id="35" dur="2000" fill="hold"/>
                                        <p:tgtEl>
                                          <p:spTgt spid="24592"/>
                                        </p:tgtEl>
                                        <p:attrNameLst>
                                          <p:attrName>ppt_x</p:attrName>
                                          <p:attrName>ppt_y</p:attrName>
                                        </p:attrNameLst>
                                      </p:cBhvr>
                                      <p:rCtr x="7535" y="-532"/>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0" presetClass="path" presetSubtype="0" accel="50000" decel="50000" fill="hold" grpId="2" nodeType="clickEffect">
                                  <p:stCondLst>
                                    <p:cond delay="0"/>
                                  </p:stCondLst>
                                  <p:childTnLst>
                                    <p:animMotion origin="layout" path="M 0.22691 0.01134 L 0.23629 0.00069 " pathEditMode="relative" rAng="0" ptsTypes="AA">
                                      <p:cBhvr>
                                        <p:cTn id="39" dur="500" fill="hold"/>
                                        <p:tgtEl>
                                          <p:spTgt spid="24588"/>
                                        </p:tgtEl>
                                        <p:attrNameLst>
                                          <p:attrName>ppt_x</p:attrName>
                                          <p:attrName>ppt_y</p:attrName>
                                        </p:attrNameLst>
                                      </p:cBhvr>
                                      <p:rCtr x="469" y="-532"/>
                                    </p:animMotion>
                                  </p:childTnLst>
                                </p:cTn>
                              </p:par>
                              <p:par>
                                <p:cTn id="40" presetID="0" presetClass="path" presetSubtype="0" accel="50000" decel="50000" fill="hold" grpId="2" nodeType="withEffect">
                                  <p:stCondLst>
                                    <p:cond delay="0"/>
                                  </p:stCondLst>
                                  <p:childTnLst>
                                    <p:animMotion origin="layout" path="M 0.00364 -0.01412 L 0.00034 0.00023 " pathEditMode="relative" rAng="0" ptsTypes="AA">
                                      <p:cBhvr>
                                        <p:cTn id="41" dur="500" fill="hold"/>
                                        <p:tgtEl>
                                          <p:spTgt spid="24591"/>
                                        </p:tgtEl>
                                        <p:attrNameLst>
                                          <p:attrName>ppt_x</p:attrName>
                                          <p:attrName>ppt_y</p:attrName>
                                        </p:attrNameLst>
                                      </p:cBhvr>
                                      <p:rCtr x="-174" y="718"/>
                                    </p:animMotion>
                                  </p:childTnLst>
                                </p:cTn>
                              </p:par>
                              <p:par>
                                <p:cTn id="42" presetID="0" presetClass="path" presetSubtype="0" accel="50000" decel="50000" fill="hold" grpId="2" nodeType="withEffect">
                                  <p:stCondLst>
                                    <p:cond delay="0"/>
                                  </p:stCondLst>
                                  <p:childTnLst>
                                    <p:animMotion origin="layout" path="M 0.22691 0.01134 L 0.23629 0.00069 " pathEditMode="relative" rAng="0" ptsTypes="AA">
                                      <p:cBhvr>
                                        <p:cTn id="43" dur="500" fill="hold"/>
                                        <p:tgtEl>
                                          <p:spTgt spid="24590"/>
                                        </p:tgtEl>
                                        <p:attrNameLst>
                                          <p:attrName>ppt_x</p:attrName>
                                          <p:attrName>ppt_y</p:attrName>
                                        </p:attrNameLst>
                                      </p:cBhvr>
                                      <p:rCtr x="469" y="-532"/>
                                    </p:animMotion>
                                  </p:childTnLst>
                                </p:cTn>
                              </p:par>
                              <p:par>
                                <p:cTn id="44" presetID="0" presetClass="path" presetSubtype="0" accel="50000" decel="50000" fill="hold" grpId="2" nodeType="withEffect">
                                  <p:stCondLst>
                                    <p:cond delay="0"/>
                                  </p:stCondLst>
                                  <p:childTnLst>
                                    <p:animMotion origin="layout" path="M 0.00364 -0.01412 L 0.00034 0.00023 " pathEditMode="relative" rAng="0" ptsTypes="AA">
                                      <p:cBhvr>
                                        <p:cTn id="45" dur="500" fill="hold"/>
                                        <p:tgtEl>
                                          <p:spTgt spid="24593"/>
                                        </p:tgtEl>
                                        <p:attrNameLst>
                                          <p:attrName>ppt_x</p:attrName>
                                          <p:attrName>ppt_y</p:attrName>
                                        </p:attrNameLst>
                                      </p:cBhvr>
                                      <p:rCtr x="-174" y="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animBg="1"/>
      <p:bldP spid="24588" grpId="1" animBg="1"/>
      <p:bldP spid="24588" grpId="2" animBg="1"/>
      <p:bldP spid="24589" grpId="0" animBg="1"/>
      <p:bldP spid="24589" grpId="1" animBg="1"/>
      <p:bldP spid="24590" grpId="0" animBg="1"/>
      <p:bldP spid="24590" grpId="1" animBg="1"/>
      <p:bldP spid="24590" grpId="2" animBg="1"/>
      <p:bldP spid="24591" grpId="0" animBg="1"/>
      <p:bldP spid="24591" grpId="1" animBg="1"/>
      <p:bldP spid="24591" grpId="2" animBg="1"/>
      <p:bldP spid="24592" grpId="0" animBg="1"/>
      <p:bldP spid="24592" grpId="1" animBg="1"/>
      <p:bldP spid="24593" grpId="0" animBg="1"/>
      <p:bldP spid="24593" grpId="1" animBg="1"/>
      <p:bldP spid="24593" grpId="2" animBg="1"/>
      <p:bldP spid="2459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2"/>
          <p:cNvSpPr>
            <a:spLocks noChangeShapeType="1"/>
          </p:cNvSpPr>
          <p:nvPr/>
        </p:nvSpPr>
        <p:spPr bwMode="auto">
          <a:xfrm flipV="1">
            <a:off x="3233738" y="2916238"/>
            <a:ext cx="935037" cy="9350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7" name="Line 3"/>
          <p:cNvSpPr>
            <a:spLocks noChangeShapeType="1"/>
          </p:cNvSpPr>
          <p:nvPr/>
        </p:nvSpPr>
        <p:spPr bwMode="auto">
          <a:xfrm>
            <a:off x="4208463" y="2901950"/>
            <a:ext cx="9366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8" name="Line 4"/>
          <p:cNvSpPr>
            <a:spLocks noChangeShapeType="1"/>
          </p:cNvSpPr>
          <p:nvPr/>
        </p:nvSpPr>
        <p:spPr bwMode="auto">
          <a:xfrm>
            <a:off x="4252913" y="3822700"/>
            <a:ext cx="9366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9" name="Line 5"/>
          <p:cNvSpPr>
            <a:spLocks noChangeShapeType="1"/>
          </p:cNvSpPr>
          <p:nvPr/>
        </p:nvSpPr>
        <p:spPr bwMode="auto">
          <a:xfrm flipV="1">
            <a:off x="2830513" y="1285875"/>
            <a:ext cx="0" cy="2970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0" name="Line 6"/>
          <p:cNvSpPr>
            <a:spLocks noChangeShapeType="1"/>
          </p:cNvSpPr>
          <p:nvPr/>
        </p:nvSpPr>
        <p:spPr bwMode="auto">
          <a:xfrm flipV="1">
            <a:off x="3254375" y="1277938"/>
            <a:ext cx="0" cy="2970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1" name="Line 7"/>
          <p:cNvSpPr>
            <a:spLocks noChangeShapeType="1"/>
          </p:cNvSpPr>
          <p:nvPr/>
        </p:nvSpPr>
        <p:spPr bwMode="auto">
          <a:xfrm flipV="1">
            <a:off x="4194175" y="1277938"/>
            <a:ext cx="0" cy="2970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2" name="Line 8"/>
          <p:cNvSpPr>
            <a:spLocks noChangeShapeType="1"/>
          </p:cNvSpPr>
          <p:nvPr/>
        </p:nvSpPr>
        <p:spPr bwMode="auto">
          <a:xfrm flipV="1">
            <a:off x="5133975" y="1277938"/>
            <a:ext cx="0" cy="2970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3" name="Line 9"/>
          <p:cNvSpPr>
            <a:spLocks noChangeShapeType="1"/>
          </p:cNvSpPr>
          <p:nvPr/>
        </p:nvSpPr>
        <p:spPr bwMode="auto">
          <a:xfrm flipV="1">
            <a:off x="6048375" y="1290638"/>
            <a:ext cx="0" cy="2970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4" name="Line 10"/>
          <p:cNvSpPr>
            <a:spLocks noChangeShapeType="1"/>
          </p:cNvSpPr>
          <p:nvPr/>
        </p:nvSpPr>
        <p:spPr bwMode="auto">
          <a:xfrm flipV="1">
            <a:off x="7000875" y="1265238"/>
            <a:ext cx="0" cy="2970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5" name="Line 11"/>
          <p:cNvSpPr>
            <a:spLocks noChangeShapeType="1"/>
          </p:cNvSpPr>
          <p:nvPr/>
        </p:nvSpPr>
        <p:spPr bwMode="auto">
          <a:xfrm>
            <a:off x="2822575" y="3827463"/>
            <a:ext cx="4406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6" name="Line 12"/>
          <p:cNvSpPr>
            <a:spLocks noChangeShapeType="1"/>
          </p:cNvSpPr>
          <p:nvPr/>
        </p:nvSpPr>
        <p:spPr bwMode="auto">
          <a:xfrm>
            <a:off x="2835275" y="2900363"/>
            <a:ext cx="4406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7" name="Line 13"/>
          <p:cNvSpPr>
            <a:spLocks noChangeShapeType="1"/>
          </p:cNvSpPr>
          <p:nvPr/>
        </p:nvSpPr>
        <p:spPr bwMode="auto">
          <a:xfrm>
            <a:off x="2822575" y="1947863"/>
            <a:ext cx="4406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8" name="Oval 14"/>
          <p:cNvSpPr>
            <a:spLocks noChangeArrowheads="1"/>
          </p:cNvSpPr>
          <p:nvPr/>
        </p:nvSpPr>
        <p:spPr bwMode="auto">
          <a:xfrm rot="16200000">
            <a:off x="2085976" y="3616325"/>
            <a:ext cx="463550" cy="3778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9" name="Oval 15"/>
          <p:cNvSpPr>
            <a:spLocks noChangeArrowheads="1"/>
          </p:cNvSpPr>
          <p:nvPr/>
        </p:nvSpPr>
        <p:spPr bwMode="auto">
          <a:xfrm rot="16200000">
            <a:off x="2085976" y="2625725"/>
            <a:ext cx="463550" cy="3778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0" name="Oval 16"/>
          <p:cNvSpPr>
            <a:spLocks noChangeArrowheads="1"/>
          </p:cNvSpPr>
          <p:nvPr/>
        </p:nvSpPr>
        <p:spPr bwMode="auto">
          <a:xfrm rot="16200000">
            <a:off x="2085976" y="1631950"/>
            <a:ext cx="463550" cy="3778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1" name="Freeform 17"/>
          <p:cNvSpPr>
            <a:spLocks/>
          </p:cNvSpPr>
          <p:nvPr/>
        </p:nvSpPr>
        <p:spPr bwMode="auto">
          <a:xfrm rot="16200000">
            <a:off x="1676401" y="2571750"/>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2" name="Freeform 18"/>
          <p:cNvSpPr>
            <a:spLocks/>
          </p:cNvSpPr>
          <p:nvPr/>
        </p:nvSpPr>
        <p:spPr bwMode="auto">
          <a:xfrm rot="16200000">
            <a:off x="1676401" y="3551237"/>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3" name="Freeform 19"/>
          <p:cNvSpPr>
            <a:spLocks/>
          </p:cNvSpPr>
          <p:nvPr/>
        </p:nvSpPr>
        <p:spPr bwMode="auto">
          <a:xfrm rot="16200000">
            <a:off x="1676401" y="1566862"/>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4" name="Line 20"/>
          <p:cNvSpPr>
            <a:spLocks noChangeShapeType="1"/>
          </p:cNvSpPr>
          <p:nvPr/>
        </p:nvSpPr>
        <p:spPr bwMode="auto">
          <a:xfrm rot="16200000">
            <a:off x="2055019" y="3309144"/>
            <a:ext cx="5286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5" name="Line 21"/>
          <p:cNvSpPr>
            <a:spLocks noChangeShapeType="1"/>
          </p:cNvSpPr>
          <p:nvPr/>
        </p:nvSpPr>
        <p:spPr bwMode="auto">
          <a:xfrm rot="16200000">
            <a:off x="2053431" y="2315369"/>
            <a:ext cx="5286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6" name="Line 22"/>
          <p:cNvSpPr>
            <a:spLocks noChangeShapeType="1"/>
          </p:cNvSpPr>
          <p:nvPr/>
        </p:nvSpPr>
        <p:spPr bwMode="auto">
          <a:xfrm rot="16200000">
            <a:off x="2032794" y="1302544"/>
            <a:ext cx="569912"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7" name="Line 23"/>
          <p:cNvSpPr>
            <a:spLocks noChangeShapeType="1"/>
          </p:cNvSpPr>
          <p:nvPr/>
        </p:nvSpPr>
        <p:spPr bwMode="auto">
          <a:xfrm>
            <a:off x="2830513" y="4254500"/>
            <a:ext cx="4406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8" name="Line 24"/>
          <p:cNvSpPr>
            <a:spLocks noChangeShapeType="1"/>
          </p:cNvSpPr>
          <p:nvPr/>
        </p:nvSpPr>
        <p:spPr bwMode="auto">
          <a:xfrm flipV="1">
            <a:off x="2325688" y="3824288"/>
            <a:ext cx="935037" cy="935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9" name="Line 25"/>
          <p:cNvSpPr>
            <a:spLocks noChangeShapeType="1"/>
          </p:cNvSpPr>
          <p:nvPr/>
        </p:nvSpPr>
        <p:spPr bwMode="auto">
          <a:xfrm flipV="1">
            <a:off x="4198938" y="2887663"/>
            <a:ext cx="935037" cy="935037"/>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0" name="Line 26"/>
          <p:cNvSpPr>
            <a:spLocks noChangeShapeType="1"/>
          </p:cNvSpPr>
          <p:nvPr/>
        </p:nvSpPr>
        <p:spPr bwMode="auto">
          <a:xfrm>
            <a:off x="3262313" y="3822700"/>
            <a:ext cx="93662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1" name="Line 27"/>
          <p:cNvSpPr>
            <a:spLocks noChangeShapeType="1"/>
          </p:cNvSpPr>
          <p:nvPr/>
        </p:nvSpPr>
        <p:spPr bwMode="auto">
          <a:xfrm>
            <a:off x="6070600" y="1951038"/>
            <a:ext cx="9366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2" name="Line 28"/>
          <p:cNvSpPr>
            <a:spLocks noChangeShapeType="1"/>
          </p:cNvSpPr>
          <p:nvPr/>
        </p:nvSpPr>
        <p:spPr bwMode="auto">
          <a:xfrm flipV="1">
            <a:off x="5133975" y="1952625"/>
            <a:ext cx="935038" cy="9350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3" name="Line 29"/>
          <p:cNvSpPr>
            <a:spLocks noChangeShapeType="1"/>
          </p:cNvSpPr>
          <p:nvPr/>
        </p:nvSpPr>
        <p:spPr bwMode="auto">
          <a:xfrm flipV="1">
            <a:off x="2325688" y="3822700"/>
            <a:ext cx="935037" cy="93503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4" name="Line 30"/>
          <p:cNvSpPr>
            <a:spLocks noChangeShapeType="1"/>
          </p:cNvSpPr>
          <p:nvPr/>
        </p:nvSpPr>
        <p:spPr bwMode="auto">
          <a:xfrm rot="16200000">
            <a:off x="1888331" y="4480719"/>
            <a:ext cx="8842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5" name="Line 31"/>
          <p:cNvSpPr>
            <a:spLocks noChangeShapeType="1"/>
          </p:cNvSpPr>
          <p:nvPr/>
        </p:nvSpPr>
        <p:spPr bwMode="auto">
          <a:xfrm flipV="1">
            <a:off x="7004050" y="1363663"/>
            <a:ext cx="592138" cy="592137"/>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6" name="Line 32"/>
          <p:cNvSpPr>
            <a:spLocks noChangeShapeType="1"/>
          </p:cNvSpPr>
          <p:nvPr/>
        </p:nvSpPr>
        <p:spPr bwMode="auto">
          <a:xfrm flipV="1">
            <a:off x="3241675" y="5013325"/>
            <a:ext cx="0" cy="431800"/>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7" name="Line 33"/>
          <p:cNvSpPr>
            <a:spLocks noChangeShapeType="1"/>
          </p:cNvSpPr>
          <p:nvPr/>
        </p:nvSpPr>
        <p:spPr bwMode="auto">
          <a:xfrm>
            <a:off x="3254375" y="5013325"/>
            <a:ext cx="3722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8" name="Line 34"/>
          <p:cNvSpPr>
            <a:spLocks noChangeShapeType="1"/>
          </p:cNvSpPr>
          <p:nvPr/>
        </p:nvSpPr>
        <p:spPr bwMode="auto">
          <a:xfrm flipV="1">
            <a:off x="4198938" y="5038725"/>
            <a:ext cx="0" cy="287338"/>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9" name="Line 35"/>
          <p:cNvSpPr>
            <a:spLocks noChangeShapeType="1"/>
          </p:cNvSpPr>
          <p:nvPr/>
        </p:nvSpPr>
        <p:spPr bwMode="auto">
          <a:xfrm flipV="1">
            <a:off x="5118100" y="4724400"/>
            <a:ext cx="0"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0" name="Line 36"/>
          <p:cNvSpPr>
            <a:spLocks noChangeShapeType="1"/>
          </p:cNvSpPr>
          <p:nvPr/>
        </p:nvSpPr>
        <p:spPr bwMode="auto">
          <a:xfrm flipV="1">
            <a:off x="6045200" y="4581525"/>
            <a:ext cx="4763" cy="43180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1" name="Line 37"/>
          <p:cNvSpPr>
            <a:spLocks noChangeShapeType="1"/>
          </p:cNvSpPr>
          <p:nvPr/>
        </p:nvSpPr>
        <p:spPr bwMode="auto">
          <a:xfrm flipV="1">
            <a:off x="6977063" y="4724400"/>
            <a:ext cx="4762" cy="288925"/>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2" name="Oval 38"/>
          <p:cNvSpPr>
            <a:spLocks noChangeArrowheads="1"/>
          </p:cNvSpPr>
          <p:nvPr/>
        </p:nvSpPr>
        <p:spPr bwMode="auto">
          <a:xfrm>
            <a:off x="3175000" y="3741738"/>
            <a:ext cx="165100" cy="177800"/>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3" name="Oval 39"/>
          <p:cNvSpPr>
            <a:spLocks noChangeArrowheads="1"/>
          </p:cNvSpPr>
          <p:nvPr/>
        </p:nvSpPr>
        <p:spPr bwMode="auto">
          <a:xfrm>
            <a:off x="4106863" y="3733800"/>
            <a:ext cx="165100" cy="177800"/>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4" name="Oval 40"/>
          <p:cNvSpPr>
            <a:spLocks noChangeArrowheads="1"/>
          </p:cNvSpPr>
          <p:nvPr/>
        </p:nvSpPr>
        <p:spPr bwMode="auto">
          <a:xfrm>
            <a:off x="5046663" y="2794000"/>
            <a:ext cx="165100" cy="177800"/>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5" name="Oval 41"/>
          <p:cNvSpPr>
            <a:spLocks noChangeArrowheads="1"/>
          </p:cNvSpPr>
          <p:nvPr/>
        </p:nvSpPr>
        <p:spPr bwMode="auto">
          <a:xfrm>
            <a:off x="5961063" y="1866900"/>
            <a:ext cx="165100" cy="1778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6" name="Oval 42"/>
          <p:cNvSpPr>
            <a:spLocks noChangeArrowheads="1"/>
          </p:cNvSpPr>
          <p:nvPr/>
        </p:nvSpPr>
        <p:spPr bwMode="auto">
          <a:xfrm>
            <a:off x="6926263" y="1854200"/>
            <a:ext cx="165100" cy="177800"/>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7" name="Line 43"/>
          <p:cNvSpPr>
            <a:spLocks noChangeShapeType="1"/>
          </p:cNvSpPr>
          <p:nvPr/>
        </p:nvSpPr>
        <p:spPr bwMode="auto">
          <a:xfrm flipV="1">
            <a:off x="6034088" y="1981200"/>
            <a:ext cx="935037" cy="93503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8" name="Line 44"/>
          <p:cNvSpPr>
            <a:spLocks noChangeShapeType="1"/>
          </p:cNvSpPr>
          <p:nvPr/>
        </p:nvSpPr>
        <p:spPr bwMode="auto">
          <a:xfrm flipV="1">
            <a:off x="4186238" y="1962150"/>
            <a:ext cx="935037" cy="9350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9" name="Line 45"/>
          <p:cNvSpPr>
            <a:spLocks noChangeShapeType="1"/>
          </p:cNvSpPr>
          <p:nvPr/>
        </p:nvSpPr>
        <p:spPr bwMode="auto">
          <a:xfrm flipV="1">
            <a:off x="5133975" y="2895600"/>
            <a:ext cx="935038" cy="9350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0" name="Line 46"/>
          <p:cNvSpPr>
            <a:spLocks noChangeShapeType="1"/>
          </p:cNvSpPr>
          <p:nvPr/>
        </p:nvSpPr>
        <p:spPr bwMode="auto">
          <a:xfrm>
            <a:off x="5118100" y="1944688"/>
            <a:ext cx="9366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1" name="Line 47"/>
          <p:cNvSpPr>
            <a:spLocks noChangeShapeType="1"/>
          </p:cNvSpPr>
          <p:nvPr/>
        </p:nvSpPr>
        <p:spPr bwMode="auto">
          <a:xfrm>
            <a:off x="5146675" y="2889250"/>
            <a:ext cx="93662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2" name="Oval 48"/>
          <p:cNvSpPr>
            <a:spLocks noChangeArrowheads="1"/>
          </p:cNvSpPr>
          <p:nvPr/>
        </p:nvSpPr>
        <p:spPr bwMode="auto">
          <a:xfrm>
            <a:off x="5041900" y="1862138"/>
            <a:ext cx="165100" cy="1778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3" name="Oval 49"/>
          <p:cNvSpPr>
            <a:spLocks noChangeArrowheads="1"/>
          </p:cNvSpPr>
          <p:nvPr/>
        </p:nvSpPr>
        <p:spPr bwMode="auto">
          <a:xfrm>
            <a:off x="5986463" y="2816225"/>
            <a:ext cx="165100" cy="177800"/>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4" name="Oval 50"/>
          <p:cNvSpPr>
            <a:spLocks noChangeArrowheads="1"/>
          </p:cNvSpPr>
          <p:nvPr/>
        </p:nvSpPr>
        <p:spPr bwMode="auto">
          <a:xfrm>
            <a:off x="5060950" y="3719513"/>
            <a:ext cx="165100" cy="1778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55" name="Oval 51"/>
          <p:cNvSpPr>
            <a:spLocks noChangeArrowheads="1"/>
          </p:cNvSpPr>
          <p:nvPr/>
        </p:nvSpPr>
        <p:spPr bwMode="auto">
          <a:xfrm>
            <a:off x="4121150" y="2805113"/>
            <a:ext cx="165100" cy="1778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221" name="Rectangle 117"/>
          <p:cNvSpPr>
            <a:spLocks noGrp="1" noChangeArrowheads="1"/>
          </p:cNvSpPr>
          <p:nvPr>
            <p:ph type="title"/>
          </p:nvPr>
        </p:nvSpPr>
        <p:spPr>
          <a:xfrm>
            <a:off x="468313" y="0"/>
            <a:ext cx="8229600" cy="1143000"/>
          </a:xfrm>
          <a:noFill/>
          <a:ln/>
        </p:spPr>
        <p:txBody>
          <a:bodyPr/>
          <a:lstStyle/>
          <a:p>
            <a:r>
              <a:rPr lang="en-US" altLang="en-US"/>
              <a:t>Finding the best (Viterbi) paths</a:t>
            </a:r>
            <a:endParaRPr lang="cs-CZ" altLang="en-US"/>
          </a:p>
        </p:txBody>
      </p:sp>
      <p:pic>
        <p:nvPicPr>
          <p:cNvPr id="47222" name="Picture 1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975" y="5686003"/>
            <a:ext cx="573405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835151" y="5496719"/>
            <a:ext cx="352982" cy="523220"/>
          </a:xfrm>
          <a:prstGeom prst="rect">
            <a:avLst/>
          </a:prstGeom>
          <a:noFill/>
        </p:spPr>
        <p:txBody>
          <a:bodyPr wrap="none" rtlCol="0">
            <a:spAutoFit/>
          </a:bodyPr>
          <a:lstStyle/>
          <a:p>
            <a:r>
              <a:rPr lang="en-US" sz="2800" dirty="0" smtClean="0"/>
              <a:t>^</a:t>
            </a:r>
            <a:endParaRPr lang="en-U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Training HMMs – Viterbi training</a:t>
            </a:r>
            <a:endParaRPr lang="cs-CZ" altLang="en-US"/>
          </a:p>
        </p:txBody>
      </p:sp>
      <p:sp>
        <p:nvSpPr>
          <p:cNvPr id="55299" name="Rectangle 3"/>
          <p:cNvSpPr>
            <a:spLocks noGrp="1" noChangeArrowheads="1"/>
          </p:cNvSpPr>
          <p:nvPr>
            <p:ph type="body" idx="1"/>
          </p:nvPr>
        </p:nvSpPr>
        <p:spPr>
          <a:xfrm>
            <a:off x="457200" y="1600200"/>
            <a:ext cx="8229600" cy="1252538"/>
          </a:xfrm>
        </p:spPr>
        <p:txBody>
          <a:bodyPr/>
          <a:lstStyle/>
          <a:p>
            <a:r>
              <a:rPr lang="en-US" altLang="en-US" sz="2000"/>
              <a:t>Similar to the approximate training we have already seen for GMMs</a:t>
            </a:r>
          </a:p>
          <a:p>
            <a:endParaRPr lang="cs-CZ" altLang="en-US" sz="2000"/>
          </a:p>
        </p:txBody>
      </p:sp>
      <p:sp>
        <p:nvSpPr>
          <p:cNvPr id="55300" name="Rectangle 4"/>
          <p:cNvSpPr>
            <a:spLocks noChangeArrowheads="1"/>
          </p:cNvSpPr>
          <p:nvPr/>
        </p:nvSpPr>
        <p:spPr bwMode="auto">
          <a:xfrm>
            <a:off x="539750" y="2565400"/>
            <a:ext cx="8229600" cy="125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itchFamily="34" charset="0"/>
              </a:defRPr>
            </a:lvl1pPr>
            <a:lvl2pPr marL="990600" indent="-533400">
              <a:spcBef>
                <a:spcPct val="20000"/>
              </a:spcBef>
              <a:buChar char="–"/>
              <a:defRPr sz="2800">
                <a:solidFill>
                  <a:schemeClr val="tx1"/>
                </a:solidFill>
                <a:latin typeface="Arial" pitchFamily="34" charset="0"/>
              </a:defRPr>
            </a:lvl2pPr>
            <a:lvl3pPr marL="1371600" indent="-457200">
              <a:spcBef>
                <a:spcPct val="20000"/>
              </a:spcBef>
              <a:buChar char="•"/>
              <a:defRPr sz="2400">
                <a:solidFill>
                  <a:schemeClr val="tx1"/>
                </a:solidFill>
                <a:latin typeface="Arial" pitchFamily="34" charset="0"/>
              </a:defRPr>
            </a:lvl3pPr>
            <a:lvl4pPr marL="1752600" indent="-381000">
              <a:spcBef>
                <a:spcPct val="20000"/>
              </a:spcBef>
              <a:buChar char="–"/>
              <a:defRPr sz="2000">
                <a:solidFill>
                  <a:schemeClr val="tx1"/>
                </a:solidFill>
                <a:latin typeface="Arial" pitchFamily="34" charset="0"/>
              </a:defRPr>
            </a:lvl4pPr>
            <a:lvl5pPr marL="2209800" indent="-381000">
              <a:spcBef>
                <a:spcPct val="20000"/>
              </a:spcBef>
              <a:buChar char="»"/>
              <a:defRPr sz="2000">
                <a:solidFill>
                  <a:schemeClr val="tx1"/>
                </a:solidFill>
                <a:latin typeface="Arial" pitchFamily="34" charset="0"/>
              </a:defRPr>
            </a:lvl5pPr>
            <a:lvl6pPr marL="2667000" indent="-381000" fontAlgn="base">
              <a:spcBef>
                <a:spcPct val="20000"/>
              </a:spcBef>
              <a:spcAft>
                <a:spcPct val="0"/>
              </a:spcAft>
              <a:buChar char="»"/>
              <a:defRPr sz="2000">
                <a:solidFill>
                  <a:schemeClr val="tx1"/>
                </a:solidFill>
                <a:latin typeface="Arial" pitchFamily="34" charset="0"/>
              </a:defRPr>
            </a:lvl6pPr>
            <a:lvl7pPr marL="3124200" indent="-381000" fontAlgn="base">
              <a:spcBef>
                <a:spcPct val="20000"/>
              </a:spcBef>
              <a:spcAft>
                <a:spcPct val="0"/>
              </a:spcAft>
              <a:buChar char="»"/>
              <a:defRPr sz="2000">
                <a:solidFill>
                  <a:schemeClr val="tx1"/>
                </a:solidFill>
                <a:latin typeface="Arial" pitchFamily="34" charset="0"/>
              </a:defRPr>
            </a:lvl7pPr>
            <a:lvl8pPr marL="3581400" indent="-381000" fontAlgn="base">
              <a:spcBef>
                <a:spcPct val="20000"/>
              </a:spcBef>
              <a:spcAft>
                <a:spcPct val="0"/>
              </a:spcAft>
              <a:buChar char="»"/>
              <a:defRPr sz="2000">
                <a:solidFill>
                  <a:schemeClr val="tx1"/>
                </a:solidFill>
                <a:latin typeface="Arial" pitchFamily="34" charset="0"/>
              </a:defRPr>
            </a:lvl8pPr>
            <a:lvl9pPr marL="4038600" indent="-381000" fontAlgn="base">
              <a:spcBef>
                <a:spcPct val="20000"/>
              </a:spcBef>
              <a:spcAft>
                <a:spcPct val="0"/>
              </a:spcAft>
              <a:buChar char="»"/>
              <a:defRPr sz="2000">
                <a:solidFill>
                  <a:schemeClr val="tx1"/>
                </a:solidFill>
                <a:latin typeface="Arial" pitchFamily="34" charset="0"/>
              </a:defRPr>
            </a:lvl9pPr>
          </a:lstStyle>
          <a:p>
            <a:pPr>
              <a:buFontTx/>
              <a:buAutoNum type="arabicPeriod"/>
            </a:pPr>
            <a:r>
              <a:rPr lang="en-US" altLang="en-US" sz="2000" dirty="0"/>
              <a:t>For each training utterance find Viterbi path through </a:t>
            </a:r>
            <a:r>
              <a:rPr lang="cs-CZ" altLang="en-US" sz="2000" smtClean="0"/>
              <a:t>H</a:t>
            </a:r>
            <a:r>
              <a:rPr lang="en-US" altLang="en-US" sz="2000" smtClean="0"/>
              <a:t>MM</a:t>
            </a:r>
            <a:r>
              <a:rPr lang="en-US" altLang="en-US" sz="2000" dirty="0"/>
              <a:t>, which associate feature frames with states.</a:t>
            </a:r>
          </a:p>
          <a:p>
            <a:pPr>
              <a:buFontTx/>
              <a:buAutoNum type="arabicPeriod"/>
            </a:pPr>
            <a:r>
              <a:rPr lang="en-US" altLang="en-US" sz="2000" dirty="0"/>
              <a:t>Re-estimate state distribution using associated feature frames.</a:t>
            </a:r>
          </a:p>
          <a:p>
            <a:pPr>
              <a:buFontTx/>
              <a:buAutoNum type="arabicPeriod"/>
            </a:pPr>
            <a:r>
              <a:rPr lang="en-US" altLang="en-US" sz="2000" dirty="0"/>
              <a:t>Repeat steps 1. and 2. until the algorithm converges.</a:t>
            </a:r>
            <a:endParaRPr lang="cs-CZ" altLang="en-US"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Training HMMs using EM</a:t>
            </a:r>
            <a:endParaRPr lang="cs-CZ" altLang="en-US"/>
          </a:p>
        </p:txBody>
      </p:sp>
      <p:grpSp>
        <p:nvGrpSpPr>
          <p:cNvPr id="52345" name="Group 121"/>
          <p:cNvGrpSpPr>
            <a:grpSpLocks/>
          </p:cNvGrpSpPr>
          <p:nvPr/>
        </p:nvGrpSpPr>
        <p:grpSpPr bwMode="auto">
          <a:xfrm>
            <a:off x="2266950" y="2997200"/>
            <a:ext cx="4105275" cy="3132138"/>
            <a:chOff x="718" y="1117"/>
            <a:chExt cx="3750" cy="2789"/>
          </a:xfrm>
        </p:grpSpPr>
        <p:sp>
          <p:nvSpPr>
            <p:cNvPr id="52346" name="Line 122"/>
            <p:cNvSpPr>
              <a:spLocks noChangeShapeType="1"/>
            </p:cNvSpPr>
            <p:nvPr/>
          </p:nvSpPr>
          <p:spPr bwMode="auto">
            <a:xfrm>
              <a:off x="1469" y="2303"/>
              <a:ext cx="27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47" name="Line 123"/>
            <p:cNvSpPr>
              <a:spLocks noChangeShapeType="1"/>
            </p:cNvSpPr>
            <p:nvPr/>
          </p:nvSpPr>
          <p:spPr bwMode="auto">
            <a:xfrm>
              <a:off x="2925" y="2296"/>
              <a:ext cx="59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48" name="Line 124"/>
            <p:cNvSpPr>
              <a:spLocks noChangeShapeType="1"/>
            </p:cNvSpPr>
            <p:nvPr/>
          </p:nvSpPr>
          <p:spPr bwMode="auto">
            <a:xfrm flipV="1">
              <a:off x="2325" y="1281"/>
              <a:ext cx="0" cy="1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49" name="Line 125"/>
            <p:cNvSpPr>
              <a:spLocks noChangeShapeType="1"/>
            </p:cNvSpPr>
            <p:nvPr/>
          </p:nvSpPr>
          <p:spPr bwMode="auto">
            <a:xfrm flipV="1">
              <a:off x="2320" y="1712"/>
              <a:ext cx="589" cy="5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50" name="Line 126"/>
            <p:cNvSpPr>
              <a:spLocks noChangeShapeType="1"/>
            </p:cNvSpPr>
            <p:nvPr/>
          </p:nvSpPr>
          <p:spPr bwMode="auto">
            <a:xfrm>
              <a:off x="2907" y="1701"/>
              <a:ext cx="608" cy="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51" name="Oval 127"/>
            <p:cNvSpPr>
              <a:spLocks noChangeArrowheads="1"/>
            </p:cNvSpPr>
            <p:nvPr/>
          </p:nvSpPr>
          <p:spPr bwMode="auto">
            <a:xfrm>
              <a:off x="2279" y="2243"/>
              <a:ext cx="104" cy="11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52" name="Line 128"/>
            <p:cNvSpPr>
              <a:spLocks noChangeShapeType="1"/>
            </p:cNvSpPr>
            <p:nvPr/>
          </p:nvSpPr>
          <p:spPr bwMode="auto">
            <a:xfrm flipV="1">
              <a:off x="1720" y="2313"/>
              <a:ext cx="589" cy="589"/>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53" name="Line 129"/>
            <p:cNvSpPr>
              <a:spLocks noChangeShapeType="1"/>
            </p:cNvSpPr>
            <p:nvPr/>
          </p:nvSpPr>
          <p:spPr bwMode="auto">
            <a:xfrm>
              <a:off x="2336" y="2296"/>
              <a:ext cx="586" cy="1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54" name="Line 130"/>
            <p:cNvSpPr>
              <a:spLocks noChangeShapeType="1"/>
            </p:cNvSpPr>
            <p:nvPr/>
          </p:nvSpPr>
          <p:spPr bwMode="auto">
            <a:xfrm>
              <a:off x="2362" y="2884"/>
              <a:ext cx="59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55" name="Line 131"/>
            <p:cNvSpPr>
              <a:spLocks noChangeShapeType="1"/>
            </p:cNvSpPr>
            <p:nvPr/>
          </p:nvSpPr>
          <p:spPr bwMode="auto">
            <a:xfrm flipV="1">
              <a:off x="1466" y="1286"/>
              <a:ext cx="0" cy="1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56" name="Line 132"/>
            <p:cNvSpPr>
              <a:spLocks noChangeShapeType="1"/>
            </p:cNvSpPr>
            <p:nvPr/>
          </p:nvSpPr>
          <p:spPr bwMode="auto">
            <a:xfrm flipV="1">
              <a:off x="1733" y="1281"/>
              <a:ext cx="0" cy="1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57" name="Line 133"/>
            <p:cNvSpPr>
              <a:spLocks noChangeShapeType="1"/>
            </p:cNvSpPr>
            <p:nvPr/>
          </p:nvSpPr>
          <p:spPr bwMode="auto">
            <a:xfrm flipV="1">
              <a:off x="2917" y="1281"/>
              <a:ext cx="0" cy="1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58" name="Line 134"/>
            <p:cNvSpPr>
              <a:spLocks noChangeShapeType="1"/>
            </p:cNvSpPr>
            <p:nvPr/>
          </p:nvSpPr>
          <p:spPr bwMode="auto">
            <a:xfrm flipV="1">
              <a:off x="3493" y="1289"/>
              <a:ext cx="0" cy="1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59" name="Line 135"/>
            <p:cNvSpPr>
              <a:spLocks noChangeShapeType="1"/>
            </p:cNvSpPr>
            <p:nvPr/>
          </p:nvSpPr>
          <p:spPr bwMode="auto">
            <a:xfrm flipV="1">
              <a:off x="4093" y="1273"/>
              <a:ext cx="0" cy="18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60" name="Line 136"/>
            <p:cNvSpPr>
              <a:spLocks noChangeShapeType="1"/>
            </p:cNvSpPr>
            <p:nvPr/>
          </p:nvSpPr>
          <p:spPr bwMode="auto">
            <a:xfrm>
              <a:off x="1461" y="2887"/>
              <a:ext cx="27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61" name="Line 137"/>
            <p:cNvSpPr>
              <a:spLocks noChangeShapeType="1"/>
            </p:cNvSpPr>
            <p:nvPr/>
          </p:nvSpPr>
          <p:spPr bwMode="auto">
            <a:xfrm>
              <a:off x="1461" y="1703"/>
              <a:ext cx="27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62" name="Oval 138"/>
            <p:cNvSpPr>
              <a:spLocks noChangeArrowheads="1"/>
            </p:cNvSpPr>
            <p:nvPr/>
          </p:nvSpPr>
          <p:spPr bwMode="auto">
            <a:xfrm rot="16200000">
              <a:off x="997" y="2754"/>
              <a:ext cx="292" cy="2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63" name="Oval 139"/>
            <p:cNvSpPr>
              <a:spLocks noChangeArrowheads="1"/>
            </p:cNvSpPr>
            <p:nvPr/>
          </p:nvSpPr>
          <p:spPr bwMode="auto">
            <a:xfrm rot="16200000">
              <a:off x="997" y="2130"/>
              <a:ext cx="292" cy="2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64" name="Oval 140"/>
            <p:cNvSpPr>
              <a:spLocks noChangeArrowheads="1"/>
            </p:cNvSpPr>
            <p:nvPr/>
          </p:nvSpPr>
          <p:spPr bwMode="auto">
            <a:xfrm rot="16200000">
              <a:off x="997" y="1504"/>
              <a:ext cx="292" cy="2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65" name="Freeform 141"/>
            <p:cNvSpPr>
              <a:spLocks/>
            </p:cNvSpPr>
            <p:nvPr/>
          </p:nvSpPr>
          <p:spPr bwMode="auto">
            <a:xfrm rot="16200000">
              <a:off x="739" y="2096"/>
              <a:ext cx="264" cy="306"/>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66" name="Freeform 142"/>
            <p:cNvSpPr>
              <a:spLocks/>
            </p:cNvSpPr>
            <p:nvPr/>
          </p:nvSpPr>
          <p:spPr bwMode="auto">
            <a:xfrm rot="16200000">
              <a:off x="739" y="2713"/>
              <a:ext cx="264" cy="306"/>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67" name="Freeform 143"/>
            <p:cNvSpPr>
              <a:spLocks/>
            </p:cNvSpPr>
            <p:nvPr/>
          </p:nvSpPr>
          <p:spPr bwMode="auto">
            <a:xfrm rot="16200000">
              <a:off x="739" y="1463"/>
              <a:ext cx="264" cy="306"/>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68" name="Line 144"/>
            <p:cNvSpPr>
              <a:spLocks noChangeShapeType="1"/>
            </p:cNvSpPr>
            <p:nvPr/>
          </p:nvSpPr>
          <p:spPr bwMode="auto">
            <a:xfrm rot="16200000">
              <a:off x="977" y="2561"/>
              <a:ext cx="33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69" name="Line 145"/>
            <p:cNvSpPr>
              <a:spLocks noChangeShapeType="1"/>
            </p:cNvSpPr>
            <p:nvPr/>
          </p:nvSpPr>
          <p:spPr bwMode="auto">
            <a:xfrm rot="16200000">
              <a:off x="976" y="1935"/>
              <a:ext cx="33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70" name="Line 146"/>
            <p:cNvSpPr>
              <a:spLocks noChangeShapeType="1"/>
            </p:cNvSpPr>
            <p:nvPr/>
          </p:nvSpPr>
          <p:spPr bwMode="auto">
            <a:xfrm rot="16200000">
              <a:off x="963" y="1297"/>
              <a:ext cx="359"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71" name="Line 147"/>
            <p:cNvSpPr>
              <a:spLocks noChangeShapeType="1"/>
            </p:cNvSpPr>
            <p:nvPr/>
          </p:nvSpPr>
          <p:spPr bwMode="auto">
            <a:xfrm>
              <a:off x="1466" y="3156"/>
              <a:ext cx="27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72" name="Line 148"/>
            <p:cNvSpPr>
              <a:spLocks noChangeShapeType="1"/>
            </p:cNvSpPr>
            <p:nvPr/>
          </p:nvSpPr>
          <p:spPr bwMode="auto">
            <a:xfrm flipV="1">
              <a:off x="1148" y="2885"/>
              <a:ext cx="589" cy="5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73" name="Line 149"/>
            <p:cNvSpPr>
              <a:spLocks noChangeShapeType="1"/>
            </p:cNvSpPr>
            <p:nvPr/>
          </p:nvSpPr>
          <p:spPr bwMode="auto">
            <a:xfrm flipV="1">
              <a:off x="2328" y="2295"/>
              <a:ext cx="589" cy="589"/>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74" name="Line 150"/>
            <p:cNvSpPr>
              <a:spLocks noChangeShapeType="1"/>
            </p:cNvSpPr>
            <p:nvPr/>
          </p:nvSpPr>
          <p:spPr bwMode="auto">
            <a:xfrm>
              <a:off x="1738" y="2884"/>
              <a:ext cx="59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75" name="Line 151"/>
            <p:cNvSpPr>
              <a:spLocks noChangeShapeType="1"/>
            </p:cNvSpPr>
            <p:nvPr/>
          </p:nvSpPr>
          <p:spPr bwMode="auto">
            <a:xfrm>
              <a:off x="3507" y="1705"/>
              <a:ext cx="59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76" name="Line 152"/>
            <p:cNvSpPr>
              <a:spLocks noChangeShapeType="1"/>
            </p:cNvSpPr>
            <p:nvPr/>
          </p:nvSpPr>
          <p:spPr bwMode="auto">
            <a:xfrm flipV="1">
              <a:off x="2917" y="1706"/>
              <a:ext cx="589" cy="589"/>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77" name="Line 153"/>
            <p:cNvSpPr>
              <a:spLocks noChangeShapeType="1"/>
            </p:cNvSpPr>
            <p:nvPr/>
          </p:nvSpPr>
          <p:spPr bwMode="auto">
            <a:xfrm flipV="1">
              <a:off x="1148" y="2884"/>
              <a:ext cx="589" cy="589"/>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78" name="Line 154"/>
            <p:cNvSpPr>
              <a:spLocks noChangeShapeType="1"/>
            </p:cNvSpPr>
            <p:nvPr/>
          </p:nvSpPr>
          <p:spPr bwMode="auto">
            <a:xfrm rot="16200000">
              <a:off x="872" y="3299"/>
              <a:ext cx="55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79" name="Line 155"/>
            <p:cNvSpPr>
              <a:spLocks noChangeShapeType="1"/>
            </p:cNvSpPr>
            <p:nvPr/>
          </p:nvSpPr>
          <p:spPr bwMode="auto">
            <a:xfrm flipV="1">
              <a:off x="4095" y="1335"/>
              <a:ext cx="373" cy="373"/>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80" name="Line 156"/>
            <p:cNvSpPr>
              <a:spLocks noChangeShapeType="1"/>
            </p:cNvSpPr>
            <p:nvPr/>
          </p:nvSpPr>
          <p:spPr bwMode="auto">
            <a:xfrm flipV="1">
              <a:off x="1725" y="3634"/>
              <a:ext cx="0" cy="272"/>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81" name="Line 157"/>
            <p:cNvSpPr>
              <a:spLocks noChangeShapeType="1"/>
            </p:cNvSpPr>
            <p:nvPr/>
          </p:nvSpPr>
          <p:spPr bwMode="auto">
            <a:xfrm>
              <a:off x="1733" y="3634"/>
              <a:ext cx="23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82" name="Line 158"/>
            <p:cNvSpPr>
              <a:spLocks noChangeShapeType="1"/>
            </p:cNvSpPr>
            <p:nvPr/>
          </p:nvSpPr>
          <p:spPr bwMode="auto">
            <a:xfrm flipV="1">
              <a:off x="2328" y="3650"/>
              <a:ext cx="0" cy="181"/>
            </a:xfrm>
            <a:prstGeom prst="line">
              <a:avLst/>
            </a:prstGeom>
            <a:noFill/>
            <a:ln w="952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83" name="Line 159"/>
            <p:cNvSpPr>
              <a:spLocks noChangeShapeType="1"/>
            </p:cNvSpPr>
            <p:nvPr/>
          </p:nvSpPr>
          <p:spPr bwMode="auto">
            <a:xfrm flipV="1">
              <a:off x="2907" y="3452"/>
              <a:ext cx="0" cy="182"/>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84" name="Line 160"/>
            <p:cNvSpPr>
              <a:spLocks noChangeShapeType="1"/>
            </p:cNvSpPr>
            <p:nvPr/>
          </p:nvSpPr>
          <p:spPr bwMode="auto">
            <a:xfrm flipV="1">
              <a:off x="3491" y="3362"/>
              <a:ext cx="3" cy="272"/>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85" name="Line 161"/>
            <p:cNvSpPr>
              <a:spLocks noChangeShapeType="1"/>
            </p:cNvSpPr>
            <p:nvPr/>
          </p:nvSpPr>
          <p:spPr bwMode="auto">
            <a:xfrm flipV="1">
              <a:off x="4078" y="3452"/>
              <a:ext cx="3" cy="182"/>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86" name="Oval 162"/>
            <p:cNvSpPr>
              <a:spLocks noChangeArrowheads="1"/>
            </p:cNvSpPr>
            <p:nvPr/>
          </p:nvSpPr>
          <p:spPr bwMode="auto">
            <a:xfrm>
              <a:off x="1683" y="2833"/>
              <a:ext cx="104" cy="112"/>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87" name="Oval 163"/>
            <p:cNvSpPr>
              <a:spLocks noChangeArrowheads="1"/>
            </p:cNvSpPr>
            <p:nvPr/>
          </p:nvSpPr>
          <p:spPr bwMode="auto">
            <a:xfrm>
              <a:off x="2270" y="2828"/>
              <a:ext cx="104" cy="112"/>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88" name="Oval 164"/>
            <p:cNvSpPr>
              <a:spLocks noChangeArrowheads="1"/>
            </p:cNvSpPr>
            <p:nvPr/>
          </p:nvSpPr>
          <p:spPr bwMode="auto">
            <a:xfrm>
              <a:off x="2862" y="2236"/>
              <a:ext cx="104" cy="112"/>
            </a:xfrm>
            <a:prstGeom prst="ellipse">
              <a:avLst/>
            </a:prstGeom>
            <a:solidFill>
              <a:srgbClr val="FF000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89" name="Oval 165"/>
            <p:cNvSpPr>
              <a:spLocks noChangeArrowheads="1"/>
            </p:cNvSpPr>
            <p:nvPr/>
          </p:nvSpPr>
          <p:spPr bwMode="auto">
            <a:xfrm>
              <a:off x="3438" y="1652"/>
              <a:ext cx="104" cy="11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90" name="Oval 166"/>
            <p:cNvSpPr>
              <a:spLocks noChangeArrowheads="1"/>
            </p:cNvSpPr>
            <p:nvPr/>
          </p:nvSpPr>
          <p:spPr bwMode="auto">
            <a:xfrm>
              <a:off x="4046" y="1644"/>
              <a:ext cx="104" cy="112"/>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91" name="Line 167"/>
            <p:cNvSpPr>
              <a:spLocks noChangeShapeType="1"/>
            </p:cNvSpPr>
            <p:nvPr/>
          </p:nvSpPr>
          <p:spPr bwMode="auto">
            <a:xfrm flipV="1">
              <a:off x="3484" y="1724"/>
              <a:ext cx="589" cy="589"/>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92" name="Line 168"/>
            <p:cNvSpPr>
              <a:spLocks noChangeShapeType="1"/>
            </p:cNvSpPr>
            <p:nvPr/>
          </p:nvSpPr>
          <p:spPr bwMode="auto">
            <a:xfrm flipV="1">
              <a:off x="2917" y="2300"/>
              <a:ext cx="589" cy="5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93" name="Oval 169"/>
            <p:cNvSpPr>
              <a:spLocks noChangeArrowheads="1"/>
            </p:cNvSpPr>
            <p:nvPr/>
          </p:nvSpPr>
          <p:spPr bwMode="auto">
            <a:xfrm>
              <a:off x="2859" y="1649"/>
              <a:ext cx="104" cy="1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94" name="Oval 170"/>
            <p:cNvSpPr>
              <a:spLocks noChangeArrowheads="1"/>
            </p:cNvSpPr>
            <p:nvPr/>
          </p:nvSpPr>
          <p:spPr bwMode="auto">
            <a:xfrm>
              <a:off x="3454" y="2250"/>
              <a:ext cx="104" cy="112"/>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95" name="Oval 171"/>
            <p:cNvSpPr>
              <a:spLocks noChangeArrowheads="1"/>
            </p:cNvSpPr>
            <p:nvPr/>
          </p:nvSpPr>
          <p:spPr bwMode="auto">
            <a:xfrm>
              <a:off x="2871" y="2819"/>
              <a:ext cx="104" cy="11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400" name="AutoShape 176"/>
          <p:cNvSpPr>
            <a:spLocks noChangeArrowheads="1"/>
          </p:cNvSpPr>
          <p:nvPr/>
        </p:nvSpPr>
        <p:spPr bwMode="auto">
          <a:xfrm>
            <a:off x="4859338" y="3502025"/>
            <a:ext cx="1511300" cy="2592388"/>
          </a:xfrm>
          <a:prstGeom prst="wedgeRoundRectCallout">
            <a:avLst>
              <a:gd name="adj1" fmla="val 87292"/>
              <a:gd name="adj2" fmla="val -46324"/>
              <a:gd name="adj3" fmla="val 16667"/>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b="1"/>
          </a:p>
        </p:txBody>
      </p:sp>
      <p:sp>
        <p:nvSpPr>
          <p:cNvPr id="52401" name="AutoShape 177"/>
          <p:cNvSpPr>
            <a:spLocks noChangeArrowheads="1"/>
          </p:cNvSpPr>
          <p:nvPr/>
        </p:nvSpPr>
        <p:spPr bwMode="auto">
          <a:xfrm>
            <a:off x="3275013" y="3933825"/>
            <a:ext cx="1511300" cy="2449513"/>
          </a:xfrm>
          <a:prstGeom prst="wedgeRoundRectCallout">
            <a:avLst>
              <a:gd name="adj1" fmla="val -83509"/>
              <a:gd name="adj2" fmla="val 42546"/>
              <a:gd name="adj3" fmla="val 16667"/>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b="1"/>
          </a:p>
        </p:txBody>
      </p:sp>
      <p:sp>
        <p:nvSpPr>
          <p:cNvPr id="52436" name="Text Box 212"/>
          <p:cNvSpPr txBox="1">
            <a:spLocks noChangeArrowheads="1"/>
          </p:cNvSpPr>
          <p:nvPr/>
        </p:nvSpPr>
        <p:spPr bwMode="auto">
          <a:xfrm>
            <a:off x="4498975" y="5949950"/>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t</a:t>
            </a:r>
            <a:endParaRPr lang="cs-CZ" altLang="en-US" b="1"/>
          </a:p>
        </p:txBody>
      </p:sp>
      <p:sp>
        <p:nvSpPr>
          <p:cNvPr id="52437" name="Text Box 213"/>
          <p:cNvSpPr txBox="1">
            <a:spLocks noChangeArrowheads="1"/>
          </p:cNvSpPr>
          <p:nvPr/>
        </p:nvSpPr>
        <p:spPr bwMode="auto">
          <a:xfrm>
            <a:off x="1835150" y="4078288"/>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a:t>
            </a:r>
            <a:endParaRPr lang="cs-CZ" altLang="en-US" b="1"/>
          </a:p>
        </p:txBody>
      </p:sp>
      <p:pic>
        <p:nvPicPr>
          <p:cNvPr id="52469" name="Picture 2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1216586"/>
            <a:ext cx="88201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470" name="Picture 2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6736" y="3379465"/>
            <a:ext cx="6096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471" name="Picture 2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6062811"/>
            <a:ext cx="7429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p:txBody>
          <a:bodyPr/>
          <a:lstStyle/>
          <a:p>
            <a:r>
              <a:rPr lang="en-US" altLang="en-US"/>
              <a:t>Isolated word recognition</a:t>
            </a:r>
            <a:endParaRPr lang="cs-CZ" altLang="en-US"/>
          </a:p>
        </p:txBody>
      </p:sp>
      <p:sp>
        <p:nvSpPr>
          <p:cNvPr id="53304" name="Oval 56"/>
          <p:cNvSpPr>
            <a:spLocks noChangeArrowheads="1"/>
          </p:cNvSpPr>
          <p:nvPr/>
        </p:nvSpPr>
        <p:spPr bwMode="auto">
          <a:xfrm>
            <a:off x="3389313" y="242570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3305" name="Oval 57"/>
          <p:cNvSpPr>
            <a:spLocks noChangeArrowheads="1"/>
          </p:cNvSpPr>
          <p:nvPr/>
        </p:nvSpPr>
        <p:spPr bwMode="auto">
          <a:xfrm>
            <a:off x="4273550" y="241300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6" name="Oval 58"/>
          <p:cNvSpPr>
            <a:spLocks noChangeArrowheads="1"/>
          </p:cNvSpPr>
          <p:nvPr/>
        </p:nvSpPr>
        <p:spPr bwMode="auto">
          <a:xfrm>
            <a:off x="5172075" y="241300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7" name="Line 59"/>
          <p:cNvSpPr>
            <a:spLocks noChangeShapeType="1"/>
          </p:cNvSpPr>
          <p:nvPr/>
        </p:nvSpPr>
        <p:spPr bwMode="auto">
          <a:xfrm>
            <a:off x="3995738" y="2709863"/>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10" name="Line 62"/>
          <p:cNvSpPr>
            <a:spLocks noChangeShapeType="1"/>
          </p:cNvSpPr>
          <p:nvPr/>
        </p:nvSpPr>
        <p:spPr bwMode="auto">
          <a:xfrm>
            <a:off x="4891088" y="2705100"/>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22" name="Freeform 74"/>
          <p:cNvSpPr>
            <a:spLocks/>
          </p:cNvSpPr>
          <p:nvPr/>
        </p:nvSpPr>
        <p:spPr bwMode="auto">
          <a:xfrm rot="246942">
            <a:off x="3524250" y="1968500"/>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23" name="Freeform 75"/>
          <p:cNvSpPr>
            <a:spLocks/>
          </p:cNvSpPr>
          <p:nvPr/>
        </p:nvSpPr>
        <p:spPr bwMode="auto">
          <a:xfrm rot="246942">
            <a:off x="4387850" y="1968500"/>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24" name="Freeform 76"/>
          <p:cNvSpPr>
            <a:spLocks/>
          </p:cNvSpPr>
          <p:nvPr/>
        </p:nvSpPr>
        <p:spPr bwMode="auto">
          <a:xfrm rot="246942">
            <a:off x="5253038" y="1968500"/>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33" name="Line 85"/>
          <p:cNvSpPr>
            <a:spLocks noChangeShapeType="1"/>
          </p:cNvSpPr>
          <p:nvPr/>
        </p:nvSpPr>
        <p:spPr bwMode="auto">
          <a:xfrm>
            <a:off x="3092450" y="268922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34" name="Line 86"/>
          <p:cNvSpPr>
            <a:spLocks noChangeShapeType="1"/>
          </p:cNvSpPr>
          <p:nvPr/>
        </p:nvSpPr>
        <p:spPr bwMode="auto">
          <a:xfrm>
            <a:off x="5756275" y="268922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38" name="Oval 90"/>
          <p:cNvSpPr>
            <a:spLocks noChangeArrowheads="1"/>
          </p:cNvSpPr>
          <p:nvPr/>
        </p:nvSpPr>
        <p:spPr bwMode="auto">
          <a:xfrm>
            <a:off x="3389313" y="401002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3339" name="Oval 91"/>
          <p:cNvSpPr>
            <a:spLocks noChangeArrowheads="1"/>
          </p:cNvSpPr>
          <p:nvPr/>
        </p:nvSpPr>
        <p:spPr bwMode="auto">
          <a:xfrm>
            <a:off x="4273550" y="399732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40" name="Oval 92"/>
          <p:cNvSpPr>
            <a:spLocks noChangeArrowheads="1"/>
          </p:cNvSpPr>
          <p:nvPr/>
        </p:nvSpPr>
        <p:spPr bwMode="auto">
          <a:xfrm>
            <a:off x="5172075" y="399732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41" name="Line 93"/>
          <p:cNvSpPr>
            <a:spLocks noChangeShapeType="1"/>
          </p:cNvSpPr>
          <p:nvPr/>
        </p:nvSpPr>
        <p:spPr bwMode="auto">
          <a:xfrm>
            <a:off x="3995738" y="4294188"/>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42" name="Line 94"/>
          <p:cNvSpPr>
            <a:spLocks noChangeShapeType="1"/>
          </p:cNvSpPr>
          <p:nvPr/>
        </p:nvSpPr>
        <p:spPr bwMode="auto">
          <a:xfrm>
            <a:off x="4891088" y="428942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43" name="Freeform 95"/>
          <p:cNvSpPr>
            <a:spLocks/>
          </p:cNvSpPr>
          <p:nvPr/>
        </p:nvSpPr>
        <p:spPr bwMode="auto">
          <a:xfrm rot="246942">
            <a:off x="3524250" y="3552825"/>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44" name="Freeform 96"/>
          <p:cNvSpPr>
            <a:spLocks/>
          </p:cNvSpPr>
          <p:nvPr/>
        </p:nvSpPr>
        <p:spPr bwMode="auto">
          <a:xfrm rot="246942">
            <a:off x="4387850" y="3552825"/>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45" name="Freeform 97"/>
          <p:cNvSpPr>
            <a:spLocks/>
          </p:cNvSpPr>
          <p:nvPr/>
        </p:nvSpPr>
        <p:spPr bwMode="auto">
          <a:xfrm rot="246942">
            <a:off x="5253038" y="3552825"/>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46" name="Line 98"/>
          <p:cNvSpPr>
            <a:spLocks noChangeShapeType="1"/>
          </p:cNvSpPr>
          <p:nvPr/>
        </p:nvSpPr>
        <p:spPr bwMode="auto">
          <a:xfrm>
            <a:off x="3092450" y="4273550"/>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47" name="Line 99"/>
          <p:cNvSpPr>
            <a:spLocks noChangeShapeType="1"/>
          </p:cNvSpPr>
          <p:nvPr/>
        </p:nvSpPr>
        <p:spPr bwMode="auto">
          <a:xfrm>
            <a:off x="5756275" y="4273550"/>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48" name="Text Box 100"/>
          <p:cNvSpPr txBox="1">
            <a:spLocks noChangeArrowheads="1"/>
          </p:cNvSpPr>
          <p:nvPr/>
        </p:nvSpPr>
        <p:spPr bwMode="auto">
          <a:xfrm>
            <a:off x="4202113" y="1620838"/>
            <a:ext cx="792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YES</a:t>
            </a:r>
            <a:endParaRPr lang="cs-CZ" altLang="en-US" b="1"/>
          </a:p>
        </p:txBody>
      </p:sp>
      <p:sp>
        <p:nvSpPr>
          <p:cNvPr id="53349" name="Text Box 101"/>
          <p:cNvSpPr txBox="1">
            <a:spLocks noChangeArrowheads="1"/>
          </p:cNvSpPr>
          <p:nvPr/>
        </p:nvSpPr>
        <p:spPr bwMode="auto">
          <a:xfrm>
            <a:off x="4211638" y="3141663"/>
            <a:ext cx="792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NO</a:t>
            </a:r>
            <a:endParaRPr lang="cs-CZ" altLang="en-US" b="1"/>
          </a:p>
        </p:txBody>
      </p:sp>
      <p:pic>
        <p:nvPicPr>
          <p:cNvPr id="53409" name="Picture 1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4945732"/>
            <a:ext cx="64389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3" name="Line 33"/>
          <p:cNvSpPr>
            <a:spLocks noChangeShapeType="1"/>
          </p:cNvSpPr>
          <p:nvPr/>
        </p:nvSpPr>
        <p:spPr bwMode="auto">
          <a:xfrm flipV="1">
            <a:off x="4500563" y="5373688"/>
            <a:ext cx="0" cy="792162"/>
          </a:xfrm>
          <a:prstGeom prst="line">
            <a:avLst/>
          </a:prstGeom>
          <a:noFill/>
          <a:ln w="9525">
            <a:solidFill>
              <a:srgbClr val="333399"/>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4" name="Rectangle 34"/>
          <p:cNvSpPr>
            <a:spLocks noChangeArrowheads="1"/>
          </p:cNvSpPr>
          <p:nvPr/>
        </p:nvSpPr>
        <p:spPr bwMode="auto">
          <a:xfrm>
            <a:off x="4211638" y="5310188"/>
            <a:ext cx="431800" cy="15478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 name="Rectangle 2"/>
          <p:cNvSpPr>
            <a:spLocks noGrp="1" noChangeArrowheads="1"/>
          </p:cNvSpPr>
          <p:nvPr>
            <p:ph type="title"/>
          </p:nvPr>
        </p:nvSpPr>
        <p:spPr/>
        <p:txBody>
          <a:bodyPr/>
          <a:lstStyle/>
          <a:p>
            <a:r>
              <a:rPr lang="en-US" altLang="en-US" dirty="0"/>
              <a:t>Classifying </a:t>
            </a:r>
            <a:r>
              <a:rPr lang="en-US" altLang="en-US" dirty="0" smtClean="0"/>
              <a:t>speech </a:t>
            </a:r>
            <a:r>
              <a:rPr lang="en-US" altLang="en-US" dirty="0"/>
              <a:t>frame</a:t>
            </a:r>
            <a:endParaRPr lang="cs-CZ" altLang="en-US" dirty="0"/>
          </a:p>
        </p:txBody>
      </p:sp>
      <p:sp>
        <p:nvSpPr>
          <p:cNvPr id="5125" name="Line 5"/>
          <p:cNvSpPr>
            <a:spLocks noChangeShapeType="1"/>
          </p:cNvSpPr>
          <p:nvPr/>
        </p:nvSpPr>
        <p:spPr bwMode="auto">
          <a:xfrm>
            <a:off x="827088" y="5156200"/>
            <a:ext cx="7561262"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26" name="Group 6"/>
          <p:cNvGrpSpPr>
            <a:grpSpLocks/>
          </p:cNvGrpSpPr>
          <p:nvPr/>
        </p:nvGrpSpPr>
        <p:grpSpPr bwMode="auto">
          <a:xfrm>
            <a:off x="3059113" y="3802063"/>
            <a:ext cx="4752975" cy="1355725"/>
            <a:chOff x="884" y="2304"/>
            <a:chExt cx="3992" cy="854"/>
          </a:xfrm>
        </p:grpSpPr>
        <p:sp>
          <p:nvSpPr>
            <p:cNvPr id="5127" name="Freeform 7"/>
            <p:cNvSpPr>
              <a:spLocks/>
            </p:cNvSpPr>
            <p:nvPr/>
          </p:nvSpPr>
          <p:spPr bwMode="auto">
            <a:xfrm>
              <a:off x="884" y="2304"/>
              <a:ext cx="2087" cy="854"/>
            </a:xfrm>
            <a:custGeom>
              <a:avLst/>
              <a:gdLst>
                <a:gd name="T0" fmla="*/ 0 w 2087"/>
                <a:gd name="T1" fmla="*/ 839 h 854"/>
                <a:gd name="T2" fmla="*/ 136 w 2087"/>
                <a:gd name="T3" fmla="*/ 839 h 854"/>
                <a:gd name="T4" fmla="*/ 363 w 2087"/>
                <a:gd name="T5" fmla="*/ 748 h 854"/>
                <a:gd name="T6" fmla="*/ 590 w 2087"/>
                <a:gd name="T7" fmla="*/ 521 h 854"/>
                <a:gd name="T8" fmla="*/ 862 w 2087"/>
                <a:gd name="T9" fmla="*/ 68 h 854"/>
                <a:gd name="T10" fmla="*/ 1043 w 2087"/>
                <a:gd name="T11" fmla="*/ 113 h 854"/>
                <a:gd name="T12" fmla="*/ 1180 w 2087"/>
                <a:gd name="T13" fmla="*/ 22 h 854"/>
                <a:gd name="T14" fmla="*/ 1316 w 2087"/>
                <a:gd name="T15" fmla="*/ 159 h 854"/>
                <a:gd name="T16" fmla="*/ 1542 w 2087"/>
                <a:gd name="T17" fmla="*/ 567 h 854"/>
                <a:gd name="T18" fmla="*/ 1860 w 2087"/>
                <a:gd name="T19" fmla="*/ 794 h 854"/>
                <a:gd name="T20" fmla="*/ 2087 w 2087"/>
                <a:gd name="T21" fmla="*/ 83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7" h="854">
                  <a:moveTo>
                    <a:pt x="0" y="839"/>
                  </a:moveTo>
                  <a:cubicBezTo>
                    <a:pt x="38" y="846"/>
                    <a:pt x="76" y="854"/>
                    <a:pt x="136" y="839"/>
                  </a:cubicBezTo>
                  <a:cubicBezTo>
                    <a:pt x="196" y="824"/>
                    <a:pt x="288" y="801"/>
                    <a:pt x="363" y="748"/>
                  </a:cubicBezTo>
                  <a:cubicBezTo>
                    <a:pt x="438" y="695"/>
                    <a:pt x="507" y="634"/>
                    <a:pt x="590" y="521"/>
                  </a:cubicBezTo>
                  <a:cubicBezTo>
                    <a:pt x="673" y="408"/>
                    <a:pt x="787" y="136"/>
                    <a:pt x="862" y="68"/>
                  </a:cubicBezTo>
                  <a:cubicBezTo>
                    <a:pt x="937" y="0"/>
                    <a:pt x="990" y="121"/>
                    <a:pt x="1043" y="113"/>
                  </a:cubicBezTo>
                  <a:cubicBezTo>
                    <a:pt x="1096" y="105"/>
                    <a:pt x="1135" y="14"/>
                    <a:pt x="1180" y="22"/>
                  </a:cubicBezTo>
                  <a:cubicBezTo>
                    <a:pt x="1225" y="30"/>
                    <a:pt x="1256" y="68"/>
                    <a:pt x="1316" y="159"/>
                  </a:cubicBezTo>
                  <a:cubicBezTo>
                    <a:pt x="1376" y="250"/>
                    <a:pt x="1451" y="461"/>
                    <a:pt x="1542" y="567"/>
                  </a:cubicBezTo>
                  <a:cubicBezTo>
                    <a:pt x="1633" y="673"/>
                    <a:pt x="1769" y="749"/>
                    <a:pt x="1860" y="794"/>
                  </a:cubicBezTo>
                  <a:cubicBezTo>
                    <a:pt x="1951" y="839"/>
                    <a:pt x="2019" y="839"/>
                    <a:pt x="2087" y="839"/>
                  </a:cubicBezTo>
                </a:path>
              </a:pathLst>
            </a:custGeom>
            <a:noFill/>
            <a:ln w="2540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Freeform 8"/>
            <p:cNvSpPr>
              <a:spLocks/>
            </p:cNvSpPr>
            <p:nvPr/>
          </p:nvSpPr>
          <p:spPr bwMode="auto">
            <a:xfrm>
              <a:off x="2018" y="2629"/>
              <a:ext cx="2858" cy="529"/>
            </a:xfrm>
            <a:custGeom>
              <a:avLst/>
              <a:gdLst>
                <a:gd name="T0" fmla="*/ 0 w 2858"/>
                <a:gd name="T1" fmla="*/ 506 h 529"/>
                <a:gd name="T2" fmla="*/ 182 w 2858"/>
                <a:gd name="T3" fmla="*/ 506 h 529"/>
                <a:gd name="T4" fmla="*/ 635 w 2858"/>
                <a:gd name="T5" fmla="*/ 370 h 529"/>
                <a:gd name="T6" fmla="*/ 998 w 2858"/>
                <a:gd name="T7" fmla="*/ 98 h 529"/>
                <a:gd name="T8" fmla="*/ 1316 w 2858"/>
                <a:gd name="T9" fmla="*/ 7 h 529"/>
                <a:gd name="T10" fmla="*/ 1588 w 2858"/>
                <a:gd name="T11" fmla="*/ 143 h 529"/>
                <a:gd name="T12" fmla="*/ 1769 w 2858"/>
                <a:gd name="T13" fmla="*/ 143 h 529"/>
                <a:gd name="T14" fmla="*/ 2132 w 2858"/>
                <a:gd name="T15" fmla="*/ 370 h 529"/>
                <a:gd name="T16" fmla="*/ 2404 w 2858"/>
                <a:gd name="T17" fmla="*/ 461 h 529"/>
                <a:gd name="T18" fmla="*/ 2858 w 2858"/>
                <a:gd name="T19" fmla="*/ 506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8" h="529">
                  <a:moveTo>
                    <a:pt x="0" y="506"/>
                  </a:moveTo>
                  <a:cubicBezTo>
                    <a:pt x="38" y="517"/>
                    <a:pt x="76" y="529"/>
                    <a:pt x="182" y="506"/>
                  </a:cubicBezTo>
                  <a:cubicBezTo>
                    <a:pt x="288" y="483"/>
                    <a:pt x="499" y="438"/>
                    <a:pt x="635" y="370"/>
                  </a:cubicBezTo>
                  <a:cubicBezTo>
                    <a:pt x="771" y="302"/>
                    <a:pt x="884" y="159"/>
                    <a:pt x="998" y="98"/>
                  </a:cubicBezTo>
                  <a:cubicBezTo>
                    <a:pt x="1112" y="37"/>
                    <a:pt x="1218" y="0"/>
                    <a:pt x="1316" y="7"/>
                  </a:cubicBezTo>
                  <a:cubicBezTo>
                    <a:pt x="1414" y="14"/>
                    <a:pt x="1513" y="120"/>
                    <a:pt x="1588" y="143"/>
                  </a:cubicBezTo>
                  <a:cubicBezTo>
                    <a:pt x="1663" y="166"/>
                    <a:pt x="1678" y="105"/>
                    <a:pt x="1769" y="143"/>
                  </a:cubicBezTo>
                  <a:cubicBezTo>
                    <a:pt x="1860" y="181"/>
                    <a:pt x="2026" y="317"/>
                    <a:pt x="2132" y="370"/>
                  </a:cubicBezTo>
                  <a:cubicBezTo>
                    <a:pt x="2238" y="423"/>
                    <a:pt x="2283" y="438"/>
                    <a:pt x="2404" y="461"/>
                  </a:cubicBezTo>
                  <a:cubicBezTo>
                    <a:pt x="2525" y="484"/>
                    <a:pt x="2691" y="495"/>
                    <a:pt x="2858" y="506"/>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9" name="Text Box 9"/>
          <p:cNvSpPr txBox="1">
            <a:spLocks noChangeArrowheads="1"/>
          </p:cNvSpPr>
          <p:nvPr/>
        </p:nvSpPr>
        <p:spPr bwMode="auto">
          <a:xfrm>
            <a:off x="3779838" y="3429000"/>
            <a:ext cx="1296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333399"/>
                </a:solidFill>
              </a:rPr>
              <a:t>unvoiced</a:t>
            </a:r>
            <a:endParaRPr lang="cs-CZ" altLang="en-US">
              <a:solidFill>
                <a:srgbClr val="333399"/>
              </a:solidFill>
            </a:endParaRPr>
          </a:p>
        </p:txBody>
      </p:sp>
      <p:sp>
        <p:nvSpPr>
          <p:cNvPr id="5130" name="Text Box 10"/>
          <p:cNvSpPr txBox="1">
            <a:spLocks noChangeArrowheads="1"/>
          </p:cNvSpPr>
          <p:nvPr/>
        </p:nvSpPr>
        <p:spPr bwMode="auto">
          <a:xfrm>
            <a:off x="5653088" y="3429000"/>
            <a:ext cx="9350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voiced</a:t>
            </a:r>
            <a:endParaRPr lang="cs-CZ" altLang="en-US">
              <a:solidFill>
                <a:srgbClr val="FF0000"/>
              </a:solidFill>
            </a:endParaRPr>
          </a:p>
        </p:txBody>
      </p:sp>
      <p:sp>
        <p:nvSpPr>
          <p:cNvPr id="5131" name="Line 11"/>
          <p:cNvSpPr>
            <a:spLocks noChangeShapeType="1"/>
          </p:cNvSpPr>
          <p:nvPr/>
        </p:nvSpPr>
        <p:spPr bwMode="auto">
          <a:xfrm flipH="1" flipV="1">
            <a:off x="4138613" y="3717925"/>
            <a:ext cx="1587" cy="1871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49" name="Picture 29" descr="sig_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412875"/>
            <a:ext cx="6048375" cy="1493838"/>
          </a:xfrm>
          <a:prstGeom prst="rect">
            <a:avLst/>
          </a:prstGeom>
          <a:noFill/>
          <a:extLst>
            <a:ext uri="{909E8E84-426E-40DD-AFC4-6F175D3DCCD1}">
              <a14:hiddenFill xmlns:a14="http://schemas.microsoft.com/office/drawing/2010/main">
                <a:solidFill>
                  <a:srgbClr val="FFFFFF"/>
                </a:solidFill>
              </a14:hiddenFill>
            </a:ext>
          </a:extLst>
        </p:spPr>
      </p:pic>
      <p:sp>
        <p:nvSpPr>
          <p:cNvPr id="5150" name="Line 30"/>
          <p:cNvSpPr>
            <a:spLocks noChangeShapeType="1"/>
          </p:cNvSpPr>
          <p:nvPr/>
        </p:nvSpPr>
        <p:spPr bwMode="auto">
          <a:xfrm>
            <a:off x="4859338" y="1628775"/>
            <a:ext cx="0" cy="358775"/>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 name="Line 62"/>
          <p:cNvSpPr>
            <a:spLocks noChangeShapeType="1"/>
          </p:cNvSpPr>
          <p:nvPr/>
        </p:nvSpPr>
        <p:spPr bwMode="auto">
          <a:xfrm rot="5400000">
            <a:off x="4319588" y="5265737"/>
            <a:ext cx="0" cy="358775"/>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Box 14"/>
          <p:cNvSpPr txBox="1"/>
          <p:nvPr/>
        </p:nvSpPr>
        <p:spPr>
          <a:xfrm>
            <a:off x="7539310" y="5013176"/>
            <a:ext cx="864096" cy="523220"/>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smtClean="0">
                <a:latin typeface="Times New Roman" panose="02020603050405020304" pitchFamily="18" charset="0"/>
                <a:cs typeface="Times New Roman" panose="02020603050405020304" pitchFamily="18" charset="0"/>
              </a:rPr>
              <a:t>x</a:t>
            </a:r>
            <a:endParaRPr lang="en-US" sz="2800" dirty="0">
              <a:latin typeface="Times New Roman" panose="02020603050405020304" pitchFamily="18" charset="0"/>
              <a:cs typeface="Times New Roman" panose="02020603050405020304" pitchFamily="18" charset="0"/>
            </a:endParaRPr>
          </a:p>
        </p:txBody>
      </p:sp>
      <p:sp>
        <p:nvSpPr>
          <p:cNvPr id="17" name="TextBox 16"/>
          <p:cNvSpPr txBox="1"/>
          <p:nvPr/>
        </p:nvSpPr>
        <p:spPr>
          <a:xfrm rot="16200000">
            <a:off x="2366174" y="3671446"/>
            <a:ext cx="1584176" cy="523220"/>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smtClean="0">
                <a:latin typeface="Times New Roman" panose="02020603050405020304" pitchFamily="18" charset="0"/>
                <a:cs typeface="Times New Roman" panose="02020603050405020304" pitchFamily="18" charset="0"/>
                <a:sym typeface="Wingdings" panose="05000000000000000000" pitchFamily="2" charset="2"/>
              </a:rPr>
              <a:t> p</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smtClean="0">
                <a:latin typeface="Times New Roman" panose="02020603050405020304" pitchFamily="18" charset="0"/>
                <a:cs typeface="Times New Roman" panose="02020603050405020304" pitchFamily="18" charset="0"/>
              </a:rPr>
              <a:t>x</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5672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1" nodeType="clickEffect">
                                  <p:stCondLst>
                                    <p:cond delay="0"/>
                                  </p:stCondLst>
                                  <p:childTnLst>
                                    <p:animMotion origin="layout" path="M 0.00834 2.59259E-6 C 0.08264 0.08842 0.1573 0.17731 0.14653 0.26574 C 0.13594 0.35416 -0.02135 0.48588 -0.05503 0.53032 " pathEditMode="relative" rAng="0" ptsTypes="aaA">
                                      <p:cBhvr>
                                        <p:cTn id="10" dur="2000" fill="hold"/>
                                        <p:tgtEl>
                                          <p:spTgt spid="5150"/>
                                        </p:tgtEl>
                                        <p:attrNameLst>
                                          <p:attrName>ppt_x</p:attrName>
                                          <p:attrName>ppt_y</p:attrName>
                                        </p:attrNameLst>
                                      </p:cBhvr>
                                      <p:rCtr x="4271" y="26505"/>
                                    </p:animMotion>
                                  </p:childTnLst>
                                </p:cTn>
                              </p:par>
                              <p:par>
                                <p:cTn id="11" presetID="8" presetClass="emph" presetSubtype="0" fill="hold" grpId="2" nodeType="withEffect">
                                  <p:stCondLst>
                                    <p:cond delay="0"/>
                                  </p:stCondLst>
                                  <p:childTnLst>
                                    <p:animRot by="5400000">
                                      <p:cBhvr>
                                        <p:cTn id="12" dur="2000" fill="hold"/>
                                        <p:tgtEl>
                                          <p:spTgt spid="5150"/>
                                        </p:tgtEl>
                                        <p:attrNameLst>
                                          <p:attrName>r</p:attrName>
                                        </p:attrNameLst>
                                      </p:cBhvr>
                                    </p:animRot>
                                  </p:childTnLst>
                                </p:cTn>
                              </p:par>
                            </p:childTnLst>
                          </p:cTn>
                        </p:par>
                        <p:par>
                          <p:cTn id="13" fill="hold" nodeType="afterGroup">
                            <p:stCondLst>
                              <p:cond delay="2000"/>
                            </p:stCondLst>
                            <p:childTnLst>
                              <p:par>
                                <p:cTn id="14" presetID="6" presetClass="emph" presetSubtype="0" fill="hold" grpId="0" nodeType="afterEffect">
                                  <p:stCondLst>
                                    <p:cond delay="500"/>
                                  </p:stCondLst>
                                  <p:childTnLst>
                                    <p:animScale>
                                      <p:cBhvr>
                                        <p:cTn id="15" dur="1000" fill="hold"/>
                                        <p:tgtEl>
                                          <p:spTgt spid="5153"/>
                                        </p:tgtEl>
                                      </p:cBhvr>
                                      <p:by x="100000" y="490000"/>
                                    </p:animScale>
                                  </p:childTnLst>
                                </p:cTn>
                              </p:par>
                            </p:childTnLst>
                          </p:cTn>
                        </p:par>
                      </p:childTnLst>
                    </p:cTn>
                  </p:par>
                  <p:par>
                    <p:cTn id="16" fill="hold" nodeType="clickPar">
                      <p:stCondLst>
                        <p:cond delay="indefinite"/>
                      </p:stCondLst>
                      <p:childTnLst>
                        <p:par>
                          <p:cTn id="17" fill="hold" nodeType="withGroup">
                            <p:stCondLst>
                              <p:cond delay="0"/>
                            </p:stCondLst>
                            <p:childTnLst>
                              <p:par>
                                <p:cTn id="18" presetID="64" presetClass="path" presetSubtype="0" accel="50000" decel="50000" fill="hold" grpId="0" nodeType="clickEffect">
                                  <p:stCondLst>
                                    <p:cond delay="0"/>
                                  </p:stCondLst>
                                  <p:childTnLst>
                                    <p:animMotion origin="layout" path="M 0 0  L 0 -0.33333  E" pathEditMode="relative" ptsTypes="">
                                      <p:cBhvr>
                                        <p:cTn id="19" dur="2000" fill="hold"/>
                                        <p:tgtEl>
                                          <p:spTgt spid="5125"/>
                                        </p:tgtEl>
                                        <p:attrNameLst>
                                          <p:attrName>ppt_x</p:attrName>
                                          <p:attrName>ppt_y</p:attrName>
                                        </p:attrNameLst>
                                      </p:cBhvr>
                                    </p:animMotion>
                                  </p:childTnLst>
                                </p:cTn>
                              </p:par>
                              <p:par>
                                <p:cTn id="20" presetID="64" presetClass="path" presetSubtype="0" accel="50000" decel="50000" fill="hold" nodeType="withEffect">
                                  <p:stCondLst>
                                    <p:cond delay="0"/>
                                  </p:stCondLst>
                                  <p:childTnLst>
                                    <p:animMotion origin="layout" path="M 0 0  L 0 -0.33333  E" pathEditMode="relative" ptsTypes="">
                                      <p:cBhvr>
                                        <p:cTn id="21" dur="2000" fill="hold"/>
                                        <p:tgtEl>
                                          <p:spTgt spid="5126"/>
                                        </p:tgtEl>
                                        <p:attrNameLst>
                                          <p:attrName>ppt_x</p:attrName>
                                          <p:attrName>ppt_y</p:attrName>
                                        </p:attrNameLst>
                                      </p:cBhvr>
                                    </p:animMotion>
                                  </p:childTnLst>
                                </p:cTn>
                              </p:par>
                              <p:par>
                                <p:cTn id="22" presetID="64" presetClass="path" presetSubtype="0" accel="50000" decel="50000" fill="hold" nodeType="withEffect">
                                  <p:stCondLst>
                                    <p:cond delay="0"/>
                                  </p:stCondLst>
                                  <p:childTnLst>
                                    <p:animMotion origin="layout" path="M 0 0  L 0 -0.33333  E" pathEditMode="relative" ptsTypes="">
                                      <p:cBhvr>
                                        <p:cTn id="23" dur="2000" fill="hold"/>
                                        <p:tgtEl>
                                          <p:spTgt spid="5129"/>
                                        </p:tgtEl>
                                        <p:attrNameLst>
                                          <p:attrName>ppt_x</p:attrName>
                                          <p:attrName>ppt_y</p:attrName>
                                        </p:attrNameLst>
                                      </p:cBhvr>
                                    </p:animMotion>
                                  </p:childTnLst>
                                </p:cTn>
                              </p:par>
                              <p:par>
                                <p:cTn id="24" presetID="64" presetClass="path" presetSubtype="0" accel="50000" decel="50000" fill="hold" nodeType="withEffect">
                                  <p:stCondLst>
                                    <p:cond delay="0"/>
                                  </p:stCondLst>
                                  <p:childTnLst>
                                    <p:animMotion origin="layout" path="M 0 0  L 0 -0.33333  E" pathEditMode="relative" ptsTypes="">
                                      <p:cBhvr>
                                        <p:cTn id="25" dur="2000" fill="hold"/>
                                        <p:tgtEl>
                                          <p:spTgt spid="5130"/>
                                        </p:tgtEl>
                                        <p:attrNameLst>
                                          <p:attrName>ppt_x</p:attrName>
                                          <p:attrName>ppt_y</p:attrName>
                                        </p:attrNameLst>
                                      </p:cBhvr>
                                    </p:animMotion>
                                  </p:childTnLst>
                                </p:cTn>
                              </p:par>
                              <p:par>
                                <p:cTn id="26" presetID="64" presetClass="path" presetSubtype="0" accel="50000" decel="50000" fill="hold" grpId="0" nodeType="withEffect">
                                  <p:stCondLst>
                                    <p:cond delay="0"/>
                                  </p:stCondLst>
                                  <p:childTnLst>
                                    <p:animMotion origin="layout" path="M 0 0  L 0 -0.33333  E" pathEditMode="relative" ptsTypes="">
                                      <p:cBhvr>
                                        <p:cTn id="27" dur="2000" fill="hold"/>
                                        <p:tgtEl>
                                          <p:spTgt spid="5131"/>
                                        </p:tgtEl>
                                        <p:attrNameLst>
                                          <p:attrName>ppt_x</p:attrName>
                                          <p:attrName>ppt_y</p:attrName>
                                        </p:attrNameLst>
                                      </p:cBhvr>
                                    </p:animMotion>
                                  </p:childTnLst>
                                </p:cTn>
                              </p:par>
                              <p:par>
                                <p:cTn id="28" presetID="64" presetClass="path" presetSubtype="0" accel="50000" decel="50000" fill="hold" nodeType="withEffect">
                                  <p:stCondLst>
                                    <p:cond delay="0"/>
                                  </p:stCondLst>
                                  <p:childTnLst>
                                    <p:animMotion origin="layout" path="M 0 0  L 0 -0.33333  E" pathEditMode="relative" ptsTypes="">
                                      <p:cBhvr>
                                        <p:cTn id="29" dur="2000" fill="hold"/>
                                        <p:tgtEl>
                                          <p:spTgt spid="5149"/>
                                        </p:tgtEl>
                                        <p:attrNameLst>
                                          <p:attrName>ppt_x</p:attrName>
                                          <p:attrName>ppt_y</p:attrName>
                                        </p:attrNameLst>
                                      </p:cBhvr>
                                    </p:animMotion>
                                  </p:childTnLst>
                                </p:cTn>
                              </p:par>
                              <p:par>
                                <p:cTn id="30" presetID="64" presetClass="path" presetSubtype="0" accel="50000" decel="50000" fill="hold" grpId="3" nodeType="withEffect">
                                  <p:stCondLst>
                                    <p:cond delay="0"/>
                                  </p:stCondLst>
                                  <p:childTnLst>
                                    <p:animMotion origin="layout" path="M 0 0  L 0 -0.33333  E" pathEditMode="relative" ptsTypes="">
                                      <p:cBhvr>
                                        <p:cTn id="31" dur="2000" fill="hold"/>
                                        <p:tgtEl>
                                          <p:spTgt spid="5150"/>
                                        </p:tgtEl>
                                        <p:attrNameLst>
                                          <p:attrName>ppt_x</p:attrName>
                                          <p:attrName>ppt_y</p:attrName>
                                        </p:attrNameLst>
                                      </p:cBhvr>
                                    </p:animMotion>
                                  </p:childTnLst>
                                </p:cTn>
                              </p:par>
                              <p:par>
                                <p:cTn id="32" presetID="1" presetClass="exit" presetSubtype="0" fill="hold" grpId="1" nodeType="withEffect">
                                  <p:stCondLst>
                                    <p:cond delay="0"/>
                                  </p:stCondLst>
                                  <p:childTnLst>
                                    <p:set>
                                      <p:cBhvr>
                                        <p:cTn id="33" dur="1" fill="hold">
                                          <p:stCondLst>
                                            <p:cond delay="0"/>
                                          </p:stCondLst>
                                        </p:cTn>
                                        <p:tgtEl>
                                          <p:spTgt spid="5153"/>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5182"/>
                                        </p:tgtEl>
                                        <p:attrNameLst>
                                          <p:attrName>style.visibility</p:attrName>
                                        </p:attrNameLst>
                                      </p:cBhvr>
                                      <p:to>
                                        <p:strVal val="visible"/>
                                      </p:to>
                                    </p:set>
                                  </p:childTnLst>
                                </p:cTn>
                              </p:par>
                              <p:par>
                                <p:cTn id="36" presetID="1" presetClass="exit" presetSubtype="0" fill="hold" grpId="4" nodeType="withEffect">
                                  <p:stCondLst>
                                    <p:cond delay="0"/>
                                  </p:stCondLst>
                                  <p:childTnLst>
                                    <p:set>
                                      <p:cBhvr>
                                        <p:cTn id="37" dur="1" fill="hold">
                                          <p:stCondLst>
                                            <p:cond delay="0"/>
                                          </p:stCondLst>
                                        </p:cTn>
                                        <p:tgtEl>
                                          <p:spTgt spid="5150"/>
                                        </p:tgtEl>
                                        <p:attrNameLst>
                                          <p:attrName>style.visibility</p:attrName>
                                        </p:attrNameLst>
                                      </p:cBhvr>
                                      <p:to>
                                        <p:strVal val="hidden"/>
                                      </p:to>
                                    </p:set>
                                  </p:childTnLst>
                                </p:cTn>
                              </p:par>
                              <p:par>
                                <p:cTn id="38" presetID="64" presetClass="path" presetSubtype="0" accel="50000" decel="50000" fill="hold" grpId="1" nodeType="withEffect">
                                  <p:stCondLst>
                                    <p:cond delay="0"/>
                                  </p:stCondLst>
                                  <p:childTnLst>
                                    <p:animMotion origin="layout" path="M 0 0  L 0 -0.33333  E" pathEditMode="relative" ptsTypes="">
                                      <p:cBhvr>
                                        <p:cTn id="39" dur="2000" fill="hold"/>
                                        <p:tgtEl>
                                          <p:spTgt spid="5182"/>
                                        </p:tgtEl>
                                        <p:attrNameLst>
                                          <p:attrName>ppt_x</p:attrName>
                                          <p:attrName>ppt_y</p:attrName>
                                        </p:attrNameLst>
                                      </p:cBhvr>
                                    </p:animMotion>
                                  </p:childTnLst>
                                </p:cTn>
                              </p:par>
                              <p:par>
                                <p:cTn id="40" presetID="10" presetClass="exit" presetSubtype="0" fill="hold" nodeType="withEffect">
                                  <p:stCondLst>
                                    <p:cond delay="0"/>
                                  </p:stCondLst>
                                  <p:childTnLst>
                                    <p:animEffect transition="out" filter="fade">
                                      <p:cBhvr>
                                        <p:cTn id="41" dur="2000"/>
                                        <p:tgtEl>
                                          <p:spTgt spid="5149"/>
                                        </p:tgtEl>
                                      </p:cBhvr>
                                    </p:animEffect>
                                    <p:set>
                                      <p:cBhvr>
                                        <p:cTn id="42" dur="1" fill="hold">
                                          <p:stCondLst>
                                            <p:cond delay="1999"/>
                                          </p:stCondLst>
                                        </p:cTn>
                                        <p:tgtEl>
                                          <p:spTgt spid="5149"/>
                                        </p:tgtEl>
                                        <p:attrNameLst>
                                          <p:attrName>style.visibility</p:attrName>
                                        </p:attrNameLst>
                                      </p:cBhvr>
                                      <p:to>
                                        <p:strVal val="hidden"/>
                                      </p:to>
                                    </p:set>
                                  </p:childTnLst>
                                </p:cTn>
                              </p:par>
                              <p:par>
                                <p:cTn id="43" presetID="42" presetClass="path" presetSubtype="0" accel="50000" decel="50000" fill="hold" grpId="0" nodeType="withEffect">
                                  <p:stCondLst>
                                    <p:cond delay="0"/>
                                  </p:stCondLst>
                                  <p:childTnLst>
                                    <p:animMotion origin="layout" path="M 1.11111E-6 -3.33333E-6 L 1.11111E-6 -0.33194 " pathEditMode="relative" rAng="0" ptsTypes="AA">
                                      <p:cBhvr>
                                        <p:cTn id="44" dur="2000" fill="hold"/>
                                        <p:tgtEl>
                                          <p:spTgt spid="15"/>
                                        </p:tgtEl>
                                        <p:attrNameLst>
                                          <p:attrName>ppt_x</p:attrName>
                                          <p:attrName>ppt_y</p:attrName>
                                        </p:attrNameLst>
                                      </p:cBhvr>
                                      <p:rCtr x="0" y="-16597"/>
                                    </p:animMotion>
                                  </p:childTnLst>
                                </p:cTn>
                              </p:par>
                              <p:par>
                                <p:cTn id="45" presetID="42" presetClass="path" presetSubtype="0" accel="50000" decel="50000" fill="hold" grpId="0" nodeType="withEffect">
                                  <p:stCondLst>
                                    <p:cond delay="0"/>
                                  </p:stCondLst>
                                  <p:childTnLst>
                                    <p:animMotion origin="layout" path="M 1.11111E-6 -3.33333E-6 L 1.11111E-6 -0.33194 " pathEditMode="relative" rAng="0" ptsTypes="AA">
                                      <p:cBhvr>
                                        <p:cTn id="46" dur="2000" fill="hold"/>
                                        <p:tgtEl>
                                          <p:spTgt spid="17"/>
                                        </p:tgtEl>
                                        <p:attrNameLst>
                                          <p:attrName>ppt_x</p:attrName>
                                          <p:attrName>ppt_y</p:attrName>
                                        </p:attrNameLst>
                                      </p:cBhvr>
                                      <p:rCtr x="0" y="-165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3" grpId="0" animBg="1"/>
      <p:bldP spid="5153" grpId="1" animBg="1"/>
      <p:bldP spid="5125" grpId="0" animBg="1"/>
      <p:bldP spid="5131" grpId="0" animBg="1"/>
      <p:bldP spid="5150" grpId="0" animBg="1"/>
      <p:bldP spid="5150" grpId="1" animBg="1"/>
      <p:bldP spid="5150" grpId="2" animBg="1"/>
      <p:bldP spid="5150" grpId="3" animBg="1"/>
      <p:bldP spid="5150" grpId="4" animBg="1"/>
      <p:bldP spid="5182" grpId="0" animBg="1"/>
      <p:bldP spid="5182" grpId="1" animBg="1"/>
      <p:bldP spid="15"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val 2"/>
          <p:cNvSpPr>
            <a:spLocks noChangeArrowheads="1"/>
          </p:cNvSpPr>
          <p:nvPr/>
        </p:nvSpPr>
        <p:spPr bwMode="auto">
          <a:xfrm>
            <a:off x="2852738" y="251777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8131" name="Oval 3"/>
          <p:cNvSpPr>
            <a:spLocks noChangeArrowheads="1"/>
          </p:cNvSpPr>
          <p:nvPr/>
        </p:nvSpPr>
        <p:spPr bwMode="auto">
          <a:xfrm>
            <a:off x="3736975" y="250507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2" name="Oval 4"/>
          <p:cNvSpPr>
            <a:spLocks noChangeArrowheads="1"/>
          </p:cNvSpPr>
          <p:nvPr/>
        </p:nvSpPr>
        <p:spPr bwMode="auto">
          <a:xfrm>
            <a:off x="4635500" y="250507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3" name="Line 5"/>
          <p:cNvSpPr>
            <a:spLocks noChangeShapeType="1"/>
          </p:cNvSpPr>
          <p:nvPr/>
        </p:nvSpPr>
        <p:spPr bwMode="auto">
          <a:xfrm>
            <a:off x="3459163" y="2801938"/>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5" name="Line 7"/>
          <p:cNvSpPr>
            <a:spLocks noChangeShapeType="1"/>
          </p:cNvSpPr>
          <p:nvPr/>
        </p:nvSpPr>
        <p:spPr bwMode="auto">
          <a:xfrm>
            <a:off x="7918450" y="3592513"/>
            <a:ext cx="6683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8" name="Line 10"/>
          <p:cNvSpPr>
            <a:spLocks noChangeShapeType="1"/>
          </p:cNvSpPr>
          <p:nvPr/>
        </p:nvSpPr>
        <p:spPr bwMode="auto">
          <a:xfrm>
            <a:off x="4354513" y="279717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3" name="Oval 15"/>
          <p:cNvSpPr>
            <a:spLocks noChangeArrowheads="1"/>
          </p:cNvSpPr>
          <p:nvPr/>
        </p:nvSpPr>
        <p:spPr bwMode="auto">
          <a:xfrm>
            <a:off x="2808288" y="416560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8144" name="Oval 16"/>
          <p:cNvSpPr>
            <a:spLocks noChangeArrowheads="1"/>
          </p:cNvSpPr>
          <p:nvPr/>
        </p:nvSpPr>
        <p:spPr bwMode="auto">
          <a:xfrm>
            <a:off x="3692525" y="416560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5" name="Oval 17"/>
          <p:cNvSpPr>
            <a:spLocks noChangeArrowheads="1"/>
          </p:cNvSpPr>
          <p:nvPr/>
        </p:nvSpPr>
        <p:spPr bwMode="auto">
          <a:xfrm>
            <a:off x="4591050" y="416560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6" name="Line 18"/>
          <p:cNvSpPr>
            <a:spLocks noChangeShapeType="1"/>
          </p:cNvSpPr>
          <p:nvPr/>
        </p:nvSpPr>
        <p:spPr bwMode="auto">
          <a:xfrm>
            <a:off x="3414713" y="4449763"/>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9" name="Line 21"/>
          <p:cNvSpPr>
            <a:spLocks noChangeShapeType="1"/>
          </p:cNvSpPr>
          <p:nvPr/>
        </p:nvSpPr>
        <p:spPr bwMode="auto">
          <a:xfrm>
            <a:off x="4310063" y="4445000"/>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0" name="Text Box 22"/>
          <p:cNvSpPr txBox="1">
            <a:spLocks noChangeArrowheads="1"/>
          </p:cNvSpPr>
          <p:nvPr/>
        </p:nvSpPr>
        <p:spPr bwMode="auto">
          <a:xfrm>
            <a:off x="5970588" y="2273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48151" name="Rectangle 23"/>
          <p:cNvSpPr>
            <a:spLocks noChangeArrowheads="1"/>
          </p:cNvSpPr>
          <p:nvPr/>
        </p:nvSpPr>
        <p:spPr bwMode="auto">
          <a:xfrm>
            <a:off x="5675313" y="2592388"/>
            <a:ext cx="825500" cy="4397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YES</a:t>
            </a:r>
            <a:endParaRPr lang="cs-CZ" altLang="en-US"/>
          </a:p>
        </p:txBody>
      </p:sp>
      <p:sp>
        <p:nvSpPr>
          <p:cNvPr id="48153" name="Rectangle 25"/>
          <p:cNvSpPr>
            <a:spLocks noChangeArrowheads="1"/>
          </p:cNvSpPr>
          <p:nvPr/>
        </p:nvSpPr>
        <p:spPr bwMode="auto">
          <a:xfrm>
            <a:off x="5675313" y="4233863"/>
            <a:ext cx="825500" cy="4397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NO</a:t>
            </a:r>
            <a:endParaRPr lang="cs-CZ" altLang="en-US"/>
          </a:p>
        </p:txBody>
      </p:sp>
      <p:sp>
        <p:nvSpPr>
          <p:cNvPr id="48154" name="Line 26"/>
          <p:cNvSpPr>
            <a:spLocks noChangeShapeType="1"/>
          </p:cNvSpPr>
          <p:nvPr/>
        </p:nvSpPr>
        <p:spPr bwMode="auto">
          <a:xfrm>
            <a:off x="1427163" y="1878013"/>
            <a:ext cx="666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5" name="Oval 27"/>
          <p:cNvSpPr>
            <a:spLocks noChangeArrowheads="1"/>
          </p:cNvSpPr>
          <p:nvPr/>
        </p:nvSpPr>
        <p:spPr bwMode="auto">
          <a:xfrm>
            <a:off x="646113" y="3319463"/>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sil</a:t>
            </a:r>
            <a:endParaRPr lang="cs-CZ" altLang="en-US"/>
          </a:p>
        </p:txBody>
      </p:sp>
      <p:sp>
        <p:nvSpPr>
          <p:cNvPr id="48156" name="Oval 28"/>
          <p:cNvSpPr>
            <a:spLocks noChangeArrowheads="1"/>
          </p:cNvSpPr>
          <p:nvPr/>
        </p:nvSpPr>
        <p:spPr bwMode="auto">
          <a:xfrm>
            <a:off x="7292975" y="333692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sil</a:t>
            </a:r>
            <a:endParaRPr lang="cs-CZ" altLang="en-US"/>
          </a:p>
        </p:txBody>
      </p:sp>
      <p:sp>
        <p:nvSpPr>
          <p:cNvPr id="48157" name="Line 29"/>
          <p:cNvSpPr>
            <a:spLocks noChangeShapeType="1"/>
          </p:cNvSpPr>
          <p:nvPr/>
        </p:nvSpPr>
        <p:spPr bwMode="auto">
          <a:xfrm>
            <a:off x="1690688" y="2805113"/>
            <a:ext cx="0" cy="1666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0" name="Line 32"/>
          <p:cNvSpPr>
            <a:spLocks noChangeShapeType="1"/>
          </p:cNvSpPr>
          <p:nvPr/>
        </p:nvSpPr>
        <p:spPr bwMode="auto">
          <a:xfrm flipH="1">
            <a:off x="1703388" y="2805113"/>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2" name="Line 34"/>
          <p:cNvSpPr>
            <a:spLocks noChangeShapeType="1"/>
          </p:cNvSpPr>
          <p:nvPr/>
        </p:nvSpPr>
        <p:spPr bwMode="auto">
          <a:xfrm flipH="1">
            <a:off x="1682750" y="4478338"/>
            <a:ext cx="11287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3" name="Line 35"/>
          <p:cNvSpPr>
            <a:spLocks noChangeShapeType="1"/>
          </p:cNvSpPr>
          <p:nvPr/>
        </p:nvSpPr>
        <p:spPr bwMode="auto">
          <a:xfrm flipH="1">
            <a:off x="1258888" y="3613150"/>
            <a:ext cx="433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4" name="Line 36"/>
          <p:cNvSpPr>
            <a:spLocks noChangeShapeType="1"/>
          </p:cNvSpPr>
          <p:nvPr/>
        </p:nvSpPr>
        <p:spPr bwMode="auto">
          <a:xfrm flipH="1">
            <a:off x="388938" y="3619500"/>
            <a:ext cx="249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5" name="Line 37"/>
          <p:cNvSpPr>
            <a:spLocks noChangeShapeType="1"/>
          </p:cNvSpPr>
          <p:nvPr/>
        </p:nvSpPr>
        <p:spPr bwMode="auto">
          <a:xfrm>
            <a:off x="1416050" y="1879600"/>
            <a:ext cx="0" cy="17399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6" name="Line 38"/>
          <p:cNvSpPr>
            <a:spLocks noChangeShapeType="1"/>
          </p:cNvSpPr>
          <p:nvPr/>
        </p:nvSpPr>
        <p:spPr bwMode="auto">
          <a:xfrm flipV="1">
            <a:off x="6991350" y="1866900"/>
            <a:ext cx="0" cy="17526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7" name="Line 39"/>
          <p:cNvSpPr>
            <a:spLocks noChangeShapeType="1"/>
          </p:cNvSpPr>
          <p:nvPr/>
        </p:nvSpPr>
        <p:spPr bwMode="auto">
          <a:xfrm flipV="1">
            <a:off x="8085138" y="1858963"/>
            <a:ext cx="0" cy="172878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8" name="Line 40"/>
          <p:cNvSpPr>
            <a:spLocks noChangeShapeType="1"/>
          </p:cNvSpPr>
          <p:nvPr/>
        </p:nvSpPr>
        <p:spPr bwMode="auto">
          <a:xfrm>
            <a:off x="5248275" y="2792413"/>
            <a:ext cx="41275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0" name="Line 42"/>
          <p:cNvSpPr>
            <a:spLocks noChangeShapeType="1"/>
          </p:cNvSpPr>
          <p:nvPr/>
        </p:nvSpPr>
        <p:spPr bwMode="auto">
          <a:xfrm>
            <a:off x="5229225" y="4465638"/>
            <a:ext cx="43656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1" name="Line 43"/>
          <p:cNvSpPr>
            <a:spLocks noChangeShapeType="1"/>
          </p:cNvSpPr>
          <p:nvPr/>
        </p:nvSpPr>
        <p:spPr bwMode="auto">
          <a:xfrm>
            <a:off x="6765925" y="2817813"/>
            <a:ext cx="0" cy="1643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2" name="Line 44"/>
          <p:cNvSpPr>
            <a:spLocks noChangeShapeType="1"/>
          </p:cNvSpPr>
          <p:nvPr/>
        </p:nvSpPr>
        <p:spPr bwMode="auto">
          <a:xfrm>
            <a:off x="6503988" y="280352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3" name="Line 45"/>
          <p:cNvSpPr>
            <a:spLocks noChangeShapeType="1"/>
          </p:cNvSpPr>
          <p:nvPr/>
        </p:nvSpPr>
        <p:spPr bwMode="auto">
          <a:xfrm>
            <a:off x="6499225" y="4464050"/>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4" name="Line 46"/>
          <p:cNvSpPr>
            <a:spLocks noChangeShapeType="1"/>
          </p:cNvSpPr>
          <p:nvPr/>
        </p:nvSpPr>
        <p:spPr bwMode="auto">
          <a:xfrm flipV="1">
            <a:off x="6808788" y="3617913"/>
            <a:ext cx="506412" cy="127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5" name="Rectangle 47"/>
          <p:cNvSpPr>
            <a:spLocks noGrp="1" noChangeArrowheads="1"/>
          </p:cNvSpPr>
          <p:nvPr>
            <p:ph type="title"/>
          </p:nvPr>
        </p:nvSpPr>
        <p:spPr>
          <a:noFill/>
          <a:ln/>
        </p:spPr>
        <p:txBody>
          <a:bodyPr/>
          <a:lstStyle/>
          <a:p>
            <a:r>
              <a:rPr lang="en-US" altLang="en-US"/>
              <a:t>Connected word recognition</a:t>
            </a:r>
            <a:endParaRPr lang="cs-CZ" altLang="en-US"/>
          </a:p>
        </p:txBody>
      </p:sp>
      <p:sp>
        <p:nvSpPr>
          <p:cNvPr id="48177" name="Freeform 49"/>
          <p:cNvSpPr>
            <a:spLocks/>
          </p:cNvSpPr>
          <p:nvPr/>
        </p:nvSpPr>
        <p:spPr bwMode="auto">
          <a:xfrm rot="246942">
            <a:off x="2916238" y="2060575"/>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8" name="Freeform 50"/>
          <p:cNvSpPr>
            <a:spLocks/>
          </p:cNvSpPr>
          <p:nvPr/>
        </p:nvSpPr>
        <p:spPr bwMode="auto">
          <a:xfrm rot="246942">
            <a:off x="3851275" y="2060575"/>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9" name="Freeform 51"/>
          <p:cNvSpPr>
            <a:spLocks/>
          </p:cNvSpPr>
          <p:nvPr/>
        </p:nvSpPr>
        <p:spPr bwMode="auto">
          <a:xfrm rot="246942">
            <a:off x="4716463" y="2060575"/>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0" name="Freeform 52"/>
          <p:cNvSpPr>
            <a:spLocks/>
          </p:cNvSpPr>
          <p:nvPr/>
        </p:nvSpPr>
        <p:spPr bwMode="auto">
          <a:xfrm rot="246942">
            <a:off x="2843213" y="3716338"/>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1" name="Freeform 53"/>
          <p:cNvSpPr>
            <a:spLocks/>
          </p:cNvSpPr>
          <p:nvPr/>
        </p:nvSpPr>
        <p:spPr bwMode="auto">
          <a:xfrm rot="246942">
            <a:off x="3778250" y="3716338"/>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2" name="Freeform 54"/>
          <p:cNvSpPr>
            <a:spLocks/>
          </p:cNvSpPr>
          <p:nvPr/>
        </p:nvSpPr>
        <p:spPr bwMode="auto">
          <a:xfrm rot="246942">
            <a:off x="4643438" y="3716338"/>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3" name="Freeform 55"/>
          <p:cNvSpPr>
            <a:spLocks/>
          </p:cNvSpPr>
          <p:nvPr/>
        </p:nvSpPr>
        <p:spPr bwMode="auto">
          <a:xfrm rot="246942">
            <a:off x="7380288" y="2852738"/>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4" name="Freeform 56"/>
          <p:cNvSpPr>
            <a:spLocks/>
          </p:cNvSpPr>
          <p:nvPr/>
        </p:nvSpPr>
        <p:spPr bwMode="auto">
          <a:xfrm rot="246942">
            <a:off x="755650" y="2852738"/>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85" name="Text Box 57"/>
          <p:cNvSpPr txBox="1">
            <a:spLocks noChangeArrowheads="1"/>
          </p:cNvSpPr>
          <p:nvPr/>
        </p:nvSpPr>
        <p:spPr bwMode="auto">
          <a:xfrm>
            <a:off x="539750" y="5222875"/>
            <a:ext cx="8135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See what words were traversed by the Viterbi path</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Phoneme based models</a:t>
            </a:r>
            <a:endParaRPr lang="cs-CZ" altLang="en-US"/>
          </a:p>
        </p:txBody>
      </p:sp>
      <p:sp>
        <p:nvSpPr>
          <p:cNvPr id="69636" name="Oval 4"/>
          <p:cNvSpPr>
            <a:spLocks noChangeArrowheads="1"/>
          </p:cNvSpPr>
          <p:nvPr/>
        </p:nvSpPr>
        <p:spPr bwMode="auto">
          <a:xfrm>
            <a:off x="482600" y="2878138"/>
            <a:ext cx="590550" cy="5365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9637" name="Oval 5"/>
          <p:cNvSpPr>
            <a:spLocks noChangeArrowheads="1"/>
          </p:cNvSpPr>
          <p:nvPr/>
        </p:nvSpPr>
        <p:spPr bwMode="auto">
          <a:xfrm>
            <a:off x="1366838" y="2865438"/>
            <a:ext cx="590550" cy="5365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38" name="Oval 6"/>
          <p:cNvSpPr>
            <a:spLocks noChangeArrowheads="1"/>
          </p:cNvSpPr>
          <p:nvPr/>
        </p:nvSpPr>
        <p:spPr bwMode="auto">
          <a:xfrm>
            <a:off x="2265363" y="2865438"/>
            <a:ext cx="590550" cy="5365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39" name="Line 7"/>
          <p:cNvSpPr>
            <a:spLocks noChangeShapeType="1"/>
          </p:cNvSpPr>
          <p:nvPr/>
        </p:nvSpPr>
        <p:spPr bwMode="auto">
          <a:xfrm>
            <a:off x="1081088" y="3162300"/>
            <a:ext cx="271462" cy="1588"/>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0" name="Line 8"/>
          <p:cNvSpPr>
            <a:spLocks noChangeShapeType="1"/>
          </p:cNvSpPr>
          <p:nvPr/>
        </p:nvSpPr>
        <p:spPr bwMode="auto">
          <a:xfrm>
            <a:off x="1976438" y="3157538"/>
            <a:ext cx="271462" cy="158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1" name="Freeform 9"/>
          <p:cNvSpPr>
            <a:spLocks/>
          </p:cNvSpPr>
          <p:nvPr/>
        </p:nvSpPr>
        <p:spPr bwMode="auto">
          <a:xfrm rot="246942">
            <a:off x="609600" y="2420938"/>
            <a:ext cx="411163" cy="4572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2" name="Freeform 10"/>
          <p:cNvSpPr>
            <a:spLocks/>
          </p:cNvSpPr>
          <p:nvPr/>
        </p:nvSpPr>
        <p:spPr bwMode="auto">
          <a:xfrm rot="246942">
            <a:off x="1473200" y="2420938"/>
            <a:ext cx="411163" cy="4572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3" name="Freeform 11"/>
          <p:cNvSpPr>
            <a:spLocks/>
          </p:cNvSpPr>
          <p:nvPr/>
        </p:nvSpPr>
        <p:spPr bwMode="auto">
          <a:xfrm rot="246942">
            <a:off x="2339975" y="2420938"/>
            <a:ext cx="409575" cy="457200"/>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4" name="Line 12"/>
          <p:cNvSpPr>
            <a:spLocks noChangeShapeType="1"/>
          </p:cNvSpPr>
          <p:nvPr/>
        </p:nvSpPr>
        <p:spPr bwMode="auto">
          <a:xfrm>
            <a:off x="177800" y="3141663"/>
            <a:ext cx="271463" cy="158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5" name="Line 13"/>
          <p:cNvSpPr>
            <a:spLocks noChangeShapeType="1"/>
          </p:cNvSpPr>
          <p:nvPr/>
        </p:nvSpPr>
        <p:spPr bwMode="auto">
          <a:xfrm>
            <a:off x="2841625" y="3141663"/>
            <a:ext cx="271463" cy="158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6" name="Text Box 14"/>
          <p:cNvSpPr txBox="1">
            <a:spLocks noChangeArrowheads="1"/>
          </p:cNvSpPr>
          <p:nvPr/>
        </p:nvSpPr>
        <p:spPr bwMode="auto">
          <a:xfrm>
            <a:off x="1474788" y="2000250"/>
            <a:ext cx="33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y</a:t>
            </a:r>
            <a:endParaRPr lang="cs-CZ" altLang="en-US" b="1"/>
          </a:p>
        </p:txBody>
      </p:sp>
      <p:sp>
        <p:nvSpPr>
          <p:cNvPr id="69647" name="Oval 15"/>
          <p:cNvSpPr>
            <a:spLocks noChangeArrowheads="1"/>
          </p:cNvSpPr>
          <p:nvPr/>
        </p:nvSpPr>
        <p:spPr bwMode="auto">
          <a:xfrm>
            <a:off x="3427413" y="2890838"/>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9648" name="Oval 16"/>
          <p:cNvSpPr>
            <a:spLocks noChangeArrowheads="1"/>
          </p:cNvSpPr>
          <p:nvPr/>
        </p:nvSpPr>
        <p:spPr bwMode="auto">
          <a:xfrm>
            <a:off x="4311650" y="2878138"/>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9" name="Oval 17"/>
          <p:cNvSpPr>
            <a:spLocks noChangeArrowheads="1"/>
          </p:cNvSpPr>
          <p:nvPr/>
        </p:nvSpPr>
        <p:spPr bwMode="auto">
          <a:xfrm>
            <a:off x="5210175" y="2878138"/>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50" name="Line 18"/>
          <p:cNvSpPr>
            <a:spLocks noChangeShapeType="1"/>
          </p:cNvSpPr>
          <p:nvPr/>
        </p:nvSpPr>
        <p:spPr bwMode="auto">
          <a:xfrm>
            <a:off x="4033838" y="3175000"/>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1" name="Line 19"/>
          <p:cNvSpPr>
            <a:spLocks noChangeShapeType="1"/>
          </p:cNvSpPr>
          <p:nvPr/>
        </p:nvSpPr>
        <p:spPr bwMode="auto">
          <a:xfrm>
            <a:off x="4929188" y="3170238"/>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2" name="Freeform 20"/>
          <p:cNvSpPr>
            <a:spLocks/>
          </p:cNvSpPr>
          <p:nvPr/>
        </p:nvSpPr>
        <p:spPr bwMode="auto">
          <a:xfrm rot="246942">
            <a:off x="3562350" y="2433638"/>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3" name="Freeform 21"/>
          <p:cNvSpPr>
            <a:spLocks/>
          </p:cNvSpPr>
          <p:nvPr/>
        </p:nvSpPr>
        <p:spPr bwMode="auto">
          <a:xfrm rot="246942">
            <a:off x="4425950" y="2433638"/>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4" name="Freeform 22"/>
          <p:cNvSpPr>
            <a:spLocks/>
          </p:cNvSpPr>
          <p:nvPr/>
        </p:nvSpPr>
        <p:spPr bwMode="auto">
          <a:xfrm rot="246942">
            <a:off x="5291138" y="2433638"/>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5" name="Line 23"/>
          <p:cNvSpPr>
            <a:spLocks noChangeShapeType="1"/>
          </p:cNvSpPr>
          <p:nvPr/>
        </p:nvSpPr>
        <p:spPr bwMode="auto">
          <a:xfrm>
            <a:off x="3130550" y="3154363"/>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6" name="Line 24"/>
          <p:cNvSpPr>
            <a:spLocks noChangeShapeType="1"/>
          </p:cNvSpPr>
          <p:nvPr/>
        </p:nvSpPr>
        <p:spPr bwMode="auto">
          <a:xfrm>
            <a:off x="5794375" y="3154363"/>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7" name="Text Box 25"/>
          <p:cNvSpPr txBox="1">
            <a:spLocks noChangeArrowheads="1"/>
          </p:cNvSpPr>
          <p:nvPr/>
        </p:nvSpPr>
        <p:spPr bwMode="auto">
          <a:xfrm>
            <a:off x="4318000" y="2001838"/>
            <a:ext cx="5286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eh</a:t>
            </a:r>
            <a:endParaRPr lang="cs-CZ" altLang="en-US" b="1"/>
          </a:p>
        </p:txBody>
      </p:sp>
      <p:sp>
        <p:nvSpPr>
          <p:cNvPr id="69658" name="Oval 26"/>
          <p:cNvSpPr>
            <a:spLocks noChangeArrowheads="1"/>
          </p:cNvSpPr>
          <p:nvPr/>
        </p:nvSpPr>
        <p:spPr bwMode="auto">
          <a:xfrm>
            <a:off x="6380163" y="287337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9659" name="Oval 27"/>
          <p:cNvSpPr>
            <a:spLocks noChangeArrowheads="1"/>
          </p:cNvSpPr>
          <p:nvPr/>
        </p:nvSpPr>
        <p:spPr bwMode="auto">
          <a:xfrm>
            <a:off x="7264400" y="286067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60" name="Oval 28"/>
          <p:cNvSpPr>
            <a:spLocks noChangeArrowheads="1"/>
          </p:cNvSpPr>
          <p:nvPr/>
        </p:nvSpPr>
        <p:spPr bwMode="auto">
          <a:xfrm>
            <a:off x="8162925" y="286067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61" name="Line 29"/>
          <p:cNvSpPr>
            <a:spLocks noChangeShapeType="1"/>
          </p:cNvSpPr>
          <p:nvPr/>
        </p:nvSpPr>
        <p:spPr bwMode="auto">
          <a:xfrm>
            <a:off x="6986588" y="3157538"/>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2" name="Line 30"/>
          <p:cNvSpPr>
            <a:spLocks noChangeShapeType="1"/>
          </p:cNvSpPr>
          <p:nvPr/>
        </p:nvSpPr>
        <p:spPr bwMode="auto">
          <a:xfrm>
            <a:off x="7881938" y="315277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3" name="Freeform 31"/>
          <p:cNvSpPr>
            <a:spLocks/>
          </p:cNvSpPr>
          <p:nvPr/>
        </p:nvSpPr>
        <p:spPr bwMode="auto">
          <a:xfrm rot="246942">
            <a:off x="6515100" y="2416175"/>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4" name="Freeform 32"/>
          <p:cNvSpPr>
            <a:spLocks/>
          </p:cNvSpPr>
          <p:nvPr/>
        </p:nvSpPr>
        <p:spPr bwMode="auto">
          <a:xfrm rot="246942">
            <a:off x="7378700" y="2416175"/>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5" name="Freeform 33"/>
          <p:cNvSpPr>
            <a:spLocks/>
          </p:cNvSpPr>
          <p:nvPr/>
        </p:nvSpPr>
        <p:spPr bwMode="auto">
          <a:xfrm rot="246942">
            <a:off x="8243888" y="2416175"/>
            <a:ext cx="419100" cy="485775"/>
          </a:xfrm>
          <a:custGeom>
            <a:avLst/>
            <a:gdLst>
              <a:gd name="T0" fmla="*/ 196 w 574"/>
              <a:gd name="T1" fmla="*/ 816 h 816"/>
              <a:gd name="T2" fmla="*/ 15 w 574"/>
              <a:gd name="T3" fmla="*/ 227 h 816"/>
              <a:gd name="T4" fmla="*/ 287 w 574"/>
              <a:gd name="T5" fmla="*/ 0 h 816"/>
              <a:gd name="T6" fmla="*/ 559 w 574"/>
              <a:gd name="T7" fmla="*/ 227 h 816"/>
              <a:gd name="T8" fmla="*/ 378 w 574"/>
              <a:gd name="T9" fmla="*/ 816 h 816"/>
            </a:gdLst>
            <a:ahLst/>
            <a:cxnLst>
              <a:cxn ang="0">
                <a:pos x="T0" y="T1"/>
              </a:cxn>
              <a:cxn ang="0">
                <a:pos x="T2" y="T3"/>
              </a:cxn>
              <a:cxn ang="0">
                <a:pos x="T4" y="T5"/>
              </a:cxn>
              <a:cxn ang="0">
                <a:pos x="T6" y="T7"/>
              </a:cxn>
              <a:cxn ang="0">
                <a:pos x="T8" y="T9"/>
              </a:cxn>
            </a:cxnLst>
            <a:rect l="0" t="0" r="r" b="b"/>
            <a:pathLst>
              <a:path w="574" h="816">
                <a:moveTo>
                  <a:pt x="196" y="816"/>
                </a:moveTo>
                <a:cubicBezTo>
                  <a:pt x="98" y="589"/>
                  <a:pt x="0" y="363"/>
                  <a:pt x="15" y="227"/>
                </a:cubicBezTo>
                <a:cubicBezTo>
                  <a:pt x="30" y="91"/>
                  <a:pt x="196" y="0"/>
                  <a:pt x="287" y="0"/>
                </a:cubicBezTo>
                <a:cubicBezTo>
                  <a:pt x="378" y="0"/>
                  <a:pt x="544" y="91"/>
                  <a:pt x="559" y="227"/>
                </a:cubicBezTo>
                <a:cubicBezTo>
                  <a:pt x="574" y="363"/>
                  <a:pt x="408" y="718"/>
                  <a:pt x="378" y="816"/>
                </a:cubicBezTo>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6" name="Line 34"/>
          <p:cNvSpPr>
            <a:spLocks noChangeShapeType="1"/>
          </p:cNvSpPr>
          <p:nvPr/>
        </p:nvSpPr>
        <p:spPr bwMode="auto">
          <a:xfrm>
            <a:off x="6083300" y="3136900"/>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7" name="Line 35"/>
          <p:cNvSpPr>
            <a:spLocks noChangeShapeType="1"/>
          </p:cNvSpPr>
          <p:nvPr/>
        </p:nvSpPr>
        <p:spPr bwMode="auto">
          <a:xfrm>
            <a:off x="8747125" y="3136900"/>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8" name="Text Box 36"/>
          <p:cNvSpPr txBox="1">
            <a:spLocks noChangeArrowheads="1"/>
          </p:cNvSpPr>
          <p:nvPr/>
        </p:nvSpPr>
        <p:spPr bwMode="auto">
          <a:xfrm>
            <a:off x="7389813" y="2008188"/>
            <a:ext cx="33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a:t>
            </a:r>
            <a:endParaRPr lang="cs-CZ" altLang="en-US" b="1"/>
          </a:p>
        </p:txBody>
      </p:sp>
      <p:sp>
        <p:nvSpPr>
          <p:cNvPr id="69670" name="Oval 38"/>
          <p:cNvSpPr>
            <a:spLocks noChangeArrowheads="1"/>
          </p:cNvSpPr>
          <p:nvPr/>
        </p:nvSpPr>
        <p:spPr bwMode="auto">
          <a:xfrm>
            <a:off x="3506788" y="507682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y</a:t>
            </a:r>
            <a:endParaRPr lang="cs-CZ" altLang="en-US"/>
          </a:p>
        </p:txBody>
      </p:sp>
      <p:sp>
        <p:nvSpPr>
          <p:cNvPr id="69671" name="Oval 39"/>
          <p:cNvSpPr>
            <a:spLocks noChangeArrowheads="1"/>
          </p:cNvSpPr>
          <p:nvPr/>
        </p:nvSpPr>
        <p:spPr bwMode="auto">
          <a:xfrm>
            <a:off x="4391025" y="507682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72" name="Oval 40"/>
          <p:cNvSpPr>
            <a:spLocks noChangeArrowheads="1"/>
          </p:cNvSpPr>
          <p:nvPr/>
        </p:nvSpPr>
        <p:spPr bwMode="auto">
          <a:xfrm>
            <a:off x="5289550" y="507682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73" name="Line 41"/>
          <p:cNvSpPr>
            <a:spLocks noChangeShapeType="1"/>
          </p:cNvSpPr>
          <p:nvPr/>
        </p:nvSpPr>
        <p:spPr bwMode="auto">
          <a:xfrm>
            <a:off x="4113213" y="5360988"/>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74" name="Text Box 42"/>
          <p:cNvSpPr txBox="1">
            <a:spLocks noChangeArrowheads="1"/>
          </p:cNvSpPr>
          <p:nvPr/>
        </p:nvSpPr>
        <p:spPr bwMode="auto">
          <a:xfrm>
            <a:off x="4572000" y="5157788"/>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eh </a:t>
            </a:r>
            <a:endParaRPr lang="cs-CZ" altLang="en-US"/>
          </a:p>
        </p:txBody>
      </p:sp>
      <p:sp>
        <p:nvSpPr>
          <p:cNvPr id="69675" name="Text Box 43"/>
          <p:cNvSpPr txBox="1">
            <a:spLocks noChangeArrowheads="1"/>
          </p:cNvSpPr>
          <p:nvPr/>
        </p:nvSpPr>
        <p:spPr bwMode="auto">
          <a:xfrm>
            <a:off x="5429250" y="5151438"/>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a:t>
            </a:r>
            <a:endParaRPr lang="cs-CZ" altLang="en-US"/>
          </a:p>
        </p:txBody>
      </p:sp>
      <p:sp>
        <p:nvSpPr>
          <p:cNvPr id="69676" name="Line 44"/>
          <p:cNvSpPr>
            <a:spLocks noChangeShapeType="1"/>
          </p:cNvSpPr>
          <p:nvPr/>
        </p:nvSpPr>
        <p:spPr bwMode="auto">
          <a:xfrm>
            <a:off x="5008563" y="535622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Oval 2"/>
          <p:cNvSpPr>
            <a:spLocks noChangeArrowheads="1"/>
          </p:cNvSpPr>
          <p:nvPr/>
        </p:nvSpPr>
        <p:spPr bwMode="auto">
          <a:xfrm>
            <a:off x="2852738" y="251777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w</a:t>
            </a:r>
            <a:endParaRPr lang="cs-CZ" altLang="en-US"/>
          </a:p>
        </p:txBody>
      </p:sp>
      <p:sp>
        <p:nvSpPr>
          <p:cNvPr id="68611" name="Oval 3"/>
          <p:cNvSpPr>
            <a:spLocks noChangeArrowheads="1"/>
          </p:cNvSpPr>
          <p:nvPr/>
        </p:nvSpPr>
        <p:spPr bwMode="auto">
          <a:xfrm>
            <a:off x="3736975" y="250507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2" name="Oval 4"/>
          <p:cNvSpPr>
            <a:spLocks noChangeArrowheads="1"/>
          </p:cNvSpPr>
          <p:nvPr/>
        </p:nvSpPr>
        <p:spPr bwMode="auto">
          <a:xfrm>
            <a:off x="4635500" y="250507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3" name="Line 5"/>
          <p:cNvSpPr>
            <a:spLocks noChangeShapeType="1"/>
          </p:cNvSpPr>
          <p:nvPr/>
        </p:nvSpPr>
        <p:spPr bwMode="auto">
          <a:xfrm>
            <a:off x="3459163" y="2801938"/>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4" name="Line 6"/>
          <p:cNvSpPr>
            <a:spLocks noChangeShapeType="1"/>
          </p:cNvSpPr>
          <p:nvPr/>
        </p:nvSpPr>
        <p:spPr bwMode="auto">
          <a:xfrm>
            <a:off x="6502400" y="3627438"/>
            <a:ext cx="29368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5" name="Line 7"/>
          <p:cNvSpPr>
            <a:spLocks noChangeShapeType="1"/>
          </p:cNvSpPr>
          <p:nvPr/>
        </p:nvSpPr>
        <p:spPr bwMode="auto">
          <a:xfrm>
            <a:off x="7918450" y="3592513"/>
            <a:ext cx="668338"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6" name="Text Box 8"/>
          <p:cNvSpPr txBox="1">
            <a:spLocks noChangeArrowheads="1"/>
          </p:cNvSpPr>
          <p:nvPr/>
        </p:nvSpPr>
        <p:spPr bwMode="auto">
          <a:xfrm>
            <a:off x="3829050" y="2598738"/>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ah</a:t>
            </a:r>
            <a:endParaRPr lang="cs-CZ" altLang="en-US"/>
          </a:p>
        </p:txBody>
      </p:sp>
      <p:sp>
        <p:nvSpPr>
          <p:cNvPr id="68617" name="Text Box 9"/>
          <p:cNvSpPr txBox="1">
            <a:spLocks noChangeArrowheads="1"/>
          </p:cNvSpPr>
          <p:nvPr/>
        </p:nvSpPr>
        <p:spPr bwMode="auto">
          <a:xfrm>
            <a:off x="4775200" y="25923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n</a:t>
            </a:r>
            <a:endParaRPr lang="cs-CZ" altLang="en-US"/>
          </a:p>
        </p:txBody>
      </p:sp>
      <p:sp>
        <p:nvSpPr>
          <p:cNvPr id="68618" name="Line 10"/>
          <p:cNvSpPr>
            <a:spLocks noChangeShapeType="1"/>
          </p:cNvSpPr>
          <p:nvPr/>
        </p:nvSpPr>
        <p:spPr bwMode="auto">
          <a:xfrm>
            <a:off x="4354513" y="279717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9" name="Oval 11"/>
          <p:cNvSpPr>
            <a:spLocks noChangeArrowheads="1"/>
          </p:cNvSpPr>
          <p:nvPr/>
        </p:nvSpPr>
        <p:spPr bwMode="auto">
          <a:xfrm>
            <a:off x="2820988" y="3313113"/>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a:t>
            </a:r>
            <a:endParaRPr lang="cs-CZ" altLang="en-US"/>
          </a:p>
        </p:txBody>
      </p:sp>
      <p:sp>
        <p:nvSpPr>
          <p:cNvPr id="68620" name="Oval 12"/>
          <p:cNvSpPr>
            <a:spLocks noChangeArrowheads="1"/>
          </p:cNvSpPr>
          <p:nvPr/>
        </p:nvSpPr>
        <p:spPr bwMode="auto">
          <a:xfrm>
            <a:off x="3705225" y="3313113"/>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1" name="Line 13"/>
          <p:cNvSpPr>
            <a:spLocks noChangeShapeType="1"/>
          </p:cNvSpPr>
          <p:nvPr/>
        </p:nvSpPr>
        <p:spPr bwMode="auto">
          <a:xfrm>
            <a:off x="3427413" y="359727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2" name="Text Box 14"/>
          <p:cNvSpPr txBox="1">
            <a:spLocks noChangeArrowheads="1"/>
          </p:cNvSpPr>
          <p:nvPr/>
        </p:nvSpPr>
        <p:spPr bwMode="auto">
          <a:xfrm>
            <a:off x="3797300" y="3394075"/>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uw</a:t>
            </a:r>
            <a:endParaRPr lang="cs-CZ" altLang="en-US"/>
          </a:p>
        </p:txBody>
      </p:sp>
      <p:sp>
        <p:nvSpPr>
          <p:cNvPr id="68623" name="Oval 15"/>
          <p:cNvSpPr>
            <a:spLocks noChangeArrowheads="1"/>
          </p:cNvSpPr>
          <p:nvPr/>
        </p:nvSpPr>
        <p:spPr bwMode="auto">
          <a:xfrm>
            <a:off x="2808288" y="416560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th</a:t>
            </a:r>
            <a:endParaRPr lang="cs-CZ" altLang="en-US"/>
          </a:p>
        </p:txBody>
      </p:sp>
      <p:sp>
        <p:nvSpPr>
          <p:cNvPr id="68624" name="Oval 16"/>
          <p:cNvSpPr>
            <a:spLocks noChangeArrowheads="1"/>
          </p:cNvSpPr>
          <p:nvPr/>
        </p:nvSpPr>
        <p:spPr bwMode="auto">
          <a:xfrm>
            <a:off x="3692525" y="416560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5" name="Oval 17"/>
          <p:cNvSpPr>
            <a:spLocks noChangeArrowheads="1"/>
          </p:cNvSpPr>
          <p:nvPr/>
        </p:nvSpPr>
        <p:spPr bwMode="auto">
          <a:xfrm>
            <a:off x="4591050" y="416560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6" name="Line 18"/>
          <p:cNvSpPr>
            <a:spLocks noChangeShapeType="1"/>
          </p:cNvSpPr>
          <p:nvPr/>
        </p:nvSpPr>
        <p:spPr bwMode="auto">
          <a:xfrm>
            <a:off x="3414713" y="4449763"/>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7" name="Text Box 19"/>
          <p:cNvSpPr txBox="1">
            <a:spLocks noChangeArrowheads="1"/>
          </p:cNvSpPr>
          <p:nvPr/>
        </p:nvSpPr>
        <p:spPr bwMode="auto">
          <a:xfrm>
            <a:off x="3873500" y="4246563"/>
            <a:ext cx="26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r</a:t>
            </a:r>
            <a:endParaRPr lang="cs-CZ" altLang="en-US"/>
          </a:p>
        </p:txBody>
      </p:sp>
      <p:sp>
        <p:nvSpPr>
          <p:cNvPr id="68628" name="Text Box 20"/>
          <p:cNvSpPr txBox="1">
            <a:spLocks noChangeArrowheads="1"/>
          </p:cNvSpPr>
          <p:nvPr/>
        </p:nvSpPr>
        <p:spPr bwMode="auto">
          <a:xfrm>
            <a:off x="4730750" y="42402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iy</a:t>
            </a:r>
            <a:endParaRPr lang="cs-CZ" altLang="en-US"/>
          </a:p>
        </p:txBody>
      </p:sp>
      <p:sp>
        <p:nvSpPr>
          <p:cNvPr id="68629" name="Line 21"/>
          <p:cNvSpPr>
            <a:spLocks noChangeShapeType="1"/>
          </p:cNvSpPr>
          <p:nvPr/>
        </p:nvSpPr>
        <p:spPr bwMode="auto">
          <a:xfrm>
            <a:off x="4310063" y="4445000"/>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0" name="Text Box 22"/>
          <p:cNvSpPr txBox="1">
            <a:spLocks noChangeArrowheads="1"/>
          </p:cNvSpPr>
          <p:nvPr/>
        </p:nvSpPr>
        <p:spPr bwMode="auto">
          <a:xfrm>
            <a:off x="5970588" y="2273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68631" name="Rectangle 23"/>
          <p:cNvSpPr>
            <a:spLocks noChangeArrowheads="1"/>
          </p:cNvSpPr>
          <p:nvPr/>
        </p:nvSpPr>
        <p:spPr bwMode="auto">
          <a:xfrm>
            <a:off x="5675313" y="2592388"/>
            <a:ext cx="825500" cy="4397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one</a:t>
            </a:r>
            <a:endParaRPr lang="cs-CZ" altLang="en-US"/>
          </a:p>
        </p:txBody>
      </p:sp>
      <p:sp>
        <p:nvSpPr>
          <p:cNvPr id="68632" name="Rectangle 24"/>
          <p:cNvSpPr>
            <a:spLocks noChangeArrowheads="1"/>
          </p:cNvSpPr>
          <p:nvPr/>
        </p:nvSpPr>
        <p:spPr bwMode="auto">
          <a:xfrm>
            <a:off x="5681663" y="3413125"/>
            <a:ext cx="825500" cy="4397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two</a:t>
            </a:r>
            <a:endParaRPr lang="cs-CZ" altLang="en-US"/>
          </a:p>
        </p:txBody>
      </p:sp>
      <p:sp>
        <p:nvSpPr>
          <p:cNvPr id="68633" name="Rectangle 25"/>
          <p:cNvSpPr>
            <a:spLocks noChangeArrowheads="1"/>
          </p:cNvSpPr>
          <p:nvPr/>
        </p:nvSpPr>
        <p:spPr bwMode="auto">
          <a:xfrm>
            <a:off x="5675313" y="4233863"/>
            <a:ext cx="825500" cy="4397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three</a:t>
            </a:r>
            <a:endParaRPr lang="cs-CZ" altLang="en-US"/>
          </a:p>
        </p:txBody>
      </p:sp>
      <p:sp>
        <p:nvSpPr>
          <p:cNvPr id="68634" name="Line 26"/>
          <p:cNvSpPr>
            <a:spLocks noChangeShapeType="1"/>
          </p:cNvSpPr>
          <p:nvPr/>
        </p:nvSpPr>
        <p:spPr bwMode="auto">
          <a:xfrm>
            <a:off x="1427163" y="1878013"/>
            <a:ext cx="666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5" name="Oval 27"/>
          <p:cNvSpPr>
            <a:spLocks noChangeArrowheads="1"/>
          </p:cNvSpPr>
          <p:nvPr/>
        </p:nvSpPr>
        <p:spPr bwMode="auto">
          <a:xfrm>
            <a:off x="646113" y="3319463"/>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sil</a:t>
            </a:r>
            <a:endParaRPr lang="cs-CZ" altLang="en-US"/>
          </a:p>
        </p:txBody>
      </p:sp>
      <p:sp>
        <p:nvSpPr>
          <p:cNvPr id="68636" name="Oval 28"/>
          <p:cNvSpPr>
            <a:spLocks noChangeArrowheads="1"/>
          </p:cNvSpPr>
          <p:nvPr/>
        </p:nvSpPr>
        <p:spPr bwMode="auto">
          <a:xfrm>
            <a:off x="7292975" y="3336925"/>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sil</a:t>
            </a:r>
            <a:endParaRPr lang="cs-CZ" altLang="en-US"/>
          </a:p>
        </p:txBody>
      </p:sp>
      <p:sp>
        <p:nvSpPr>
          <p:cNvPr id="68637" name="Line 29"/>
          <p:cNvSpPr>
            <a:spLocks noChangeShapeType="1"/>
          </p:cNvSpPr>
          <p:nvPr/>
        </p:nvSpPr>
        <p:spPr bwMode="auto">
          <a:xfrm>
            <a:off x="1690688" y="2805113"/>
            <a:ext cx="0" cy="1666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8" name="Text Box 30"/>
          <p:cNvSpPr txBox="1">
            <a:spLocks noChangeArrowheads="1"/>
          </p:cNvSpPr>
          <p:nvPr/>
        </p:nvSpPr>
        <p:spPr bwMode="auto">
          <a:xfrm>
            <a:off x="1719263" y="2436813"/>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P(one)</a:t>
            </a:r>
            <a:endParaRPr lang="cs-CZ" altLang="en-US"/>
          </a:p>
        </p:txBody>
      </p:sp>
      <p:sp>
        <p:nvSpPr>
          <p:cNvPr id="68639" name="Text Box 31"/>
          <p:cNvSpPr txBox="1">
            <a:spLocks noChangeArrowheads="1"/>
          </p:cNvSpPr>
          <p:nvPr/>
        </p:nvSpPr>
        <p:spPr bwMode="auto">
          <a:xfrm>
            <a:off x="1695450" y="4105275"/>
            <a:ext cx="100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P(three)</a:t>
            </a:r>
            <a:endParaRPr lang="cs-CZ" altLang="en-US"/>
          </a:p>
        </p:txBody>
      </p:sp>
      <p:sp>
        <p:nvSpPr>
          <p:cNvPr id="68640" name="Line 32"/>
          <p:cNvSpPr>
            <a:spLocks noChangeShapeType="1"/>
          </p:cNvSpPr>
          <p:nvPr/>
        </p:nvSpPr>
        <p:spPr bwMode="auto">
          <a:xfrm flipH="1">
            <a:off x="1703388" y="2805113"/>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1" name="Text Box 33"/>
          <p:cNvSpPr txBox="1">
            <a:spLocks noChangeArrowheads="1"/>
          </p:cNvSpPr>
          <p:nvPr/>
        </p:nvSpPr>
        <p:spPr bwMode="auto">
          <a:xfrm>
            <a:off x="1701800" y="3260725"/>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P(two)</a:t>
            </a:r>
            <a:endParaRPr lang="cs-CZ" altLang="en-US"/>
          </a:p>
        </p:txBody>
      </p:sp>
      <p:sp>
        <p:nvSpPr>
          <p:cNvPr id="68642" name="Line 34"/>
          <p:cNvSpPr>
            <a:spLocks noChangeShapeType="1"/>
          </p:cNvSpPr>
          <p:nvPr/>
        </p:nvSpPr>
        <p:spPr bwMode="auto">
          <a:xfrm flipH="1">
            <a:off x="1682750" y="4478338"/>
            <a:ext cx="11287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3" name="Line 35"/>
          <p:cNvSpPr>
            <a:spLocks noChangeShapeType="1"/>
          </p:cNvSpPr>
          <p:nvPr/>
        </p:nvSpPr>
        <p:spPr bwMode="auto">
          <a:xfrm flipH="1">
            <a:off x="1258888" y="3613150"/>
            <a:ext cx="1577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4" name="Line 36"/>
          <p:cNvSpPr>
            <a:spLocks noChangeShapeType="1"/>
          </p:cNvSpPr>
          <p:nvPr/>
        </p:nvSpPr>
        <p:spPr bwMode="auto">
          <a:xfrm flipH="1">
            <a:off x="388938" y="3619500"/>
            <a:ext cx="249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5" name="Line 37"/>
          <p:cNvSpPr>
            <a:spLocks noChangeShapeType="1"/>
          </p:cNvSpPr>
          <p:nvPr/>
        </p:nvSpPr>
        <p:spPr bwMode="auto">
          <a:xfrm>
            <a:off x="1416050" y="1879600"/>
            <a:ext cx="0" cy="17399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6" name="Line 38"/>
          <p:cNvSpPr>
            <a:spLocks noChangeShapeType="1"/>
          </p:cNvSpPr>
          <p:nvPr/>
        </p:nvSpPr>
        <p:spPr bwMode="auto">
          <a:xfrm flipV="1">
            <a:off x="6991350" y="1866900"/>
            <a:ext cx="0" cy="17526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7" name="Line 39"/>
          <p:cNvSpPr>
            <a:spLocks noChangeShapeType="1"/>
          </p:cNvSpPr>
          <p:nvPr/>
        </p:nvSpPr>
        <p:spPr bwMode="auto">
          <a:xfrm flipV="1">
            <a:off x="8085138" y="1858963"/>
            <a:ext cx="0" cy="172878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8" name="Line 40"/>
          <p:cNvSpPr>
            <a:spLocks noChangeShapeType="1"/>
          </p:cNvSpPr>
          <p:nvPr/>
        </p:nvSpPr>
        <p:spPr bwMode="auto">
          <a:xfrm>
            <a:off x="5248275" y="2792413"/>
            <a:ext cx="41275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9" name="Line 41"/>
          <p:cNvSpPr>
            <a:spLocks noChangeShapeType="1"/>
          </p:cNvSpPr>
          <p:nvPr/>
        </p:nvSpPr>
        <p:spPr bwMode="auto">
          <a:xfrm>
            <a:off x="4303713" y="3625850"/>
            <a:ext cx="1363662"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0" name="Line 42"/>
          <p:cNvSpPr>
            <a:spLocks noChangeShapeType="1"/>
          </p:cNvSpPr>
          <p:nvPr/>
        </p:nvSpPr>
        <p:spPr bwMode="auto">
          <a:xfrm>
            <a:off x="5229225" y="4465638"/>
            <a:ext cx="43656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1" name="Line 43"/>
          <p:cNvSpPr>
            <a:spLocks noChangeShapeType="1"/>
          </p:cNvSpPr>
          <p:nvPr/>
        </p:nvSpPr>
        <p:spPr bwMode="auto">
          <a:xfrm>
            <a:off x="6765925" y="2817813"/>
            <a:ext cx="0" cy="1643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2" name="Line 44"/>
          <p:cNvSpPr>
            <a:spLocks noChangeShapeType="1"/>
          </p:cNvSpPr>
          <p:nvPr/>
        </p:nvSpPr>
        <p:spPr bwMode="auto">
          <a:xfrm>
            <a:off x="6503988" y="280352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3" name="Line 45"/>
          <p:cNvSpPr>
            <a:spLocks noChangeShapeType="1"/>
          </p:cNvSpPr>
          <p:nvPr/>
        </p:nvSpPr>
        <p:spPr bwMode="auto">
          <a:xfrm>
            <a:off x="6499225" y="4464050"/>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4" name="Line 46"/>
          <p:cNvSpPr>
            <a:spLocks noChangeShapeType="1"/>
          </p:cNvSpPr>
          <p:nvPr/>
        </p:nvSpPr>
        <p:spPr bwMode="auto">
          <a:xfrm flipV="1">
            <a:off x="6808788" y="3617913"/>
            <a:ext cx="506412" cy="127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5" name="Rectangle 47"/>
          <p:cNvSpPr>
            <a:spLocks noGrp="1" noChangeArrowheads="1"/>
          </p:cNvSpPr>
          <p:nvPr>
            <p:ph type="title"/>
          </p:nvPr>
        </p:nvSpPr>
        <p:spPr>
          <a:noFill/>
          <a:ln/>
        </p:spPr>
        <p:txBody>
          <a:bodyPr/>
          <a:lstStyle/>
          <a:p>
            <a:r>
              <a:rPr lang="en-US" altLang="en-US" sz="4000"/>
              <a:t>Using Language model - unigram</a:t>
            </a:r>
            <a:endParaRPr lang="cs-CZ" altLang="en-US" sz="40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val 2"/>
          <p:cNvSpPr>
            <a:spLocks noChangeArrowheads="1"/>
          </p:cNvSpPr>
          <p:nvPr/>
        </p:nvSpPr>
        <p:spPr bwMode="auto">
          <a:xfrm>
            <a:off x="4227513" y="1979613"/>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ah</a:t>
            </a:r>
            <a:endParaRPr lang="cs-CZ" altLang="en-US"/>
          </a:p>
        </p:txBody>
      </p:sp>
      <p:sp>
        <p:nvSpPr>
          <p:cNvPr id="51203" name="Oval 3"/>
          <p:cNvSpPr>
            <a:spLocks noChangeArrowheads="1"/>
          </p:cNvSpPr>
          <p:nvPr/>
        </p:nvSpPr>
        <p:spPr bwMode="auto">
          <a:xfrm>
            <a:off x="5111750" y="1966913"/>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n</a:t>
            </a:r>
            <a:endParaRPr lang="cs-CZ" altLang="en-US"/>
          </a:p>
        </p:txBody>
      </p:sp>
      <p:sp>
        <p:nvSpPr>
          <p:cNvPr id="51204" name="Oval 4"/>
          <p:cNvSpPr>
            <a:spLocks noChangeArrowheads="1"/>
          </p:cNvSpPr>
          <p:nvPr/>
        </p:nvSpPr>
        <p:spPr bwMode="auto">
          <a:xfrm>
            <a:off x="6010275" y="1966913"/>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5" name="Line 5"/>
          <p:cNvSpPr>
            <a:spLocks noChangeShapeType="1"/>
          </p:cNvSpPr>
          <p:nvPr/>
        </p:nvSpPr>
        <p:spPr bwMode="auto">
          <a:xfrm>
            <a:off x="4833938" y="226377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6" name="Text Box 6"/>
          <p:cNvSpPr txBox="1">
            <a:spLocks noChangeArrowheads="1"/>
          </p:cNvSpPr>
          <p:nvPr/>
        </p:nvSpPr>
        <p:spPr bwMode="auto">
          <a:xfrm>
            <a:off x="6149975" y="2054225"/>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sil</a:t>
            </a:r>
            <a:endParaRPr lang="cs-CZ" altLang="en-US"/>
          </a:p>
        </p:txBody>
      </p:sp>
      <p:sp>
        <p:nvSpPr>
          <p:cNvPr id="51207" name="Line 7"/>
          <p:cNvSpPr>
            <a:spLocks noChangeShapeType="1"/>
          </p:cNvSpPr>
          <p:nvPr/>
        </p:nvSpPr>
        <p:spPr bwMode="auto">
          <a:xfrm>
            <a:off x="5729288" y="2259013"/>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8" name="Oval 8"/>
          <p:cNvSpPr>
            <a:spLocks noChangeArrowheads="1"/>
          </p:cNvSpPr>
          <p:nvPr/>
        </p:nvSpPr>
        <p:spPr bwMode="auto">
          <a:xfrm>
            <a:off x="4195763" y="3287713"/>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uw</a:t>
            </a:r>
            <a:endParaRPr lang="cs-CZ" altLang="en-US"/>
          </a:p>
        </p:txBody>
      </p:sp>
      <p:sp>
        <p:nvSpPr>
          <p:cNvPr id="51209" name="Oval 9"/>
          <p:cNvSpPr>
            <a:spLocks noChangeArrowheads="1"/>
          </p:cNvSpPr>
          <p:nvPr/>
        </p:nvSpPr>
        <p:spPr bwMode="auto">
          <a:xfrm>
            <a:off x="5080000" y="3287713"/>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0" name="Line 10"/>
          <p:cNvSpPr>
            <a:spLocks noChangeShapeType="1"/>
          </p:cNvSpPr>
          <p:nvPr/>
        </p:nvSpPr>
        <p:spPr bwMode="auto">
          <a:xfrm>
            <a:off x="4802188" y="357187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1" name="Text Box 11"/>
          <p:cNvSpPr txBox="1">
            <a:spLocks noChangeArrowheads="1"/>
          </p:cNvSpPr>
          <p:nvPr/>
        </p:nvSpPr>
        <p:spPr bwMode="auto">
          <a:xfrm>
            <a:off x="5172075" y="3368675"/>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sil</a:t>
            </a:r>
            <a:endParaRPr lang="cs-CZ" altLang="en-US"/>
          </a:p>
        </p:txBody>
      </p:sp>
      <p:sp>
        <p:nvSpPr>
          <p:cNvPr id="51212" name="Oval 12"/>
          <p:cNvSpPr>
            <a:spLocks noChangeArrowheads="1"/>
          </p:cNvSpPr>
          <p:nvPr/>
        </p:nvSpPr>
        <p:spPr bwMode="auto">
          <a:xfrm>
            <a:off x="4194175" y="469265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r</a:t>
            </a:r>
            <a:endParaRPr lang="cs-CZ" altLang="en-US"/>
          </a:p>
        </p:txBody>
      </p:sp>
      <p:sp>
        <p:nvSpPr>
          <p:cNvPr id="51213" name="Oval 13"/>
          <p:cNvSpPr>
            <a:spLocks noChangeArrowheads="1"/>
          </p:cNvSpPr>
          <p:nvPr/>
        </p:nvSpPr>
        <p:spPr bwMode="auto">
          <a:xfrm>
            <a:off x="5078413" y="469265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iy</a:t>
            </a:r>
            <a:endParaRPr lang="cs-CZ" altLang="en-US"/>
          </a:p>
        </p:txBody>
      </p:sp>
      <p:sp>
        <p:nvSpPr>
          <p:cNvPr id="51214" name="Oval 14"/>
          <p:cNvSpPr>
            <a:spLocks noChangeArrowheads="1"/>
          </p:cNvSpPr>
          <p:nvPr/>
        </p:nvSpPr>
        <p:spPr bwMode="auto">
          <a:xfrm>
            <a:off x="5976938" y="469265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5" name="Line 15"/>
          <p:cNvSpPr>
            <a:spLocks noChangeShapeType="1"/>
          </p:cNvSpPr>
          <p:nvPr/>
        </p:nvSpPr>
        <p:spPr bwMode="auto">
          <a:xfrm>
            <a:off x="4800600" y="4976813"/>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6" name="Text Box 16"/>
          <p:cNvSpPr txBox="1">
            <a:spLocks noChangeArrowheads="1"/>
          </p:cNvSpPr>
          <p:nvPr/>
        </p:nvSpPr>
        <p:spPr bwMode="auto">
          <a:xfrm>
            <a:off x="6065838" y="4767263"/>
            <a:ext cx="400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sil</a:t>
            </a:r>
            <a:endParaRPr lang="cs-CZ" altLang="en-US"/>
          </a:p>
          <a:p>
            <a:endParaRPr lang="cs-CZ" altLang="en-US"/>
          </a:p>
        </p:txBody>
      </p:sp>
      <p:sp>
        <p:nvSpPr>
          <p:cNvPr id="51217" name="Line 17"/>
          <p:cNvSpPr>
            <a:spLocks noChangeShapeType="1"/>
          </p:cNvSpPr>
          <p:nvPr/>
        </p:nvSpPr>
        <p:spPr bwMode="auto">
          <a:xfrm>
            <a:off x="5695950" y="4972050"/>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8" name="Rectangle 18"/>
          <p:cNvSpPr>
            <a:spLocks noChangeArrowheads="1"/>
          </p:cNvSpPr>
          <p:nvPr/>
        </p:nvSpPr>
        <p:spPr bwMode="auto">
          <a:xfrm>
            <a:off x="6884988" y="2065338"/>
            <a:ext cx="825500" cy="4397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one</a:t>
            </a:r>
            <a:endParaRPr lang="cs-CZ" altLang="en-US"/>
          </a:p>
        </p:txBody>
      </p:sp>
      <p:sp>
        <p:nvSpPr>
          <p:cNvPr id="51219" name="Rectangle 19"/>
          <p:cNvSpPr>
            <a:spLocks noChangeArrowheads="1"/>
          </p:cNvSpPr>
          <p:nvPr/>
        </p:nvSpPr>
        <p:spPr bwMode="auto">
          <a:xfrm>
            <a:off x="6878638" y="3375025"/>
            <a:ext cx="825500" cy="4397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two</a:t>
            </a:r>
            <a:endParaRPr lang="cs-CZ" altLang="en-US"/>
          </a:p>
        </p:txBody>
      </p:sp>
      <p:sp>
        <p:nvSpPr>
          <p:cNvPr id="51220" name="Rectangle 20"/>
          <p:cNvSpPr>
            <a:spLocks noChangeArrowheads="1"/>
          </p:cNvSpPr>
          <p:nvPr/>
        </p:nvSpPr>
        <p:spPr bwMode="auto">
          <a:xfrm>
            <a:off x="6896100" y="4748213"/>
            <a:ext cx="825500" cy="4397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three</a:t>
            </a:r>
            <a:endParaRPr lang="cs-CZ" altLang="en-US"/>
          </a:p>
        </p:txBody>
      </p:sp>
      <p:sp>
        <p:nvSpPr>
          <p:cNvPr id="51221" name="Oval 21"/>
          <p:cNvSpPr>
            <a:spLocks noChangeArrowheads="1"/>
          </p:cNvSpPr>
          <p:nvPr/>
        </p:nvSpPr>
        <p:spPr bwMode="auto">
          <a:xfrm>
            <a:off x="3317875" y="1985963"/>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w</a:t>
            </a:r>
            <a:endParaRPr lang="cs-CZ" altLang="en-US"/>
          </a:p>
        </p:txBody>
      </p:sp>
      <p:sp>
        <p:nvSpPr>
          <p:cNvPr id="51222" name="Line 22"/>
          <p:cNvSpPr>
            <a:spLocks noChangeShapeType="1"/>
          </p:cNvSpPr>
          <p:nvPr/>
        </p:nvSpPr>
        <p:spPr bwMode="auto">
          <a:xfrm>
            <a:off x="6600825" y="2265363"/>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3" name="Line 23"/>
          <p:cNvSpPr>
            <a:spLocks noChangeShapeType="1"/>
          </p:cNvSpPr>
          <p:nvPr/>
        </p:nvSpPr>
        <p:spPr bwMode="auto">
          <a:xfrm>
            <a:off x="5697538" y="3592513"/>
            <a:ext cx="11938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4" name="Line 24"/>
          <p:cNvSpPr>
            <a:spLocks noChangeShapeType="1"/>
          </p:cNvSpPr>
          <p:nvPr/>
        </p:nvSpPr>
        <p:spPr bwMode="auto">
          <a:xfrm>
            <a:off x="6575425" y="4984750"/>
            <a:ext cx="31591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5" name="Line 25"/>
          <p:cNvSpPr>
            <a:spLocks noChangeShapeType="1"/>
          </p:cNvSpPr>
          <p:nvPr/>
        </p:nvSpPr>
        <p:spPr bwMode="auto">
          <a:xfrm>
            <a:off x="3938588" y="225742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6" name="Oval 26"/>
          <p:cNvSpPr>
            <a:spLocks noChangeArrowheads="1"/>
          </p:cNvSpPr>
          <p:nvPr/>
        </p:nvSpPr>
        <p:spPr bwMode="auto">
          <a:xfrm>
            <a:off x="3286125" y="3319463"/>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a:t>
            </a:r>
            <a:endParaRPr lang="cs-CZ" altLang="en-US"/>
          </a:p>
        </p:txBody>
      </p:sp>
      <p:sp>
        <p:nvSpPr>
          <p:cNvPr id="51227" name="Line 27"/>
          <p:cNvSpPr>
            <a:spLocks noChangeShapeType="1"/>
          </p:cNvSpPr>
          <p:nvPr/>
        </p:nvSpPr>
        <p:spPr bwMode="auto">
          <a:xfrm>
            <a:off x="3906838" y="3590925"/>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8" name="Oval 28"/>
          <p:cNvSpPr>
            <a:spLocks noChangeArrowheads="1"/>
          </p:cNvSpPr>
          <p:nvPr/>
        </p:nvSpPr>
        <p:spPr bwMode="auto">
          <a:xfrm>
            <a:off x="3286125" y="4724400"/>
            <a:ext cx="606425" cy="5683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th</a:t>
            </a:r>
            <a:endParaRPr lang="cs-CZ" altLang="en-US"/>
          </a:p>
        </p:txBody>
      </p:sp>
      <p:sp>
        <p:nvSpPr>
          <p:cNvPr id="51229" name="Line 29"/>
          <p:cNvSpPr>
            <a:spLocks noChangeShapeType="1"/>
          </p:cNvSpPr>
          <p:nvPr/>
        </p:nvSpPr>
        <p:spPr bwMode="auto">
          <a:xfrm>
            <a:off x="3906838" y="4995863"/>
            <a:ext cx="279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0" name="Line 30"/>
          <p:cNvSpPr>
            <a:spLocks noChangeShapeType="1"/>
          </p:cNvSpPr>
          <p:nvPr/>
        </p:nvSpPr>
        <p:spPr bwMode="auto">
          <a:xfrm flipV="1">
            <a:off x="7713663" y="2279650"/>
            <a:ext cx="425450" cy="127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1" name="Text Box 31"/>
          <p:cNvSpPr txBox="1">
            <a:spLocks noChangeArrowheads="1"/>
          </p:cNvSpPr>
          <p:nvPr/>
        </p:nvSpPr>
        <p:spPr bwMode="auto">
          <a:xfrm>
            <a:off x="1719263" y="1831975"/>
            <a:ext cx="11477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P(W</a:t>
            </a:r>
            <a:r>
              <a:rPr lang="en-US" altLang="en-US" baseline="-25000"/>
              <a:t>2</a:t>
            </a:r>
            <a:r>
              <a:rPr lang="en-US" altLang="en-US"/>
              <a:t>|W</a:t>
            </a:r>
            <a:r>
              <a:rPr lang="en-US" altLang="en-US" baseline="-25000"/>
              <a:t>1</a:t>
            </a:r>
            <a:r>
              <a:rPr lang="en-US" altLang="en-US"/>
              <a:t>)</a:t>
            </a:r>
            <a:endParaRPr lang="cs-CZ" altLang="en-US"/>
          </a:p>
        </p:txBody>
      </p:sp>
      <p:sp>
        <p:nvSpPr>
          <p:cNvPr id="51232" name="Line 32"/>
          <p:cNvSpPr>
            <a:spLocks noChangeShapeType="1"/>
          </p:cNvSpPr>
          <p:nvPr/>
        </p:nvSpPr>
        <p:spPr bwMode="auto">
          <a:xfrm>
            <a:off x="7713663" y="3582988"/>
            <a:ext cx="60007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3" name="Line 33"/>
          <p:cNvSpPr>
            <a:spLocks noChangeShapeType="1"/>
          </p:cNvSpPr>
          <p:nvPr/>
        </p:nvSpPr>
        <p:spPr bwMode="auto">
          <a:xfrm>
            <a:off x="7726363" y="4973638"/>
            <a:ext cx="563562" cy="127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4" name="Line 34"/>
          <p:cNvSpPr>
            <a:spLocks noChangeShapeType="1"/>
          </p:cNvSpPr>
          <p:nvPr/>
        </p:nvSpPr>
        <p:spPr bwMode="auto">
          <a:xfrm>
            <a:off x="3114675" y="2241550"/>
            <a:ext cx="200025" cy="12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5" name="Line 35"/>
          <p:cNvSpPr>
            <a:spLocks noChangeShapeType="1"/>
          </p:cNvSpPr>
          <p:nvPr/>
        </p:nvSpPr>
        <p:spPr bwMode="auto">
          <a:xfrm>
            <a:off x="3084513" y="3614738"/>
            <a:ext cx="200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6" name="Line 36"/>
          <p:cNvSpPr>
            <a:spLocks noChangeShapeType="1"/>
          </p:cNvSpPr>
          <p:nvPr/>
        </p:nvSpPr>
        <p:spPr bwMode="auto">
          <a:xfrm>
            <a:off x="3106738" y="5029200"/>
            <a:ext cx="1762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7" name="Line 37"/>
          <p:cNvSpPr>
            <a:spLocks noChangeShapeType="1"/>
          </p:cNvSpPr>
          <p:nvPr/>
        </p:nvSpPr>
        <p:spPr bwMode="auto">
          <a:xfrm flipH="1">
            <a:off x="889000" y="2254250"/>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8" name="Line 38"/>
          <p:cNvSpPr>
            <a:spLocks noChangeShapeType="1"/>
          </p:cNvSpPr>
          <p:nvPr/>
        </p:nvSpPr>
        <p:spPr bwMode="auto">
          <a:xfrm flipV="1">
            <a:off x="8116888" y="1628775"/>
            <a:ext cx="0" cy="650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9" name="Line 39"/>
          <p:cNvSpPr>
            <a:spLocks noChangeShapeType="1"/>
          </p:cNvSpPr>
          <p:nvPr/>
        </p:nvSpPr>
        <p:spPr bwMode="auto">
          <a:xfrm flipH="1">
            <a:off x="889000" y="1616075"/>
            <a:ext cx="7215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0" name="Line 40"/>
          <p:cNvSpPr>
            <a:spLocks noChangeShapeType="1"/>
          </p:cNvSpPr>
          <p:nvPr/>
        </p:nvSpPr>
        <p:spPr bwMode="auto">
          <a:xfrm>
            <a:off x="889000" y="1616075"/>
            <a:ext cx="0" cy="638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1" name="Text Box 41"/>
          <p:cNvSpPr txBox="1">
            <a:spLocks noChangeArrowheads="1"/>
          </p:cNvSpPr>
          <p:nvPr/>
        </p:nvSpPr>
        <p:spPr bwMode="auto">
          <a:xfrm>
            <a:off x="922338" y="1836738"/>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one</a:t>
            </a:r>
            <a:endParaRPr lang="cs-CZ" altLang="en-US"/>
          </a:p>
        </p:txBody>
      </p:sp>
      <p:sp>
        <p:nvSpPr>
          <p:cNvPr id="51242" name="Line 42"/>
          <p:cNvSpPr>
            <a:spLocks noChangeShapeType="1"/>
          </p:cNvSpPr>
          <p:nvPr/>
        </p:nvSpPr>
        <p:spPr bwMode="auto">
          <a:xfrm flipH="1">
            <a:off x="722313" y="5643563"/>
            <a:ext cx="7540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3" name="Line 43"/>
          <p:cNvSpPr>
            <a:spLocks noChangeShapeType="1"/>
          </p:cNvSpPr>
          <p:nvPr/>
        </p:nvSpPr>
        <p:spPr bwMode="auto">
          <a:xfrm flipV="1">
            <a:off x="8274050" y="4992688"/>
            <a:ext cx="0" cy="650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4" name="Line 44"/>
          <p:cNvSpPr>
            <a:spLocks noChangeShapeType="1"/>
          </p:cNvSpPr>
          <p:nvPr/>
        </p:nvSpPr>
        <p:spPr bwMode="auto">
          <a:xfrm>
            <a:off x="708025" y="5005388"/>
            <a:ext cx="0" cy="638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5" name="Rectangle 45"/>
          <p:cNvSpPr>
            <a:spLocks noChangeArrowheads="1"/>
          </p:cNvSpPr>
          <p:nvPr/>
        </p:nvSpPr>
        <p:spPr bwMode="auto">
          <a:xfrm>
            <a:off x="827088" y="4611688"/>
            <a:ext cx="704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three</a:t>
            </a:r>
            <a:endParaRPr lang="cs-CZ" altLang="en-US"/>
          </a:p>
        </p:txBody>
      </p:sp>
      <p:sp>
        <p:nvSpPr>
          <p:cNvPr id="51246" name="Line 46"/>
          <p:cNvSpPr>
            <a:spLocks noChangeShapeType="1"/>
          </p:cNvSpPr>
          <p:nvPr/>
        </p:nvSpPr>
        <p:spPr bwMode="auto">
          <a:xfrm flipV="1">
            <a:off x="8316913" y="1290638"/>
            <a:ext cx="0" cy="2279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7" name="Line 47"/>
          <p:cNvSpPr>
            <a:spLocks noChangeShapeType="1"/>
          </p:cNvSpPr>
          <p:nvPr/>
        </p:nvSpPr>
        <p:spPr bwMode="auto">
          <a:xfrm flipH="1">
            <a:off x="714375" y="1290638"/>
            <a:ext cx="75898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8" name="Line 48"/>
          <p:cNvSpPr>
            <a:spLocks noChangeShapeType="1"/>
          </p:cNvSpPr>
          <p:nvPr/>
        </p:nvSpPr>
        <p:spPr bwMode="auto">
          <a:xfrm>
            <a:off x="701675" y="1290638"/>
            <a:ext cx="0" cy="2328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9" name="Line 49"/>
          <p:cNvSpPr>
            <a:spLocks noChangeShapeType="1"/>
          </p:cNvSpPr>
          <p:nvPr/>
        </p:nvSpPr>
        <p:spPr bwMode="auto">
          <a:xfrm flipH="1">
            <a:off x="701675" y="3609975"/>
            <a:ext cx="7635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0" name="Rectangle 50"/>
          <p:cNvSpPr>
            <a:spLocks noChangeArrowheads="1"/>
          </p:cNvSpPr>
          <p:nvPr/>
        </p:nvSpPr>
        <p:spPr bwMode="auto">
          <a:xfrm>
            <a:off x="946150" y="3240088"/>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two</a:t>
            </a:r>
            <a:endParaRPr lang="cs-CZ" altLang="en-US"/>
          </a:p>
        </p:txBody>
      </p:sp>
      <p:sp>
        <p:nvSpPr>
          <p:cNvPr id="51251" name="Line 51"/>
          <p:cNvSpPr>
            <a:spLocks noChangeShapeType="1"/>
          </p:cNvSpPr>
          <p:nvPr/>
        </p:nvSpPr>
        <p:spPr bwMode="auto">
          <a:xfrm>
            <a:off x="1465263" y="2241550"/>
            <a:ext cx="1670050" cy="279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2" name="Line 52"/>
          <p:cNvSpPr>
            <a:spLocks noChangeShapeType="1"/>
          </p:cNvSpPr>
          <p:nvPr/>
        </p:nvSpPr>
        <p:spPr bwMode="auto">
          <a:xfrm>
            <a:off x="1477963" y="2247900"/>
            <a:ext cx="1603375" cy="1358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3" name="Line 53"/>
          <p:cNvSpPr>
            <a:spLocks noChangeShapeType="1"/>
          </p:cNvSpPr>
          <p:nvPr/>
        </p:nvSpPr>
        <p:spPr bwMode="auto">
          <a:xfrm>
            <a:off x="1503363" y="2254250"/>
            <a:ext cx="16525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4" name="Oval 54"/>
          <p:cNvSpPr>
            <a:spLocks noChangeArrowheads="1"/>
          </p:cNvSpPr>
          <p:nvPr/>
        </p:nvSpPr>
        <p:spPr bwMode="auto">
          <a:xfrm>
            <a:off x="1439863" y="2216150"/>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5" name="Oval 55"/>
          <p:cNvSpPr>
            <a:spLocks noChangeArrowheads="1"/>
          </p:cNvSpPr>
          <p:nvPr/>
        </p:nvSpPr>
        <p:spPr bwMode="auto">
          <a:xfrm>
            <a:off x="3087688" y="2197100"/>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6" name="Oval 56"/>
          <p:cNvSpPr>
            <a:spLocks noChangeArrowheads="1"/>
          </p:cNvSpPr>
          <p:nvPr/>
        </p:nvSpPr>
        <p:spPr bwMode="auto">
          <a:xfrm>
            <a:off x="3062288" y="3562350"/>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7" name="Oval 57"/>
          <p:cNvSpPr>
            <a:spLocks noChangeArrowheads="1"/>
          </p:cNvSpPr>
          <p:nvPr/>
        </p:nvSpPr>
        <p:spPr bwMode="auto">
          <a:xfrm>
            <a:off x="3074988" y="4965700"/>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8" name="Oval 58"/>
          <p:cNvSpPr>
            <a:spLocks noChangeArrowheads="1"/>
          </p:cNvSpPr>
          <p:nvPr/>
        </p:nvSpPr>
        <p:spPr bwMode="auto">
          <a:xfrm>
            <a:off x="1408113" y="3562350"/>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9" name="Oval 59"/>
          <p:cNvSpPr>
            <a:spLocks noChangeArrowheads="1"/>
          </p:cNvSpPr>
          <p:nvPr/>
        </p:nvSpPr>
        <p:spPr bwMode="auto">
          <a:xfrm>
            <a:off x="1408113" y="4978400"/>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0" name="Line 60"/>
          <p:cNvSpPr>
            <a:spLocks noChangeShapeType="1"/>
          </p:cNvSpPr>
          <p:nvPr/>
        </p:nvSpPr>
        <p:spPr bwMode="auto">
          <a:xfrm flipV="1">
            <a:off x="1477963" y="2254250"/>
            <a:ext cx="1666875" cy="1352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1" name="Line 61"/>
          <p:cNvSpPr>
            <a:spLocks noChangeShapeType="1"/>
          </p:cNvSpPr>
          <p:nvPr/>
        </p:nvSpPr>
        <p:spPr bwMode="auto">
          <a:xfrm>
            <a:off x="1428750" y="3606800"/>
            <a:ext cx="1665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2" name="Line 62"/>
          <p:cNvSpPr>
            <a:spLocks noChangeShapeType="1"/>
          </p:cNvSpPr>
          <p:nvPr/>
        </p:nvSpPr>
        <p:spPr bwMode="auto">
          <a:xfrm>
            <a:off x="1428750" y="3595688"/>
            <a:ext cx="1677988" cy="14271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3" name="Line 63"/>
          <p:cNvSpPr>
            <a:spLocks noChangeShapeType="1"/>
          </p:cNvSpPr>
          <p:nvPr/>
        </p:nvSpPr>
        <p:spPr bwMode="auto">
          <a:xfrm>
            <a:off x="1452563" y="5022850"/>
            <a:ext cx="1641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4" name="Line 64"/>
          <p:cNvSpPr>
            <a:spLocks noChangeShapeType="1"/>
          </p:cNvSpPr>
          <p:nvPr/>
        </p:nvSpPr>
        <p:spPr bwMode="auto">
          <a:xfrm flipV="1">
            <a:off x="1452563" y="3619500"/>
            <a:ext cx="1641475" cy="1403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5" name="Line 65"/>
          <p:cNvSpPr>
            <a:spLocks noChangeShapeType="1"/>
          </p:cNvSpPr>
          <p:nvPr/>
        </p:nvSpPr>
        <p:spPr bwMode="auto">
          <a:xfrm flipV="1">
            <a:off x="1439863" y="2241550"/>
            <a:ext cx="1704975" cy="276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6" name="Line 66"/>
          <p:cNvSpPr>
            <a:spLocks noChangeShapeType="1"/>
          </p:cNvSpPr>
          <p:nvPr/>
        </p:nvSpPr>
        <p:spPr bwMode="auto">
          <a:xfrm flipH="1">
            <a:off x="701675" y="5010150"/>
            <a:ext cx="7270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7" name="Rectangle 67"/>
          <p:cNvSpPr>
            <a:spLocks noGrp="1" noChangeArrowheads="1"/>
          </p:cNvSpPr>
          <p:nvPr>
            <p:ph type="title"/>
          </p:nvPr>
        </p:nvSpPr>
        <p:spPr>
          <a:noFill/>
          <a:ln/>
        </p:spPr>
        <p:txBody>
          <a:bodyPr/>
          <a:lstStyle/>
          <a:p>
            <a:r>
              <a:rPr lang="en-US" altLang="en-US"/>
              <a:t>Using Language model - bigram</a:t>
            </a:r>
            <a:endParaRPr lang="cs-CZ"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sz="4000"/>
              <a:t>Other basic ASR topics not covered by this presentation</a:t>
            </a:r>
            <a:endParaRPr lang="cs-CZ" altLang="en-US" sz="4000"/>
          </a:p>
        </p:txBody>
      </p:sp>
      <p:sp>
        <p:nvSpPr>
          <p:cNvPr id="62467" name="Rectangle 3"/>
          <p:cNvSpPr>
            <a:spLocks noGrp="1" noChangeArrowheads="1"/>
          </p:cNvSpPr>
          <p:nvPr>
            <p:ph type="body" idx="1"/>
          </p:nvPr>
        </p:nvSpPr>
        <p:spPr/>
        <p:txBody>
          <a:bodyPr/>
          <a:lstStyle/>
          <a:p>
            <a:pPr>
              <a:lnSpc>
                <a:spcPct val="90000"/>
              </a:lnSpc>
            </a:pPr>
            <a:r>
              <a:rPr lang="en-US" altLang="en-US" sz="2400"/>
              <a:t>Context dependent models</a:t>
            </a:r>
          </a:p>
          <a:p>
            <a:pPr>
              <a:lnSpc>
                <a:spcPct val="90000"/>
              </a:lnSpc>
            </a:pPr>
            <a:r>
              <a:rPr lang="en-US" altLang="en-US" sz="2400"/>
              <a:t>Training phoneme based models</a:t>
            </a:r>
          </a:p>
          <a:p>
            <a:pPr>
              <a:lnSpc>
                <a:spcPct val="90000"/>
              </a:lnSpc>
            </a:pPr>
            <a:r>
              <a:rPr lang="en-US" altLang="en-US" sz="2400"/>
              <a:t>Feature extraction</a:t>
            </a:r>
          </a:p>
          <a:p>
            <a:pPr lvl="1">
              <a:lnSpc>
                <a:spcPct val="90000"/>
              </a:lnSpc>
            </a:pPr>
            <a:r>
              <a:rPr lang="en-US" altLang="en-US" sz="2000"/>
              <a:t>Delta parameters</a:t>
            </a:r>
          </a:p>
          <a:p>
            <a:pPr lvl="1">
              <a:lnSpc>
                <a:spcPct val="90000"/>
              </a:lnSpc>
            </a:pPr>
            <a:r>
              <a:rPr lang="en-US" altLang="en-US" sz="2000"/>
              <a:t>De-correlation of features</a:t>
            </a:r>
          </a:p>
          <a:p>
            <a:pPr>
              <a:lnSpc>
                <a:spcPct val="90000"/>
              </a:lnSpc>
            </a:pPr>
            <a:r>
              <a:rPr lang="en-US" altLang="en-US" sz="2400"/>
              <a:t>Full-covariance vs. diagonal cov. modeling</a:t>
            </a:r>
          </a:p>
          <a:p>
            <a:pPr>
              <a:lnSpc>
                <a:spcPct val="90000"/>
              </a:lnSpc>
            </a:pPr>
            <a:r>
              <a:rPr lang="en-US" altLang="en-US" sz="2400"/>
              <a:t>Adaptation to speaker or acoustic condition</a:t>
            </a:r>
          </a:p>
          <a:p>
            <a:pPr>
              <a:lnSpc>
                <a:spcPct val="90000"/>
              </a:lnSpc>
            </a:pPr>
            <a:r>
              <a:rPr lang="en-US" altLang="en-US" sz="2400"/>
              <a:t>Language Modeling</a:t>
            </a:r>
          </a:p>
          <a:p>
            <a:pPr lvl="1">
              <a:lnSpc>
                <a:spcPct val="90000"/>
              </a:lnSpc>
            </a:pPr>
            <a:r>
              <a:rPr lang="en-US" altLang="en-US" sz="2000"/>
              <a:t>LM smoothing (back-off) </a:t>
            </a:r>
          </a:p>
          <a:p>
            <a:pPr>
              <a:lnSpc>
                <a:spcPct val="90000"/>
              </a:lnSpc>
            </a:pPr>
            <a:r>
              <a:rPr lang="en-US" altLang="en-US" sz="2400"/>
              <a:t>Discriminative training (MMI or MPE)</a:t>
            </a:r>
          </a:p>
          <a:p>
            <a:pPr>
              <a:lnSpc>
                <a:spcPct val="90000"/>
              </a:lnSpc>
            </a:pPr>
            <a:r>
              <a:rPr lang="en-US" altLang="en-US" sz="2400"/>
              <a:t>and so on</a:t>
            </a:r>
          </a:p>
          <a:p>
            <a:pPr>
              <a:lnSpc>
                <a:spcPct val="90000"/>
              </a:lnSpc>
              <a:buFontTx/>
              <a:buNone/>
            </a:pPr>
            <a:endParaRPr lang="cs-CZ" altLang="en-US"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a:t>Classifying </a:t>
            </a:r>
            <a:r>
              <a:rPr lang="en-US" altLang="en-US" dirty="0" smtClean="0"/>
              <a:t>speech </a:t>
            </a:r>
            <a:r>
              <a:rPr lang="en-US" altLang="en-US" dirty="0"/>
              <a:t>frame</a:t>
            </a:r>
            <a:endParaRPr lang="cs-CZ" altLang="en-US" dirty="0"/>
          </a:p>
        </p:txBody>
      </p:sp>
      <p:sp>
        <p:nvSpPr>
          <p:cNvPr id="60420" name="Line 4"/>
          <p:cNvSpPr>
            <a:spLocks noChangeShapeType="1"/>
          </p:cNvSpPr>
          <p:nvPr/>
        </p:nvSpPr>
        <p:spPr bwMode="auto">
          <a:xfrm>
            <a:off x="827088" y="2865438"/>
            <a:ext cx="7561262"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421" name="Group 5"/>
          <p:cNvGrpSpPr>
            <a:grpSpLocks/>
          </p:cNvGrpSpPr>
          <p:nvPr/>
        </p:nvGrpSpPr>
        <p:grpSpPr bwMode="auto">
          <a:xfrm>
            <a:off x="3059113" y="1511300"/>
            <a:ext cx="4752975" cy="1355725"/>
            <a:chOff x="884" y="2304"/>
            <a:chExt cx="3992" cy="854"/>
          </a:xfrm>
        </p:grpSpPr>
        <p:sp>
          <p:nvSpPr>
            <p:cNvPr id="60422" name="Freeform 6"/>
            <p:cNvSpPr>
              <a:spLocks/>
            </p:cNvSpPr>
            <p:nvPr/>
          </p:nvSpPr>
          <p:spPr bwMode="auto">
            <a:xfrm>
              <a:off x="884" y="2304"/>
              <a:ext cx="2087" cy="854"/>
            </a:xfrm>
            <a:custGeom>
              <a:avLst/>
              <a:gdLst>
                <a:gd name="T0" fmla="*/ 0 w 2087"/>
                <a:gd name="T1" fmla="*/ 839 h 854"/>
                <a:gd name="T2" fmla="*/ 136 w 2087"/>
                <a:gd name="T3" fmla="*/ 839 h 854"/>
                <a:gd name="T4" fmla="*/ 363 w 2087"/>
                <a:gd name="T5" fmla="*/ 748 h 854"/>
                <a:gd name="T6" fmla="*/ 590 w 2087"/>
                <a:gd name="T7" fmla="*/ 521 h 854"/>
                <a:gd name="T8" fmla="*/ 862 w 2087"/>
                <a:gd name="T9" fmla="*/ 68 h 854"/>
                <a:gd name="T10" fmla="*/ 1043 w 2087"/>
                <a:gd name="T11" fmla="*/ 113 h 854"/>
                <a:gd name="T12" fmla="*/ 1180 w 2087"/>
                <a:gd name="T13" fmla="*/ 22 h 854"/>
                <a:gd name="T14" fmla="*/ 1316 w 2087"/>
                <a:gd name="T15" fmla="*/ 159 h 854"/>
                <a:gd name="T16" fmla="*/ 1542 w 2087"/>
                <a:gd name="T17" fmla="*/ 567 h 854"/>
                <a:gd name="T18" fmla="*/ 1860 w 2087"/>
                <a:gd name="T19" fmla="*/ 794 h 854"/>
                <a:gd name="T20" fmla="*/ 2087 w 2087"/>
                <a:gd name="T21" fmla="*/ 83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7" h="854">
                  <a:moveTo>
                    <a:pt x="0" y="839"/>
                  </a:moveTo>
                  <a:cubicBezTo>
                    <a:pt x="38" y="846"/>
                    <a:pt x="76" y="854"/>
                    <a:pt x="136" y="839"/>
                  </a:cubicBezTo>
                  <a:cubicBezTo>
                    <a:pt x="196" y="824"/>
                    <a:pt x="288" y="801"/>
                    <a:pt x="363" y="748"/>
                  </a:cubicBezTo>
                  <a:cubicBezTo>
                    <a:pt x="438" y="695"/>
                    <a:pt x="507" y="634"/>
                    <a:pt x="590" y="521"/>
                  </a:cubicBezTo>
                  <a:cubicBezTo>
                    <a:pt x="673" y="408"/>
                    <a:pt x="787" y="136"/>
                    <a:pt x="862" y="68"/>
                  </a:cubicBezTo>
                  <a:cubicBezTo>
                    <a:pt x="937" y="0"/>
                    <a:pt x="990" y="121"/>
                    <a:pt x="1043" y="113"/>
                  </a:cubicBezTo>
                  <a:cubicBezTo>
                    <a:pt x="1096" y="105"/>
                    <a:pt x="1135" y="14"/>
                    <a:pt x="1180" y="22"/>
                  </a:cubicBezTo>
                  <a:cubicBezTo>
                    <a:pt x="1225" y="30"/>
                    <a:pt x="1256" y="68"/>
                    <a:pt x="1316" y="159"/>
                  </a:cubicBezTo>
                  <a:cubicBezTo>
                    <a:pt x="1376" y="250"/>
                    <a:pt x="1451" y="461"/>
                    <a:pt x="1542" y="567"/>
                  </a:cubicBezTo>
                  <a:cubicBezTo>
                    <a:pt x="1633" y="673"/>
                    <a:pt x="1769" y="749"/>
                    <a:pt x="1860" y="794"/>
                  </a:cubicBezTo>
                  <a:cubicBezTo>
                    <a:pt x="1951" y="839"/>
                    <a:pt x="2019" y="839"/>
                    <a:pt x="2087" y="839"/>
                  </a:cubicBezTo>
                </a:path>
              </a:pathLst>
            </a:custGeom>
            <a:noFill/>
            <a:ln w="2540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3" name="Freeform 7"/>
            <p:cNvSpPr>
              <a:spLocks/>
            </p:cNvSpPr>
            <p:nvPr/>
          </p:nvSpPr>
          <p:spPr bwMode="auto">
            <a:xfrm>
              <a:off x="2018" y="2629"/>
              <a:ext cx="2858" cy="529"/>
            </a:xfrm>
            <a:custGeom>
              <a:avLst/>
              <a:gdLst>
                <a:gd name="T0" fmla="*/ 0 w 2858"/>
                <a:gd name="T1" fmla="*/ 506 h 529"/>
                <a:gd name="T2" fmla="*/ 182 w 2858"/>
                <a:gd name="T3" fmla="*/ 506 h 529"/>
                <a:gd name="T4" fmla="*/ 635 w 2858"/>
                <a:gd name="T5" fmla="*/ 370 h 529"/>
                <a:gd name="T6" fmla="*/ 998 w 2858"/>
                <a:gd name="T7" fmla="*/ 98 h 529"/>
                <a:gd name="T8" fmla="*/ 1316 w 2858"/>
                <a:gd name="T9" fmla="*/ 7 h 529"/>
                <a:gd name="T10" fmla="*/ 1588 w 2858"/>
                <a:gd name="T11" fmla="*/ 143 h 529"/>
                <a:gd name="T12" fmla="*/ 1769 w 2858"/>
                <a:gd name="T13" fmla="*/ 143 h 529"/>
                <a:gd name="T14" fmla="*/ 2132 w 2858"/>
                <a:gd name="T15" fmla="*/ 370 h 529"/>
                <a:gd name="T16" fmla="*/ 2404 w 2858"/>
                <a:gd name="T17" fmla="*/ 461 h 529"/>
                <a:gd name="T18" fmla="*/ 2858 w 2858"/>
                <a:gd name="T19" fmla="*/ 506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8" h="529">
                  <a:moveTo>
                    <a:pt x="0" y="506"/>
                  </a:moveTo>
                  <a:cubicBezTo>
                    <a:pt x="38" y="517"/>
                    <a:pt x="76" y="529"/>
                    <a:pt x="182" y="506"/>
                  </a:cubicBezTo>
                  <a:cubicBezTo>
                    <a:pt x="288" y="483"/>
                    <a:pt x="499" y="438"/>
                    <a:pt x="635" y="370"/>
                  </a:cubicBezTo>
                  <a:cubicBezTo>
                    <a:pt x="771" y="302"/>
                    <a:pt x="884" y="159"/>
                    <a:pt x="998" y="98"/>
                  </a:cubicBezTo>
                  <a:cubicBezTo>
                    <a:pt x="1112" y="37"/>
                    <a:pt x="1218" y="0"/>
                    <a:pt x="1316" y="7"/>
                  </a:cubicBezTo>
                  <a:cubicBezTo>
                    <a:pt x="1414" y="14"/>
                    <a:pt x="1513" y="120"/>
                    <a:pt x="1588" y="143"/>
                  </a:cubicBezTo>
                  <a:cubicBezTo>
                    <a:pt x="1663" y="166"/>
                    <a:pt x="1678" y="105"/>
                    <a:pt x="1769" y="143"/>
                  </a:cubicBezTo>
                  <a:cubicBezTo>
                    <a:pt x="1860" y="181"/>
                    <a:pt x="2026" y="317"/>
                    <a:pt x="2132" y="370"/>
                  </a:cubicBezTo>
                  <a:cubicBezTo>
                    <a:pt x="2238" y="423"/>
                    <a:pt x="2283" y="438"/>
                    <a:pt x="2404" y="461"/>
                  </a:cubicBezTo>
                  <a:cubicBezTo>
                    <a:pt x="2525" y="484"/>
                    <a:pt x="2691" y="495"/>
                    <a:pt x="2858" y="506"/>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0424" name="Text Box 8"/>
          <p:cNvSpPr txBox="1">
            <a:spLocks noChangeArrowheads="1"/>
          </p:cNvSpPr>
          <p:nvPr/>
        </p:nvSpPr>
        <p:spPr bwMode="auto">
          <a:xfrm>
            <a:off x="3779838" y="1138238"/>
            <a:ext cx="1296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333399"/>
                </a:solidFill>
              </a:rPr>
              <a:t>unvoiced</a:t>
            </a:r>
            <a:endParaRPr lang="cs-CZ" altLang="en-US">
              <a:solidFill>
                <a:srgbClr val="333399"/>
              </a:solidFill>
            </a:endParaRPr>
          </a:p>
        </p:txBody>
      </p:sp>
      <p:sp>
        <p:nvSpPr>
          <p:cNvPr id="60425" name="Text Box 9"/>
          <p:cNvSpPr txBox="1">
            <a:spLocks noChangeArrowheads="1"/>
          </p:cNvSpPr>
          <p:nvPr/>
        </p:nvSpPr>
        <p:spPr bwMode="auto">
          <a:xfrm>
            <a:off x="5653088" y="1138238"/>
            <a:ext cx="9350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voiced</a:t>
            </a:r>
            <a:endParaRPr lang="cs-CZ" altLang="en-US">
              <a:solidFill>
                <a:srgbClr val="FF0000"/>
              </a:solidFill>
            </a:endParaRPr>
          </a:p>
        </p:txBody>
      </p:sp>
      <p:sp>
        <p:nvSpPr>
          <p:cNvPr id="60426" name="Line 10"/>
          <p:cNvSpPr>
            <a:spLocks noChangeShapeType="1"/>
          </p:cNvSpPr>
          <p:nvPr/>
        </p:nvSpPr>
        <p:spPr bwMode="auto">
          <a:xfrm flipH="1" flipV="1">
            <a:off x="4138613" y="1427163"/>
            <a:ext cx="1587" cy="1871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7" name="Line 11"/>
          <p:cNvSpPr>
            <a:spLocks noChangeShapeType="1"/>
          </p:cNvSpPr>
          <p:nvPr/>
        </p:nvSpPr>
        <p:spPr bwMode="auto">
          <a:xfrm rot="5400000">
            <a:off x="4319588" y="2974975"/>
            <a:ext cx="0" cy="358775"/>
          </a:xfrm>
          <a:prstGeom prst="line">
            <a:avLst/>
          </a:prstGeom>
          <a:noFill/>
          <a:ln w="25400">
            <a:solidFill>
              <a:srgbClr val="FF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559" name="Text Box 143"/>
          <p:cNvSpPr txBox="1">
            <a:spLocks noChangeArrowheads="1"/>
          </p:cNvSpPr>
          <p:nvPr/>
        </p:nvSpPr>
        <p:spPr bwMode="auto">
          <a:xfrm>
            <a:off x="1692275" y="3429000"/>
            <a:ext cx="532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Mathematically, we ask the following question:</a:t>
            </a:r>
            <a:endParaRPr lang="cs-CZ" altLang="en-US" dirty="0"/>
          </a:p>
        </p:txBody>
      </p:sp>
      <p:sp>
        <p:nvSpPr>
          <p:cNvPr id="60561" name="Text Box 145"/>
          <p:cNvSpPr txBox="1">
            <a:spLocks noChangeArrowheads="1"/>
          </p:cNvSpPr>
          <p:nvPr/>
        </p:nvSpPr>
        <p:spPr bwMode="auto">
          <a:xfrm>
            <a:off x="755650" y="4365625"/>
            <a:ext cx="76327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But the value we read from probability distribution </a:t>
            </a:r>
            <a:r>
              <a:rPr lang="en-US" altLang="en-US" dirty="0" smtClean="0"/>
              <a:t>is </a:t>
            </a:r>
            <a:r>
              <a:rPr lang="en-US" altLang="en-US" sz="2000" i="1" dirty="0" smtClean="0">
                <a:latin typeface="Times New Roman" panose="02020603050405020304" pitchFamily="18" charset="0"/>
                <a:cs typeface="Times New Roman" panose="02020603050405020304" pitchFamily="18" charset="0"/>
              </a:rPr>
              <a:t>p</a:t>
            </a:r>
            <a:r>
              <a:rPr lang="en-US" altLang="en-US" sz="2000" dirty="0" smtClean="0">
                <a:latin typeface="Times New Roman" panose="02020603050405020304" pitchFamily="18" charset="0"/>
                <a:cs typeface="Times New Roman" panose="02020603050405020304" pitchFamily="18" charset="0"/>
              </a:rPr>
              <a:t>(</a:t>
            </a:r>
            <a:r>
              <a:rPr lang="en-US" altLang="en-US" sz="2000" i="1" dirty="0" err="1" smtClean="0">
                <a:latin typeface="Times New Roman" panose="02020603050405020304" pitchFamily="18" charset="0"/>
                <a:cs typeface="Times New Roman" panose="02020603050405020304" pitchFamily="18" charset="0"/>
              </a:rPr>
              <a:t>x</a:t>
            </a:r>
            <a:r>
              <a:rPr lang="en-US" altLang="en-US" sz="2000" dirty="0" err="1" smtClean="0">
                <a:latin typeface="Times New Roman" panose="02020603050405020304" pitchFamily="18" charset="0"/>
                <a:cs typeface="Times New Roman" panose="02020603050405020304" pitchFamily="18" charset="0"/>
              </a:rPr>
              <a:t>|</a:t>
            </a:r>
            <a:r>
              <a:rPr lang="en-US" altLang="en-US" sz="2000" i="1" dirty="0" err="1" smtClean="0">
                <a:latin typeface="Times New Roman" panose="02020603050405020304" pitchFamily="18" charset="0"/>
                <a:cs typeface="Times New Roman" panose="02020603050405020304" pitchFamily="18" charset="0"/>
              </a:rPr>
              <a:t>class</a:t>
            </a:r>
            <a:r>
              <a:rPr lang="en-US" altLang="en-US" sz="2000" dirty="0">
                <a:latin typeface="Times New Roman" panose="02020603050405020304" pitchFamily="18" charset="0"/>
                <a:cs typeface="Times New Roman" panose="02020603050405020304" pitchFamily="18" charset="0"/>
              </a:rPr>
              <a:t>)</a:t>
            </a:r>
            <a:r>
              <a:rPr lang="en-US" altLang="en-US" sz="2000" dirty="0" smtClean="0"/>
              <a:t>.</a:t>
            </a:r>
            <a:endParaRPr lang="en-US" altLang="en-US" sz="2000" dirty="0"/>
          </a:p>
        </p:txBody>
      </p:sp>
      <p:sp>
        <p:nvSpPr>
          <p:cNvPr id="60562" name="Line 146"/>
          <p:cNvSpPr>
            <a:spLocks noChangeShapeType="1"/>
          </p:cNvSpPr>
          <p:nvPr/>
        </p:nvSpPr>
        <p:spPr bwMode="auto">
          <a:xfrm flipV="1">
            <a:off x="4500563" y="1557338"/>
            <a:ext cx="0" cy="1511300"/>
          </a:xfrm>
          <a:prstGeom prst="line">
            <a:avLst/>
          </a:prstGeom>
          <a:noFill/>
          <a:ln w="9525">
            <a:solidFill>
              <a:srgbClr val="333399"/>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32" name="Text Box 316"/>
          <p:cNvSpPr txBox="1">
            <a:spLocks noChangeArrowheads="1"/>
          </p:cNvSpPr>
          <p:nvPr/>
        </p:nvSpPr>
        <p:spPr bwMode="auto">
          <a:xfrm>
            <a:off x="755650" y="4868863"/>
            <a:ext cx="7632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According to Bayes Rule, the above can be </a:t>
            </a:r>
            <a:r>
              <a:rPr lang="en-US" altLang="en-US" dirty="0" err="1"/>
              <a:t>revritten</a:t>
            </a:r>
            <a:r>
              <a:rPr lang="en-US" altLang="en-US" dirty="0"/>
              <a:t> as:</a:t>
            </a:r>
            <a:endParaRPr lang="cs-CZ" altLang="en-US" dirty="0"/>
          </a:p>
        </p:txBody>
      </p:sp>
      <p:pic>
        <p:nvPicPr>
          <p:cNvPr id="60733" name="Picture 3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3869804"/>
            <a:ext cx="49149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734" name="Picture 3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91" y="5306516"/>
            <a:ext cx="84010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7539310" y="2721620"/>
            <a:ext cx="864096" cy="523220"/>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smtClean="0">
                <a:latin typeface="Times New Roman" panose="02020603050405020304" pitchFamily="18" charset="0"/>
                <a:cs typeface="Times New Roman" panose="02020603050405020304" pitchFamily="18" charset="0"/>
              </a:rPr>
              <a:t>x</a:t>
            </a:r>
            <a:endParaRPr lang="en-US" sz="2800" dirty="0">
              <a:latin typeface="Times New Roman" panose="02020603050405020304" pitchFamily="18" charset="0"/>
              <a:cs typeface="Times New Roman" panose="02020603050405020304" pitchFamily="18" charset="0"/>
            </a:endParaRPr>
          </a:p>
        </p:txBody>
      </p:sp>
      <p:sp>
        <p:nvSpPr>
          <p:cNvPr id="19" name="TextBox 18"/>
          <p:cNvSpPr txBox="1"/>
          <p:nvPr/>
        </p:nvSpPr>
        <p:spPr>
          <a:xfrm rot="16200000">
            <a:off x="2366174" y="1392590"/>
            <a:ext cx="1584176" cy="523220"/>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smtClean="0">
                <a:latin typeface="Times New Roman" panose="02020603050405020304" pitchFamily="18" charset="0"/>
                <a:cs typeface="Times New Roman" panose="02020603050405020304" pitchFamily="18" charset="0"/>
                <a:sym typeface="Wingdings" panose="05000000000000000000" pitchFamily="2" charset="2"/>
              </a:rPr>
              <a:t> p</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smtClean="0">
                <a:latin typeface="Times New Roman" panose="02020603050405020304" pitchFamily="18" charset="0"/>
                <a:cs typeface="Times New Roman" panose="02020603050405020304" pitchFamily="18" charset="0"/>
              </a:rPr>
              <a:t>x</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78336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5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7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61" grpId="0"/>
      <p:bldP spid="60562" grpId="0" animBg="1"/>
      <p:bldP spid="607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Multi-class classification </a:t>
            </a:r>
            <a:endParaRPr lang="cs-CZ" altLang="en-US"/>
          </a:p>
        </p:txBody>
      </p:sp>
      <p:sp>
        <p:nvSpPr>
          <p:cNvPr id="4681" name="Line 585"/>
          <p:cNvSpPr>
            <a:spLocks noChangeShapeType="1"/>
          </p:cNvSpPr>
          <p:nvPr/>
        </p:nvSpPr>
        <p:spPr bwMode="auto">
          <a:xfrm>
            <a:off x="684213" y="4508500"/>
            <a:ext cx="7561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682" name="Group 586"/>
          <p:cNvGrpSpPr>
            <a:grpSpLocks/>
          </p:cNvGrpSpPr>
          <p:nvPr/>
        </p:nvGrpSpPr>
        <p:grpSpPr bwMode="auto">
          <a:xfrm>
            <a:off x="2916238" y="3152775"/>
            <a:ext cx="4752975" cy="1355725"/>
            <a:chOff x="884" y="2304"/>
            <a:chExt cx="3992" cy="854"/>
          </a:xfrm>
        </p:grpSpPr>
        <p:sp>
          <p:nvSpPr>
            <p:cNvPr id="4683" name="Freeform 587"/>
            <p:cNvSpPr>
              <a:spLocks/>
            </p:cNvSpPr>
            <p:nvPr/>
          </p:nvSpPr>
          <p:spPr bwMode="auto">
            <a:xfrm>
              <a:off x="884" y="2304"/>
              <a:ext cx="2087" cy="854"/>
            </a:xfrm>
            <a:custGeom>
              <a:avLst/>
              <a:gdLst>
                <a:gd name="T0" fmla="*/ 0 w 2087"/>
                <a:gd name="T1" fmla="*/ 839 h 854"/>
                <a:gd name="T2" fmla="*/ 136 w 2087"/>
                <a:gd name="T3" fmla="*/ 839 h 854"/>
                <a:gd name="T4" fmla="*/ 363 w 2087"/>
                <a:gd name="T5" fmla="*/ 748 h 854"/>
                <a:gd name="T6" fmla="*/ 590 w 2087"/>
                <a:gd name="T7" fmla="*/ 521 h 854"/>
                <a:gd name="T8" fmla="*/ 862 w 2087"/>
                <a:gd name="T9" fmla="*/ 68 h 854"/>
                <a:gd name="T10" fmla="*/ 1043 w 2087"/>
                <a:gd name="T11" fmla="*/ 113 h 854"/>
                <a:gd name="T12" fmla="*/ 1180 w 2087"/>
                <a:gd name="T13" fmla="*/ 22 h 854"/>
                <a:gd name="T14" fmla="*/ 1316 w 2087"/>
                <a:gd name="T15" fmla="*/ 159 h 854"/>
                <a:gd name="T16" fmla="*/ 1542 w 2087"/>
                <a:gd name="T17" fmla="*/ 567 h 854"/>
                <a:gd name="T18" fmla="*/ 1860 w 2087"/>
                <a:gd name="T19" fmla="*/ 794 h 854"/>
                <a:gd name="T20" fmla="*/ 2087 w 2087"/>
                <a:gd name="T21" fmla="*/ 83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7" h="854">
                  <a:moveTo>
                    <a:pt x="0" y="839"/>
                  </a:moveTo>
                  <a:cubicBezTo>
                    <a:pt x="38" y="846"/>
                    <a:pt x="76" y="854"/>
                    <a:pt x="136" y="839"/>
                  </a:cubicBezTo>
                  <a:cubicBezTo>
                    <a:pt x="196" y="824"/>
                    <a:pt x="288" y="801"/>
                    <a:pt x="363" y="748"/>
                  </a:cubicBezTo>
                  <a:cubicBezTo>
                    <a:pt x="438" y="695"/>
                    <a:pt x="507" y="634"/>
                    <a:pt x="590" y="521"/>
                  </a:cubicBezTo>
                  <a:cubicBezTo>
                    <a:pt x="673" y="408"/>
                    <a:pt x="787" y="136"/>
                    <a:pt x="862" y="68"/>
                  </a:cubicBezTo>
                  <a:cubicBezTo>
                    <a:pt x="937" y="0"/>
                    <a:pt x="990" y="121"/>
                    <a:pt x="1043" y="113"/>
                  </a:cubicBezTo>
                  <a:cubicBezTo>
                    <a:pt x="1096" y="105"/>
                    <a:pt x="1135" y="14"/>
                    <a:pt x="1180" y="22"/>
                  </a:cubicBezTo>
                  <a:cubicBezTo>
                    <a:pt x="1225" y="30"/>
                    <a:pt x="1256" y="68"/>
                    <a:pt x="1316" y="159"/>
                  </a:cubicBezTo>
                  <a:cubicBezTo>
                    <a:pt x="1376" y="250"/>
                    <a:pt x="1451" y="461"/>
                    <a:pt x="1542" y="567"/>
                  </a:cubicBezTo>
                  <a:cubicBezTo>
                    <a:pt x="1633" y="673"/>
                    <a:pt x="1769" y="749"/>
                    <a:pt x="1860" y="794"/>
                  </a:cubicBezTo>
                  <a:cubicBezTo>
                    <a:pt x="1951" y="839"/>
                    <a:pt x="2019" y="839"/>
                    <a:pt x="2087" y="839"/>
                  </a:cubicBezTo>
                </a:path>
              </a:pathLst>
            </a:custGeom>
            <a:noFill/>
            <a:ln w="2540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84" name="Freeform 588"/>
            <p:cNvSpPr>
              <a:spLocks/>
            </p:cNvSpPr>
            <p:nvPr/>
          </p:nvSpPr>
          <p:spPr bwMode="auto">
            <a:xfrm>
              <a:off x="2018" y="2629"/>
              <a:ext cx="2858" cy="529"/>
            </a:xfrm>
            <a:custGeom>
              <a:avLst/>
              <a:gdLst>
                <a:gd name="T0" fmla="*/ 0 w 2858"/>
                <a:gd name="T1" fmla="*/ 506 h 529"/>
                <a:gd name="T2" fmla="*/ 182 w 2858"/>
                <a:gd name="T3" fmla="*/ 506 h 529"/>
                <a:gd name="T4" fmla="*/ 635 w 2858"/>
                <a:gd name="T5" fmla="*/ 370 h 529"/>
                <a:gd name="T6" fmla="*/ 998 w 2858"/>
                <a:gd name="T7" fmla="*/ 98 h 529"/>
                <a:gd name="T8" fmla="*/ 1316 w 2858"/>
                <a:gd name="T9" fmla="*/ 7 h 529"/>
                <a:gd name="T10" fmla="*/ 1588 w 2858"/>
                <a:gd name="T11" fmla="*/ 143 h 529"/>
                <a:gd name="T12" fmla="*/ 1769 w 2858"/>
                <a:gd name="T13" fmla="*/ 143 h 529"/>
                <a:gd name="T14" fmla="*/ 2132 w 2858"/>
                <a:gd name="T15" fmla="*/ 370 h 529"/>
                <a:gd name="T16" fmla="*/ 2404 w 2858"/>
                <a:gd name="T17" fmla="*/ 461 h 529"/>
                <a:gd name="T18" fmla="*/ 2858 w 2858"/>
                <a:gd name="T19" fmla="*/ 506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8" h="529">
                  <a:moveTo>
                    <a:pt x="0" y="506"/>
                  </a:moveTo>
                  <a:cubicBezTo>
                    <a:pt x="38" y="517"/>
                    <a:pt x="76" y="529"/>
                    <a:pt x="182" y="506"/>
                  </a:cubicBezTo>
                  <a:cubicBezTo>
                    <a:pt x="288" y="483"/>
                    <a:pt x="499" y="438"/>
                    <a:pt x="635" y="370"/>
                  </a:cubicBezTo>
                  <a:cubicBezTo>
                    <a:pt x="771" y="302"/>
                    <a:pt x="884" y="159"/>
                    <a:pt x="998" y="98"/>
                  </a:cubicBezTo>
                  <a:cubicBezTo>
                    <a:pt x="1112" y="37"/>
                    <a:pt x="1218" y="0"/>
                    <a:pt x="1316" y="7"/>
                  </a:cubicBezTo>
                  <a:cubicBezTo>
                    <a:pt x="1414" y="14"/>
                    <a:pt x="1513" y="120"/>
                    <a:pt x="1588" y="143"/>
                  </a:cubicBezTo>
                  <a:cubicBezTo>
                    <a:pt x="1663" y="166"/>
                    <a:pt x="1678" y="105"/>
                    <a:pt x="1769" y="143"/>
                  </a:cubicBezTo>
                  <a:cubicBezTo>
                    <a:pt x="1860" y="181"/>
                    <a:pt x="2026" y="317"/>
                    <a:pt x="2132" y="370"/>
                  </a:cubicBezTo>
                  <a:cubicBezTo>
                    <a:pt x="2238" y="423"/>
                    <a:pt x="2283" y="438"/>
                    <a:pt x="2404" y="461"/>
                  </a:cubicBezTo>
                  <a:cubicBezTo>
                    <a:pt x="2525" y="484"/>
                    <a:pt x="2691" y="495"/>
                    <a:pt x="2858" y="506"/>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85" name="Text Box 589"/>
          <p:cNvSpPr txBox="1">
            <a:spLocks noChangeArrowheads="1"/>
          </p:cNvSpPr>
          <p:nvPr/>
        </p:nvSpPr>
        <p:spPr bwMode="auto">
          <a:xfrm>
            <a:off x="3636963" y="2779713"/>
            <a:ext cx="1296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333399"/>
                </a:solidFill>
              </a:rPr>
              <a:t>unvoiced</a:t>
            </a:r>
            <a:endParaRPr lang="cs-CZ" altLang="en-US">
              <a:solidFill>
                <a:srgbClr val="333399"/>
              </a:solidFill>
            </a:endParaRPr>
          </a:p>
        </p:txBody>
      </p:sp>
      <p:sp>
        <p:nvSpPr>
          <p:cNvPr id="4686" name="Text Box 590"/>
          <p:cNvSpPr txBox="1">
            <a:spLocks noChangeArrowheads="1"/>
          </p:cNvSpPr>
          <p:nvPr/>
        </p:nvSpPr>
        <p:spPr bwMode="auto">
          <a:xfrm>
            <a:off x="5510213" y="2779713"/>
            <a:ext cx="9350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voiced</a:t>
            </a:r>
            <a:endParaRPr lang="cs-CZ" altLang="en-US">
              <a:solidFill>
                <a:srgbClr val="FF0000"/>
              </a:solidFill>
            </a:endParaRPr>
          </a:p>
        </p:txBody>
      </p:sp>
      <p:sp>
        <p:nvSpPr>
          <p:cNvPr id="4687" name="Line 591"/>
          <p:cNvSpPr>
            <a:spLocks noChangeShapeType="1"/>
          </p:cNvSpPr>
          <p:nvPr/>
        </p:nvSpPr>
        <p:spPr bwMode="auto">
          <a:xfrm flipV="1">
            <a:off x="3995738" y="3068638"/>
            <a:ext cx="0"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88" name="Text Box 592"/>
          <p:cNvSpPr txBox="1">
            <a:spLocks noChangeArrowheads="1"/>
          </p:cNvSpPr>
          <p:nvPr/>
        </p:nvSpPr>
        <p:spPr bwMode="auto">
          <a:xfrm>
            <a:off x="2124075" y="2779713"/>
            <a:ext cx="1008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8000"/>
                </a:solidFill>
              </a:rPr>
              <a:t>silence</a:t>
            </a:r>
            <a:endParaRPr lang="cs-CZ" altLang="en-US">
              <a:solidFill>
                <a:srgbClr val="008000"/>
              </a:solidFill>
            </a:endParaRPr>
          </a:p>
        </p:txBody>
      </p:sp>
      <p:sp>
        <p:nvSpPr>
          <p:cNvPr id="4689" name="Freeform 593"/>
          <p:cNvSpPr>
            <a:spLocks/>
          </p:cNvSpPr>
          <p:nvPr/>
        </p:nvSpPr>
        <p:spPr bwMode="auto">
          <a:xfrm>
            <a:off x="1187450" y="3500438"/>
            <a:ext cx="3024188" cy="1008062"/>
          </a:xfrm>
          <a:custGeom>
            <a:avLst/>
            <a:gdLst>
              <a:gd name="T0" fmla="*/ 0 w 2812"/>
              <a:gd name="T1" fmla="*/ 741 h 756"/>
              <a:gd name="T2" fmla="*/ 272 w 2812"/>
              <a:gd name="T3" fmla="*/ 696 h 756"/>
              <a:gd name="T4" fmla="*/ 544 w 2812"/>
              <a:gd name="T5" fmla="*/ 559 h 756"/>
              <a:gd name="T6" fmla="*/ 907 w 2812"/>
              <a:gd name="T7" fmla="*/ 287 h 756"/>
              <a:gd name="T8" fmla="*/ 1497 w 2812"/>
              <a:gd name="T9" fmla="*/ 15 h 756"/>
              <a:gd name="T10" fmla="*/ 2087 w 2812"/>
              <a:gd name="T11" fmla="*/ 378 h 756"/>
              <a:gd name="T12" fmla="*/ 2586 w 2812"/>
              <a:gd name="T13" fmla="*/ 696 h 756"/>
              <a:gd name="T14" fmla="*/ 2812 w 2812"/>
              <a:gd name="T15" fmla="*/ 741 h 7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2" h="756">
                <a:moveTo>
                  <a:pt x="0" y="741"/>
                </a:moveTo>
                <a:cubicBezTo>
                  <a:pt x="90" y="733"/>
                  <a:pt x="181" y="726"/>
                  <a:pt x="272" y="696"/>
                </a:cubicBezTo>
                <a:cubicBezTo>
                  <a:pt x="363" y="666"/>
                  <a:pt x="438" y="627"/>
                  <a:pt x="544" y="559"/>
                </a:cubicBezTo>
                <a:cubicBezTo>
                  <a:pt x="650" y="491"/>
                  <a:pt x="748" y="378"/>
                  <a:pt x="907" y="287"/>
                </a:cubicBezTo>
                <a:cubicBezTo>
                  <a:pt x="1066" y="196"/>
                  <a:pt x="1300" y="0"/>
                  <a:pt x="1497" y="15"/>
                </a:cubicBezTo>
                <a:cubicBezTo>
                  <a:pt x="1694" y="30"/>
                  <a:pt x="1906" y="265"/>
                  <a:pt x="2087" y="378"/>
                </a:cubicBezTo>
                <a:cubicBezTo>
                  <a:pt x="2268" y="491"/>
                  <a:pt x="2465" y="636"/>
                  <a:pt x="2586" y="696"/>
                </a:cubicBezTo>
                <a:cubicBezTo>
                  <a:pt x="2707" y="756"/>
                  <a:pt x="2759" y="748"/>
                  <a:pt x="2812" y="741"/>
                </a:cubicBezTo>
              </a:path>
            </a:pathLst>
          </a:custGeom>
          <a:noFill/>
          <a:ln w="25400" cap="flat">
            <a:solidFill>
              <a:srgbClr val="008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01" name="Text Box 705"/>
          <p:cNvSpPr txBox="1">
            <a:spLocks noChangeArrowheads="1"/>
          </p:cNvSpPr>
          <p:nvPr/>
        </p:nvSpPr>
        <p:spPr bwMode="auto">
          <a:xfrm>
            <a:off x="900113" y="1557338"/>
            <a:ext cx="7273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The class being correct with the highest probability is given by:</a:t>
            </a:r>
            <a:endParaRPr lang="cs-CZ" altLang="en-US" dirty="0"/>
          </a:p>
        </p:txBody>
      </p:sp>
      <p:sp>
        <p:nvSpPr>
          <p:cNvPr id="4836" name="Text Box 740"/>
          <p:cNvSpPr txBox="1">
            <a:spLocks noChangeArrowheads="1"/>
          </p:cNvSpPr>
          <p:nvPr/>
        </p:nvSpPr>
        <p:spPr bwMode="auto">
          <a:xfrm>
            <a:off x="971550" y="5157788"/>
            <a:ext cx="7561263"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But we do not know the true distribution, …</a:t>
            </a:r>
          </a:p>
          <a:p>
            <a:pPr>
              <a:spcBef>
                <a:spcPct val="50000"/>
              </a:spcBef>
            </a:pPr>
            <a:endParaRPr lang="cs-CZ" altLang="en-US" dirty="0"/>
          </a:p>
        </p:txBody>
      </p:sp>
      <p:pic>
        <p:nvPicPr>
          <p:cNvPr id="4837" name="Picture 7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1916832"/>
            <a:ext cx="66198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7539310" y="4365104"/>
            <a:ext cx="864096" cy="523220"/>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smtClean="0">
                <a:latin typeface="Times New Roman" panose="02020603050405020304" pitchFamily="18" charset="0"/>
                <a:cs typeface="Times New Roman" panose="02020603050405020304" pitchFamily="18" charset="0"/>
              </a:rPr>
              <a:t>x</a:t>
            </a:r>
            <a:endParaRPr lang="en-US" sz="2800" dirty="0">
              <a:latin typeface="Times New Roman" panose="02020603050405020304" pitchFamily="18" charset="0"/>
              <a:cs typeface="Times New Roman" panose="02020603050405020304" pitchFamily="18" charset="0"/>
            </a:endParaRPr>
          </a:p>
        </p:txBody>
      </p:sp>
      <p:sp>
        <p:nvSpPr>
          <p:cNvPr id="16" name="TextBox 15"/>
          <p:cNvSpPr txBox="1"/>
          <p:nvPr/>
        </p:nvSpPr>
        <p:spPr>
          <a:xfrm rot="16200000">
            <a:off x="441122" y="3239398"/>
            <a:ext cx="1584176" cy="523220"/>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smtClean="0">
                <a:latin typeface="Times New Roman" panose="02020603050405020304" pitchFamily="18" charset="0"/>
                <a:cs typeface="Times New Roman" panose="02020603050405020304" pitchFamily="18" charset="0"/>
                <a:sym typeface="Wingdings" panose="05000000000000000000" pitchFamily="2" charset="2"/>
              </a:rPr>
              <a:t> p</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smtClean="0">
                <a:latin typeface="Times New Roman" panose="02020603050405020304" pitchFamily="18" charset="0"/>
                <a:cs typeface="Times New Roman" panose="02020603050405020304" pitchFamily="18" charset="0"/>
              </a:rPr>
              <a:t>x</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5805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89"/>
                                        </p:tgtEl>
                                        <p:attrNameLst>
                                          <p:attrName>style.visibility</p:attrName>
                                        </p:attrNameLst>
                                      </p:cBhvr>
                                      <p:to>
                                        <p:strVal val="visible"/>
                                      </p:to>
                                    </p:set>
                                    <p:animEffect transition="in" filter="fade">
                                      <p:cBhvr>
                                        <p:cTn id="7" dur="500"/>
                                        <p:tgtEl>
                                          <p:spTgt spid="46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88"/>
                                        </p:tgtEl>
                                        <p:attrNameLst>
                                          <p:attrName>style.visibility</p:attrName>
                                        </p:attrNameLst>
                                      </p:cBhvr>
                                      <p:to>
                                        <p:strVal val="visible"/>
                                      </p:to>
                                    </p:set>
                                    <p:animEffect transition="in" filter="fade">
                                      <p:cBhvr>
                                        <p:cTn id="10" dur="500"/>
                                        <p:tgtEl>
                                          <p:spTgt spid="468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8" grpId="0"/>
      <p:bldP spid="4689" grpId="0" animBg="1"/>
      <p:bldP spid="48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t>Estimation of parameters</a:t>
            </a:r>
            <a:endParaRPr lang="cs-CZ" altLang="en-US" dirty="0"/>
          </a:p>
        </p:txBody>
      </p:sp>
      <p:grpSp>
        <p:nvGrpSpPr>
          <p:cNvPr id="6205" name="Group 61"/>
          <p:cNvGrpSpPr>
            <a:grpSpLocks/>
          </p:cNvGrpSpPr>
          <p:nvPr/>
        </p:nvGrpSpPr>
        <p:grpSpPr bwMode="auto">
          <a:xfrm>
            <a:off x="684213" y="2781300"/>
            <a:ext cx="7561262" cy="1873250"/>
            <a:chOff x="385" y="436"/>
            <a:chExt cx="4763" cy="1180"/>
          </a:xfrm>
        </p:grpSpPr>
        <p:grpSp>
          <p:nvGrpSpPr>
            <p:cNvPr id="6206" name="Group 62"/>
            <p:cNvGrpSpPr>
              <a:grpSpLocks/>
            </p:cNvGrpSpPr>
            <p:nvPr/>
          </p:nvGrpSpPr>
          <p:grpSpPr bwMode="auto">
            <a:xfrm>
              <a:off x="385" y="436"/>
              <a:ext cx="4763" cy="1180"/>
              <a:chOff x="476" y="2613"/>
              <a:chExt cx="4763" cy="1180"/>
            </a:xfrm>
          </p:grpSpPr>
          <p:sp>
            <p:nvSpPr>
              <p:cNvPr id="6207" name="Line 63"/>
              <p:cNvSpPr>
                <a:spLocks noChangeShapeType="1"/>
              </p:cNvSpPr>
              <p:nvPr/>
            </p:nvSpPr>
            <p:spPr bwMode="auto">
              <a:xfrm>
                <a:off x="476" y="3702"/>
                <a:ext cx="47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08" name="Freeform 64"/>
              <p:cNvSpPr>
                <a:spLocks/>
              </p:cNvSpPr>
              <p:nvPr/>
            </p:nvSpPr>
            <p:spPr bwMode="auto">
              <a:xfrm>
                <a:off x="1882" y="2848"/>
                <a:ext cx="1565" cy="854"/>
              </a:xfrm>
              <a:custGeom>
                <a:avLst/>
                <a:gdLst>
                  <a:gd name="T0" fmla="*/ 0 w 2087"/>
                  <a:gd name="T1" fmla="*/ 839 h 854"/>
                  <a:gd name="T2" fmla="*/ 136 w 2087"/>
                  <a:gd name="T3" fmla="*/ 839 h 854"/>
                  <a:gd name="T4" fmla="*/ 363 w 2087"/>
                  <a:gd name="T5" fmla="*/ 748 h 854"/>
                  <a:gd name="T6" fmla="*/ 590 w 2087"/>
                  <a:gd name="T7" fmla="*/ 521 h 854"/>
                  <a:gd name="T8" fmla="*/ 862 w 2087"/>
                  <a:gd name="T9" fmla="*/ 68 h 854"/>
                  <a:gd name="T10" fmla="*/ 1043 w 2087"/>
                  <a:gd name="T11" fmla="*/ 113 h 854"/>
                  <a:gd name="T12" fmla="*/ 1180 w 2087"/>
                  <a:gd name="T13" fmla="*/ 22 h 854"/>
                  <a:gd name="T14" fmla="*/ 1316 w 2087"/>
                  <a:gd name="T15" fmla="*/ 159 h 854"/>
                  <a:gd name="T16" fmla="*/ 1542 w 2087"/>
                  <a:gd name="T17" fmla="*/ 567 h 854"/>
                  <a:gd name="T18" fmla="*/ 1860 w 2087"/>
                  <a:gd name="T19" fmla="*/ 794 h 854"/>
                  <a:gd name="T20" fmla="*/ 2087 w 2087"/>
                  <a:gd name="T21" fmla="*/ 83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7" h="854">
                    <a:moveTo>
                      <a:pt x="0" y="839"/>
                    </a:moveTo>
                    <a:cubicBezTo>
                      <a:pt x="38" y="846"/>
                      <a:pt x="76" y="854"/>
                      <a:pt x="136" y="839"/>
                    </a:cubicBezTo>
                    <a:cubicBezTo>
                      <a:pt x="196" y="824"/>
                      <a:pt x="288" y="801"/>
                      <a:pt x="363" y="748"/>
                    </a:cubicBezTo>
                    <a:cubicBezTo>
                      <a:pt x="438" y="695"/>
                      <a:pt x="507" y="634"/>
                      <a:pt x="590" y="521"/>
                    </a:cubicBezTo>
                    <a:cubicBezTo>
                      <a:pt x="673" y="408"/>
                      <a:pt x="787" y="136"/>
                      <a:pt x="862" y="68"/>
                    </a:cubicBezTo>
                    <a:cubicBezTo>
                      <a:pt x="937" y="0"/>
                      <a:pt x="990" y="121"/>
                      <a:pt x="1043" y="113"/>
                    </a:cubicBezTo>
                    <a:cubicBezTo>
                      <a:pt x="1096" y="105"/>
                      <a:pt x="1135" y="14"/>
                      <a:pt x="1180" y="22"/>
                    </a:cubicBezTo>
                    <a:cubicBezTo>
                      <a:pt x="1225" y="30"/>
                      <a:pt x="1256" y="68"/>
                      <a:pt x="1316" y="159"/>
                    </a:cubicBezTo>
                    <a:cubicBezTo>
                      <a:pt x="1376" y="250"/>
                      <a:pt x="1451" y="461"/>
                      <a:pt x="1542" y="567"/>
                    </a:cubicBezTo>
                    <a:cubicBezTo>
                      <a:pt x="1633" y="673"/>
                      <a:pt x="1769" y="749"/>
                      <a:pt x="1860" y="794"/>
                    </a:cubicBezTo>
                    <a:cubicBezTo>
                      <a:pt x="1951" y="839"/>
                      <a:pt x="2019" y="839"/>
                      <a:pt x="2087" y="839"/>
                    </a:cubicBezTo>
                  </a:path>
                </a:pathLst>
              </a:custGeom>
              <a:noFill/>
              <a:ln w="25400" cap="rnd">
                <a:solidFill>
                  <a:srgbClr val="333399"/>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09" name="Freeform 65"/>
              <p:cNvSpPr>
                <a:spLocks/>
              </p:cNvSpPr>
              <p:nvPr/>
            </p:nvSpPr>
            <p:spPr bwMode="auto">
              <a:xfrm>
                <a:off x="2733" y="3173"/>
                <a:ext cx="2143" cy="529"/>
              </a:xfrm>
              <a:custGeom>
                <a:avLst/>
                <a:gdLst>
                  <a:gd name="T0" fmla="*/ 0 w 2858"/>
                  <a:gd name="T1" fmla="*/ 506 h 529"/>
                  <a:gd name="T2" fmla="*/ 182 w 2858"/>
                  <a:gd name="T3" fmla="*/ 506 h 529"/>
                  <a:gd name="T4" fmla="*/ 635 w 2858"/>
                  <a:gd name="T5" fmla="*/ 370 h 529"/>
                  <a:gd name="T6" fmla="*/ 998 w 2858"/>
                  <a:gd name="T7" fmla="*/ 98 h 529"/>
                  <a:gd name="T8" fmla="*/ 1316 w 2858"/>
                  <a:gd name="T9" fmla="*/ 7 h 529"/>
                  <a:gd name="T10" fmla="*/ 1588 w 2858"/>
                  <a:gd name="T11" fmla="*/ 143 h 529"/>
                  <a:gd name="T12" fmla="*/ 1769 w 2858"/>
                  <a:gd name="T13" fmla="*/ 143 h 529"/>
                  <a:gd name="T14" fmla="*/ 2132 w 2858"/>
                  <a:gd name="T15" fmla="*/ 370 h 529"/>
                  <a:gd name="T16" fmla="*/ 2404 w 2858"/>
                  <a:gd name="T17" fmla="*/ 461 h 529"/>
                  <a:gd name="T18" fmla="*/ 2858 w 2858"/>
                  <a:gd name="T19" fmla="*/ 506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8" h="529">
                    <a:moveTo>
                      <a:pt x="0" y="506"/>
                    </a:moveTo>
                    <a:cubicBezTo>
                      <a:pt x="38" y="517"/>
                      <a:pt x="76" y="529"/>
                      <a:pt x="182" y="506"/>
                    </a:cubicBezTo>
                    <a:cubicBezTo>
                      <a:pt x="288" y="483"/>
                      <a:pt x="499" y="438"/>
                      <a:pt x="635" y="370"/>
                    </a:cubicBezTo>
                    <a:cubicBezTo>
                      <a:pt x="771" y="302"/>
                      <a:pt x="884" y="159"/>
                      <a:pt x="998" y="98"/>
                    </a:cubicBezTo>
                    <a:cubicBezTo>
                      <a:pt x="1112" y="37"/>
                      <a:pt x="1218" y="0"/>
                      <a:pt x="1316" y="7"/>
                    </a:cubicBezTo>
                    <a:cubicBezTo>
                      <a:pt x="1414" y="14"/>
                      <a:pt x="1513" y="120"/>
                      <a:pt x="1588" y="143"/>
                    </a:cubicBezTo>
                    <a:cubicBezTo>
                      <a:pt x="1663" y="166"/>
                      <a:pt x="1678" y="105"/>
                      <a:pt x="1769" y="143"/>
                    </a:cubicBezTo>
                    <a:cubicBezTo>
                      <a:pt x="1860" y="181"/>
                      <a:pt x="2026" y="317"/>
                      <a:pt x="2132" y="370"/>
                    </a:cubicBezTo>
                    <a:cubicBezTo>
                      <a:pt x="2238" y="423"/>
                      <a:pt x="2283" y="438"/>
                      <a:pt x="2404" y="461"/>
                    </a:cubicBezTo>
                    <a:cubicBezTo>
                      <a:pt x="2525" y="484"/>
                      <a:pt x="2691" y="495"/>
                      <a:pt x="2858" y="506"/>
                    </a:cubicBezTo>
                  </a:path>
                </a:pathLst>
              </a:custGeom>
              <a:noFill/>
              <a:ln w="25400" cap="rnd">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0" name="Text Box 66"/>
              <p:cNvSpPr txBox="1">
                <a:spLocks noChangeArrowheads="1"/>
              </p:cNvSpPr>
              <p:nvPr/>
            </p:nvSpPr>
            <p:spPr bwMode="auto">
              <a:xfrm>
                <a:off x="2336" y="2613"/>
                <a:ext cx="8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333399"/>
                    </a:solidFill>
                  </a:rPr>
                  <a:t>unvoiced</a:t>
                </a:r>
                <a:endParaRPr lang="cs-CZ" altLang="en-US">
                  <a:solidFill>
                    <a:srgbClr val="333399"/>
                  </a:solidFill>
                </a:endParaRPr>
              </a:p>
            </p:txBody>
          </p:sp>
          <p:sp>
            <p:nvSpPr>
              <p:cNvPr id="6211" name="Text Box 67"/>
              <p:cNvSpPr txBox="1">
                <a:spLocks noChangeArrowheads="1"/>
              </p:cNvSpPr>
              <p:nvPr/>
            </p:nvSpPr>
            <p:spPr bwMode="auto">
              <a:xfrm>
                <a:off x="3516" y="2613"/>
                <a:ext cx="5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voiced</a:t>
                </a:r>
                <a:endParaRPr lang="cs-CZ" altLang="en-US">
                  <a:solidFill>
                    <a:srgbClr val="FF0000"/>
                  </a:solidFill>
                </a:endParaRPr>
              </a:p>
            </p:txBody>
          </p:sp>
          <p:sp>
            <p:nvSpPr>
              <p:cNvPr id="6212" name="Line 68"/>
              <p:cNvSpPr>
                <a:spLocks noChangeShapeType="1"/>
              </p:cNvSpPr>
              <p:nvPr/>
            </p:nvSpPr>
            <p:spPr bwMode="auto">
              <a:xfrm flipV="1">
                <a:off x="2562" y="2795"/>
                <a:ext cx="0" cy="9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3" name="Freeform 69"/>
              <p:cNvSpPr>
                <a:spLocks/>
              </p:cNvSpPr>
              <p:nvPr/>
            </p:nvSpPr>
            <p:spPr bwMode="auto">
              <a:xfrm>
                <a:off x="793" y="3067"/>
                <a:ext cx="1905" cy="635"/>
              </a:xfrm>
              <a:custGeom>
                <a:avLst/>
                <a:gdLst>
                  <a:gd name="T0" fmla="*/ 0 w 2812"/>
                  <a:gd name="T1" fmla="*/ 741 h 756"/>
                  <a:gd name="T2" fmla="*/ 272 w 2812"/>
                  <a:gd name="T3" fmla="*/ 696 h 756"/>
                  <a:gd name="T4" fmla="*/ 544 w 2812"/>
                  <a:gd name="T5" fmla="*/ 559 h 756"/>
                  <a:gd name="T6" fmla="*/ 907 w 2812"/>
                  <a:gd name="T7" fmla="*/ 287 h 756"/>
                  <a:gd name="T8" fmla="*/ 1497 w 2812"/>
                  <a:gd name="T9" fmla="*/ 15 h 756"/>
                  <a:gd name="T10" fmla="*/ 2087 w 2812"/>
                  <a:gd name="T11" fmla="*/ 378 h 756"/>
                  <a:gd name="T12" fmla="*/ 2586 w 2812"/>
                  <a:gd name="T13" fmla="*/ 696 h 756"/>
                  <a:gd name="T14" fmla="*/ 2812 w 2812"/>
                  <a:gd name="T15" fmla="*/ 741 h 7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2" h="756">
                    <a:moveTo>
                      <a:pt x="0" y="741"/>
                    </a:moveTo>
                    <a:cubicBezTo>
                      <a:pt x="90" y="733"/>
                      <a:pt x="181" y="726"/>
                      <a:pt x="272" y="696"/>
                    </a:cubicBezTo>
                    <a:cubicBezTo>
                      <a:pt x="363" y="666"/>
                      <a:pt x="438" y="627"/>
                      <a:pt x="544" y="559"/>
                    </a:cubicBezTo>
                    <a:cubicBezTo>
                      <a:pt x="650" y="491"/>
                      <a:pt x="748" y="378"/>
                      <a:pt x="907" y="287"/>
                    </a:cubicBezTo>
                    <a:cubicBezTo>
                      <a:pt x="1066" y="196"/>
                      <a:pt x="1300" y="0"/>
                      <a:pt x="1497" y="15"/>
                    </a:cubicBezTo>
                    <a:cubicBezTo>
                      <a:pt x="1694" y="30"/>
                      <a:pt x="1906" y="265"/>
                      <a:pt x="2087" y="378"/>
                    </a:cubicBezTo>
                    <a:cubicBezTo>
                      <a:pt x="2268" y="491"/>
                      <a:pt x="2465" y="636"/>
                      <a:pt x="2586" y="696"/>
                    </a:cubicBezTo>
                    <a:cubicBezTo>
                      <a:pt x="2707" y="756"/>
                      <a:pt x="2759" y="748"/>
                      <a:pt x="2812" y="741"/>
                    </a:cubicBezTo>
                  </a:path>
                </a:pathLst>
              </a:custGeom>
              <a:noFill/>
              <a:ln w="25400" cap="rnd">
                <a:solidFill>
                  <a:srgbClr val="008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4" name="Text Box 70"/>
              <p:cNvSpPr txBox="1">
                <a:spLocks noChangeArrowheads="1"/>
              </p:cNvSpPr>
              <p:nvPr/>
            </p:nvSpPr>
            <p:spPr bwMode="auto">
              <a:xfrm>
                <a:off x="1383" y="2613"/>
                <a:ext cx="6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8000"/>
                    </a:solidFill>
                  </a:rPr>
                  <a:t>silence</a:t>
                </a:r>
                <a:endParaRPr lang="cs-CZ" altLang="en-US">
                  <a:solidFill>
                    <a:srgbClr val="008000"/>
                  </a:solidFill>
                </a:endParaRPr>
              </a:p>
            </p:txBody>
          </p:sp>
        </p:grpSp>
        <p:grpSp>
          <p:nvGrpSpPr>
            <p:cNvPr id="6215" name="Group 71"/>
            <p:cNvGrpSpPr>
              <a:grpSpLocks/>
            </p:cNvGrpSpPr>
            <p:nvPr/>
          </p:nvGrpSpPr>
          <p:grpSpPr bwMode="auto">
            <a:xfrm>
              <a:off x="2835" y="1480"/>
              <a:ext cx="1860" cy="90"/>
              <a:chOff x="2835" y="1480"/>
              <a:chExt cx="1860" cy="90"/>
            </a:xfrm>
          </p:grpSpPr>
          <p:sp>
            <p:nvSpPr>
              <p:cNvPr id="6216" name="AutoShape 72"/>
              <p:cNvSpPr>
                <a:spLocks noChangeArrowheads="1"/>
              </p:cNvSpPr>
              <p:nvPr/>
            </p:nvSpPr>
            <p:spPr bwMode="auto">
              <a:xfrm>
                <a:off x="2835"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7" name="AutoShape 73"/>
              <p:cNvSpPr>
                <a:spLocks noChangeArrowheads="1"/>
              </p:cNvSpPr>
              <p:nvPr/>
            </p:nvSpPr>
            <p:spPr bwMode="auto">
              <a:xfrm>
                <a:off x="2971"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8" name="AutoShape 74"/>
              <p:cNvSpPr>
                <a:spLocks noChangeArrowheads="1"/>
              </p:cNvSpPr>
              <p:nvPr/>
            </p:nvSpPr>
            <p:spPr bwMode="auto">
              <a:xfrm>
                <a:off x="3152"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9" name="AutoShape 75"/>
              <p:cNvSpPr>
                <a:spLocks noChangeArrowheads="1"/>
              </p:cNvSpPr>
              <p:nvPr/>
            </p:nvSpPr>
            <p:spPr bwMode="auto">
              <a:xfrm>
                <a:off x="3288"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0" name="AutoShape 76"/>
              <p:cNvSpPr>
                <a:spLocks noChangeArrowheads="1"/>
              </p:cNvSpPr>
              <p:nvPr/>
            </p:nvSpPr>
            <p:spPr bwMode="auto">
              <a:xfrm>
                <a:off x="3560"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1" name="AutoShape 77"/>
              <p:cNvSpPr>
                <a:spLocks noChangeArrowheads="1"/>
              </p:cNvSpPr>
              <p:nvPr/>
            </p:nvSpPr>
            <p:spPr bwMode="auto">
              <a:xfrm>
                <a:off x="3515"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2" name="AutoShape 78"/>
              <p:cNvSpPr>
                <a:spLocks noChangeArrowheads="1"/>
              </p:cNvSpPr>
              <p:nvPr/>
            </p:nvSpPr>
            <p:spPr bwMode="auto">
              <a:xfrm>
                <a:off x="3651"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3" name="AutoShape 79"/>
              <p:cNvSpPr>
                <a:spLocks noChangeArrowheads="1"/>
              </p:cNvSpPr>
              <p:nvPr/>
            </p:nvSpPr>
            <p:spPr bwMode="auto">
              <a:xfrm>
                <a:off x="3424"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4" name="AutoShape 80"/>
              <p:cNvSpPr>
                <a:spLocks noChangeArrowheads="1"/>
              </p:cNvSpPr>
              <p:nvPr/>
            </p:nvSpPr>
            <p:spPr bwMode="auto">
              <a:xfrm>
                <a:off x="3742"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5" name="AutoShape 81"/>
              <p:cNvSpPr>
                <a:spLocks noChangeArrowheads="1"/>
              </p:cNvSpPr>
              <p:nvPr/>
            </p:nvSpPr>
            <p:spPr bwMode="auto">
              <a:xfrm>
                <a:off x="3923"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6" name="AutoShape 82"/>
              <p:cNvSpPr>
                <a:spLocks noChangeArrowheads="1"/>
              </p:cNvSpPr>
              <p:nvPr/>
            </p:nvSpPr>
            <p:spPr bwMode="auto">
              <a:xfrm>
                <a:off x="3969"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7" name="AutoShape 83"/>
              <p:cNvSpPr>
                <a:spLocks noChangeArrowheads="1"/>
              </p:cNvSpPr>
              <p:nvPr/>
            </p:nvSpPr>
            <p:spPr bwMode="auto">
              <a:xfrm>
                <a:off x="4059"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8" name="AutoShape 84"/>
              <p:cNvSpPr>
                <a:spLocks noChangeArrowheads="1"/>
              </p:cNvSpPr>
              <p:nvPr/>
            </p:nvSpPr>
            <p:spPr bwMode="auto">
              <a:xfrm>
                <a:off x="4195"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29" name="AutoShape 85"/>
              <p:cNvSpPr>
                <a:spLocks noChangeArrowheads="1"/>
              </p:cNvSpPr>
              <p:nvPr/>
            </p:nvSpPr>
            <p:spPr bwMode="auto">
              <a:xfrm>
                <a:off x="4377"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0" name="AutoShape 86"/>
              <p:cNvSpPr>
                <a:spLocks noChangeArrowheads="1"/>
              </p:cNvSpPr>
              <p:nvPr/>
            </p:nvSpPr>
            <p:spPr bwMode="auto">
              <a:xfrm>
                <a:off x="4604"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1" name="AutoShape 87"/>
              <p:cNvSpPr>
                <a:spLocks noChangeArrowheads="1"/>
              </p:cNvSpPr>
              <p:nvPr/>
            </p:nvSpPr>
            <p:spPr bwMode="auto">
              <a:xfrm>
                <a:off x="3833"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2" name="AutoShape 88"/>
              <p:cNvSpPr>
                <a:spLocks noChangeArrowheads="1"/>
              </p:cNvSpPr>
              <p:nvPr/>
            </p:nvSpPr>
            <p:spPr bwMode="auto">
              <a:xfrm>
                <a:off x="3606"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33" name="Group 89"/>
            <p:cNvGrpSpPr>
              <a:grpSpLocks/>
            </p:cNvGrpSpPr>
            <p:nvPr/>
          </p:nvGrpSpPr>
          <p:grpSpPr bwMode="auto">
            <a:xfrm>
              <a:off x="748" y="1480"/>
              <a:ext cx="1634" cy="90"/>
              <a:chOff x="748" y="1480"/>
              <a:chExt cx="1634" cy="90"/>
            </a:xfrm>
          </p:grpSpPr>
          <p:sp>
            <p:nvSpPr>
              <p:cNvPr id="6234" name="AutoShape 90"/>
              <p:cNvSpPr>
                <a:spLocks noChangeArrowheads="1"/>
              </p:cNvSpPr>
              <p:nvPr/>
            </p:nvSpPr>
            <p:spPr bwMode="auto">
              <a:xfrm>
                <a:off x="1565"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5" name="AutoShape 91"/>
              <p:cNvSpPr>
                <a:spLocks noChangeArrowheads="1"/>
              </p:cNvSpPr>
              <p:nvPr/>
            </p:nvSpPr>
            <p:spPr bwMode="auto">
              <a:xfrm>
                <a:off x="1656"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6" name="AutoShape 92"/>
              <p:cNvSpPr>
                <a:spLocks noChangeArrowheads="1"/>
              </p:cNvSpPr>
              <p:nvPr/>
            </p:nvSpPr>
            <p:spPr bwMode="auto">
              <a:xfrm>
                <a:off x="2291"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7" name="AutoShape 93"/>
              <p:cNvSpPr>
                <a:spLocks noChangeArrowheads="1"/>
              </p:cNvSpPr>
              <p:nvPr/>
            </p:nvSpPr>
            <p:spPr bwMode="auto">
              <a:xfrm>
                <a:off x="2064"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8" name="AutoShape 94"/>
              <p:cNvSpPr>
                <a:spLocks noChangeArrowheads="1"/>
              </p:cNvSpPr>
              <p:nvPr/>
            </p:nvSpPr>
            <p:spPr bwMode="auto">
              <a:xfrm>
                <a:off x="1882"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9" name="AutoShape 95"/>
              <p:cNvSpPr>
                <a:spLocks noChangeArrowheads="1"/>
              </p:cNvSpPr>
              <p:nvPr/>
            </p:nvSpPr>
            <p:spPr bwMode="auto">
              <a:xfrm>
                <a:off x="1746"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0" name="AutoShape 96"/>
              <p:cNvSpPr>
                <a:spLocks noChangeArrowheads="1"/>
              </p:cNvSpPr>
              <p:nvPr/>
            </p:nvSpPr>
            <p:spPr bwMode="auto">
              <a:xfrm>
                <a:off x="1474"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1" name="AutoShape 97"/>
              <p:cNvSpPr>
                <a:spLocks noChangeArrowheads="1"/>
              </p:cNvSpPr>
              <p:nvPr/>
            </p:nvSpPr>
            <p:spPr bwMode="auto">
              <a:xfrm>
                <a:off x="1338"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2" name="AutoShape 98"/>
              <p:cNvSpPr>
                <a:spLocks noChangeArrowheads="1"/>
              </p:cNvSpPr>
              <p:nvPr/>
            </p:nvSpPr>
            <p:spPr bwMode="auto">
              <a:xfrm>
                <a:off x="1202"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3" name="AutoShape 99"/>
              <p:cNvSpPr>
                <a:spLocks noChangeArrowheads="1"/>
              </p:cNvSpPr>
              <p:nvPr/>
            </p:nvSpPr>
            <p:spPr bwMode="auto">
              <a:xfrm>
                <a:off x="1021"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4" name="AutoShape 100"/>
              <p:cNvSpPr>
                <a:spLocks noChangeArrowheads="1"/>
              </p:cNvSpPr>
              <p:nvPr/>
            </p:nvSpPr>
            <p:spPr bwMode="auto">
              <a:xfrm>
                <a:off x="748"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5" name="AutoShape 101"/>
              <p:cNvSpPr>
                <a:spLocks noChangeArrowheads="1"/>
              </p:cNvSpPr>
              <p:nvPr/>
            </p:nvSpPr>
            <p:spPr bwMode="auto">
              <a:xfrm>
                <a:off x="1610"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 name="AutoShape 102"/>
              <p:cNvSpPr>
                <a:spLocks noChangeArrowheads="1"/>
              </p:cNvSpPr>
              <p:nvPr/>
            </p:nvSpPr>
            <p:spPr bwMode="auto">
              <a:xfrm>
                <a:off x="1519"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47" name="Group 103"/>
            <p:cNvGrpSpPr>
              <a:grpSpLocks/>
            </p:cNvGrpSpPr>
            <p:nvPr/>
          </p:nvGrpSpPr>
          <p:grpSpPr bwMode="auto">
            <a:xfrm>
              <a:off x="1927" y="1480"/>
              <a:ext cx="1407" cy="90"/>
              <a:chOff x="1927" y="1480"/>
              <a:chExt cx="1407" cy="90"/>
            </a:xfrm>
          </p:grpSpPr>
          <p:sp>
            <p:nvSpPr>
              <p:cNvPr id="6248" name="AutoShape 104"/>
              <p:cNvSpPr>
                <a:spLocks noChangeArrowheads="1"/>
              </p:cNvSpPr>
              <p:nvPr/>
            </p:nvSpPr>
            <p:spPr bwMode="auto">
              <a:xfrm>
                <a:off x="2381"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 name="AutoShape 105"/>
              <p:cNvSpPr>
                <a:spLocks noChangeArrowheads="1"/>
              </p:cNvSpPr>
              <p:nvPr/>
            </p:nvSpPr>
            <p:spPr bwMode="auto">
              <a:xfrm>
                <a:off x="2472"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 name="AutoShape 106"/>
              <p:cNvSpPr>
                <a:spLocks noChangeArrowheads="1"/>
              </p:cNvSpPr>
              <p:nvPr/>
            </p:nvSpPr>
            <p:spPr bwMode="auto">
              <a:xfrm>
                <a:off x="2608"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1" name="AutoShape 107"/>
              <p:cNvSpPr>
                <a:spLocks noChangeArrowheads="1"/>
              </p:cNvSpPr>
              <p:nvPr/>
            </p:nvSpPr>
            <p:spPr bwMode="auto">
              <a:xfrm>
                <a:off x="2699"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2" name="AutoShape 108"/>
              <p:cNvSpPr>
                <a:spLocks noChangeArrowheads="1"/>
              </p:cNvSpPr>
              <p:nvPr/>
            </p:nvSpPr>
            <p:spPr bwMode="auto">
              <a:xfrm>
                <a:off x="2789"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3" name="AutoShape 109"/>
              <p:cNvSpPr>
                <a:spLocks noChangeArrowheads="1"/>
              </p:cNvSpPr>
              <p:nvPr/>
            </p:nvSpPr>
            <p:spPr bwMode="auto">
              <a:xfrm>
                <a:off x="2925"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4" name="AutoShape 110"/>
              <p:cNvSpPr>
                <a:spLocks noChangeArrowheads="1"/>
              </p:cNvSpPr>
              <p:nvPr/>
            </p:nvSpPr>
            <p:spPr bwMode="auto">
              <a:xfrm>
                <a:off x="3061"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5" name="AutoShape 111"/>
              <p:cNvSpPr>
                <a:spLocks noChangeArrowheads="1"/>
              </p:cNvSpPr>
              <p:nvPr/>
            </p:nvSpPr>
            <p:spPr bwMode="auto">
              <a:xfrm>
                <a:off x="3243"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6" name="AutoShape 112"/>
              <p:cNvSpPr>
                <a:spLocks noChangeArrowheads="1"/>
              </p:cNvSpPr>
              <p:nvPr/>
            </p:nvSpPr>
            <p:spPr bwMode="auto">
              <a:xfrm>
                <a:off x="2245"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7" name="AutoShape 113"/>
              <p:cNvSpPr>
                <a:spLocks noChangeArrowheads="1"/>
              </p:cNvSpPr>
              <p:nvPr/>
            </p:nvSpPr>
            <p:spPr bwMode="auto">
              <a:xfrm>
                <a:off x="2109"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8" name="AutoShape 114"/>
              <p:cNvSpPr>
                <a:spLocks noChangeArrowheads="1"/>
              </p:cNvSpPr>
              <p:nvPr/>
            </p:nvSpPr>
            <p:spPr bwMode="auto">
              <a:xfrm>
                <a:off x="1927"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9" name="AutoShape 115"/>
              <p:cNvSpPr>
                <a:spLocks noChangeArrowheads="1"/>
              </p:cNvSpPr>
              <p:nvPr/>
            </p:nvSpPr>
            <p:spPr bwMode="auto">
              <a:xfrm>
                <a:off x="2426"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0" name="AutoShape 116"/>
              <p:cNvSpPr>
                <a:spLocks noChangeArrowheads="1"/>
              </p:cNvSpPr>
              <p:nvPr/>
            </p:nvSpPr>
            <p:spPr bwMode="auto">
              <a:xfrm>
                <a:off x="2653"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1" name="AutoShape 117"/>
              <p:cNvSpPr>
                <a:spLocks noChangeArrowheads="1"/>
              </p:cNvSpPr>
              <p:nvPr/>
            </p:nvSpPr>
            <p:spPr bwMode="auto">
              <a:xfrm>
                <a:off x="2744"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262" name="Text Box 118"/>
          <p:cNvSpPr txBox="1">
            <a:spLocks noChangeArrowheads="1"/>
          </p:cNvSpPr>
          <p:nvPr/>
        </p:nvSpPr>
        <p:spPr bwMode="auto">
          <a:xfrm>
            <a:off x="971550" y="1484313"/>
            <a:ext cx="6769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 we only see some training examples.</a:t>
            </a:r>
            <a:endParaRPr lang="cs-CZ" altLang="en-US" dirty="0"/>
          </a:p>
        </p:txBody>
      </p:sp>
      <p:sp>
        <p:nvSpPr>
          <p:cNvPr id="61" name="TextBox 60"/>
          <p:cNvSpPr txBox="1"/>
          <p:nvPr/>
        </p:nvSpPr>
        <p:spPr>
          <a:xfrm rot="16200000">
            <a:off x="441122" y="3239398"/>
            <a:ext cx="1584176" cy="523220"/>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smtClean="0">
                <a:latin typeface="Times New Roman" panose="02020603050405020304" pitchFamily="18" charset="0"/>
                <a:cs typeface="Times New Roman" panose="02020603050405020304" pitchFamily="18" charset="0"/>
                <a:sym typeface="Wingdings" panose="05000000000000000000" pitchFamily="2" charset="2"/>
              </a:rPr>
              <a:t> p</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smtClean="0">
                <a:latin typeface="Times New Roman" panose="02020603050405020304" pitchFamily="18" charset="0"/>
                <a:cs typeface="Times New Roman" panose="02020603050405020304" pitchFamily="18" charset="0"/>
              </a:rPr>
              <a:t>x</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2" name="TextBox 61"/>
          <p:cNvSpPr txBox="1"/>
          <p:nvPr/>
        </p:nvSpPr>
        <p:spPr>
          <a:xfrm>
            <a:off x="7539310" y="4365104"/>
            <a:ext cx="864096" cy="523220"/>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smtClean="0">
                <a:latin typeface="Times New Roman" panose="02020603050405020304" pitchFamily="18" charset="0"/>
                <a:cs typeface="Times New Roman" panose="02020603050405020304" pitchFamily="18" charset="0"/>
              </a:rPr>
              <a:t>x</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770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Estimation of parameters</a:t>
            </a:r>
            <a:endParaRPr lang="cs-CZ" altLang="en-US"/>
          </a:p>
        </p:txBody>
      </p:sp>
      <p:grpSp>
        <p:nvGrpSpPr>
          <p:cNvPr id="7172" name="Group 4"/>
          <p:cNvGrpSpPr>
            <a:grpSpLocks/>
          </p:cNvGrpSpPr>
          <p:nvPr/>
        </p:nvGrpSpPr>
        <p:grpSpPr bwMode="auto">
          <a:xfrm>
            <a:off x="395288" y="2781300"/>
            <a:ext cx="7993062" cy="1873250"/>
            <a:chOff x="204" y="2069"/>
            <a:chExt cx="5035" cy="1180"/>
          </a:xfrm>
        </p:grpSpPr>
        <p:grpSp>
          <p:nvGrpSpPr>
            <p:cNvPr id="7173" name="Group 5"/>
            <p:cNvGrpSpPr>
              <a:grpSpLocks/>
            </p:cNvGrpSpPr>
            <p:nvPr/>
          </p:nvGrpSpPr>
          <p:grpSpPr bwMode="auto">
            <a:xfrm>
              <a:off x="385" y="2069"/>
              <a:ext cx="4763" cy="1180"/>
              <a:chOff x="385" y="436"/>
              <a:chExt cx="4763" cy="1180"/>
            </a:xfrm>
          </p:grpSpPr>
          <p:grpSp>
            <p:nvGrpSpPr>
              <p:cNvPr id="7174" name="Group 6"/>
              <p:cNvGrpSpPr>
                <a:grpSpLocks/>
              </p:cNvGrpSpPr>
              <p:nvPr/>
            </p:nvGrpSpPr>
            <p:grpSpPr bwMode="auto">
              <a:xfrm>
                <a:off x="385" y="436"/>
                <a:ext cx="4763" cy="1180"/>
                <a:chOff x="476" y="2613"/>
                <a:chExt cx="4763" cy="1180"/>
              </a:xfrm>
            </p:grpSpPr>
            <p:sp>
              <p:nvSpPr>
                <p:cNvPr id="7175" name="Line 7"/>
                <p:cNvSpPr>
                  <a:spLocks noChangeShapeType="1"/>
                </p:cNvSpPr>
                <p:nvPr/>
              </p:nvSpPr>
              <p:spPr bwMode="auto">
                <a:xfrm>
                  <a:off x="476" y="3702"/>
                  <a:ext cx="47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Freeform 8"/>
                <p:cNvSpPr>
                  <a:spLocks/>
                </p:cNvSpPr>
                <p:nvPr/>
              </p:nvSpPr>
              <p:spPr bwMode="auto">
                <a:xfrm>
                  <a:off x="1882" y="2848"/>
                  <a:ext cx="1565" cy="854"/>
                </a:xfrm>
                <a:custGeom>
                  <a:avLst/>
                  <a:gdLst>
                    <a:gd name="T0" fmla="*/ 0 w 2087"/>
                    <a:gd name="T1" fmla="*/ 839 h 854"/>
                    <a:gd name="T2" fmla="*/ 136 w 2087"/>
                    <a:gd name="T3" fmla="*/ 839 h 854"/>
                    <a:gd name="T4" fmla="*/ 363 w 2087"/>
                    <a:gd name="T5" fmla="*/ 748 h 854"/>
                    <a:gd name="T6" fmla="*/ 590 w 2087"/>
                    <a:gd name="T7" fmla="*/ 521 h 854"/>
                    <a:gd name="T8" fmla="*/ 862 w 2087"/>
                    <a:gd name="T9" fmla="*/ 68 h 854"/>
                    <a:gd name="T10" fmla="*/ 1043 w 2087"/>
                    <a:gd name="T11" fmla="*/ 113 h 854"/>
                    <a:gd name="T12" fmla="*/ 1180 w 2087"/>
                    <a:gd name="T13" fmla="*/ 22 h 854"/>
                    <a:gd name="T14" fmla="*/ 1316 w 2087"/>
                    <a:gd name="T15" fmla="*/ 159 h 854"/>
                    <a:gd name="T16" fmla="*/ 1542 w 2087"/>
                    <a:gd name="T17" fmla="*/ 567 h 854"/>
                    <a:gd name="T18" fmla="*/ 1860 w 2087"/>
                    <a:gd name="T19" fmla="*/ 794 h 854"/>
                    <a:gd name="T20" fmla="*/ 2087 w 2087"/>
                    <a:gd name="T21" fmla="*/ 83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7" h="854">
                      <a:moveTo>
                        <a:pt x="0" y="839"/>
                      </a:moveTo>
                      <a:cubicBezTo>
                        <a:pt x="38" y="846"/>
                        <a:pt x="76" y="854"/>
                        <a:pt x="136" y="839"/>
                      </a:cubicBezTo>
                      <a:cubicBezTo>
                        <a:pt x="196" y="824"/>
                        <a:pt x="288" y="801"/>
                        <a:pt x="363" y="748"/>
                      </a:cubicBezTo>
                      <a:cubicBezTo>
                        <a:pt x="438" y="695"/>
                        <a:pt x="507" y="634"/>
                        <a:pt x="590" y="521"/>
                      </a:cubicBezTo>
                      <a:cubicBezTo>
                        <a:pt x="673" y="408"/>
                        <a:pt x="787" y="136"/>
                        <a:pt x="862" y="68"/>
                      </a:cubicBezTo>
                      <a:cubicBezTo>
                        <a:pt x="937" y="0"/>
                        <a:pt x="990" y="121"/>
                        <a:pt x="1043" y="113"/>
                      </a:cubicBezTo>
                      <a:cubicBezTo>
                        <a:pt x="1096" y="105"/>
                        <a:pt x="1135" y="14"/>
                        <a:pt x="1180" y="22"/>
                      </a:cubicBezTo>
                      <a:cubicBezTo>
                        <a:pt x="1225" y="30"/>
                        <a:pt x="1256" y="68"/>
                        <a:pt x="1316" y="159"/>
                      </a:cubicBezTo>
                      <a:cubicBezTo>
                        <a:pt x="1376" y="250"/>
                        <a:pt x="1451" y="461"/>
                        <a:pt x="1542" y="567"/>
                      </a:cubicBezTo>
                      <a:cubicBezTo>
                        <a:pt x="1633" y="673"/>
                        <a:pt x="1769" y="749"/>
                        <a:pt x="1860" y="794"/>
                      </a:cubicBezTo>
                      <a:cubicBezTo>
                        <a:pt x="1951" y="839"/>
                        <a:pt x="2019" y="839"/>
                        <a:pt x="2087" y="839"/>
                      </a:cubicBezTo>
                    </a:path>
                  </a:pathLst>
                </a:custGeom>
                <a:noFill/>
                <a:ln w="25400" cap="rnd">
                  <a:solidFill>
                    <a:srgbClr val="333399"/>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Freeform 9"/>
                <p:cNvSpPr>
                  <a:spLocks/>
                </p:cNvSpPr>
                <p:nvPr/>
              </p:nvSpPr>
              <p:spPr bwMode="auto">
                <a:xfrm>
                  <a:off x="2733" y="3173"/>
                  <a:ext cx="2143" cy="529"/>
                </a:xfrm>
                <a:custGeom>
                  <a:avLst/>
                  <a:gdLst>
                    <a:gd name="T0" fmla="*/ 0 w 2858"/>
                    <a:gd name="T1" fmla="*/ 506 h 529"/>
                    <a:gd name="T2" fmla="*/ 182 w 2858"/>
                    <a:gd name="T3" fmla="*/ 506 h 529"/>
                    <a:gd name="T4" fmla="*/ 635 w 2858"/>
                    <a:gd name="T5" fmla="*/ 370 h 529"/>
                    <a:gd name="T6" fmla="*/ 998 w 2858"/>
                    <a:gd name="T7" fmla="*/ 98 h 529"/>
                    <a:gd name="T8" fmla="*/ 1316 w 2858"/>
                    <a:gd name="T9" fmla="*/ 7 h 529"/>
                    <a:gd name="T10" fmla="*/ 1588 w 2858"/>
                    <a:gd name="T11" fmla="*/ 143 h 529"/>
                    <a:gd name="T12" fmla="*/ 1769 w 2858"/>
                    <a:gd name="T13" fmla="*/ 143 h 529"/>
                    <a:gd name="T14" fmla="*/ 2132 w 2858"/>
                    <a:gd name="T15" fmla="*/ 370 h 529"/>
                    <a:gd name="T16" fmla="*/ 2404 w 2858"/>
                    <a:gd name="T17" fmla="*/ 461 h 529"/>
                    <a:gd name="T18" fmla="*/ 2858 w 2858"/>
                    <a:gd name="T19" fmla="*/ 506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8" h="529">
                      <a:moveTo>
                        <a:pt x="0" y="506"/>
                      </a:moveTo>
                      <a:cubicBezTo>
                        <a:pt x="38" y="517"/>
                        <a:pt x="76" y="529"/>
                        <a:pt x="182" y="506"/>
                      </a:cubicBezTo>
                      <a:cubicBezTo>
                        <a:pt x="288" y="483"/>
                        <a:pt x="499" y="438"/>
                        <a:pt x="635" y="370"/>
                      </a:cubicBezTo>
                      <a:cubicBezTo>
                        <a:pt x="771" y="302"/>
                        <a:pt x="884" y="159"/>
                        <a:pt x="998" y="98"/>
                      </a:cubicBezTo>
                      <a:cubicBezTo>
                        <a:pt x="1112" y="37"/>
                        <a:pt x="1218" y="0"/>
                        <a:pt x="1316" y="7"/>
                      </a:cubicBezTo>
                      <a:cubicBezTo>
                        <a:pt x="1414" y="14"/>
                        <a:pt x="1513" y="120"/>
                        <a:pt x="1588" y="143"/>
                      </a:cubicBezTo>
                      <a:cubicBezTo>
                        <a:pt x="1663" y="166"/>
                        <a:pt x="1678" y="105"/>
                        <a:pt x="1769" y="143"/>
                      </a:cubicBezTo>
                      <a:cubicBezTo>
                        <a:pt x="1860" y="181"/>
                        <a:pt x="2026" y="317"/>
                        <a:pt x="2132" y="370"/>
                      </a:cubicBezTo>
                      <a:cubicBezTo>
                        <a:pt x="2238" y="423"/>
                        <a:pt x="2283" y="438"/>
                        <a:pt x="2404" y="461"/>
                      </a:cubicBezTo>
                      <a:cubicBezTo>
                        <a:pt x="2525" y="484"/>
                        <a:pt x="2691" y="495"/>
                        <a:pt x="2858" y="506"/>
                      </a:cubicBezTo>
                    </a:path>
                  </a:pathLst>
                </a:custGeom>
                <a:noFill/>
                <a:ln w="25400" cap="rnd">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Text Box 10"/>
                <p:cNvSpPr txBox="1">
                  <a:spLocks noChangeArrowheads="1"/>
                </p:cNvSpPr>
                <p:nvPr/>
              </p:nvSpPr>
              <p:spPr bwMode="auto">
                <a:xfrm>
                  <a:off x="2336" y="2613"/>
                  <a:ext cx="8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333399"/>
                      </a:solidFill>
                    </a:rPr>
                    <a:t>unvoiced</a:t>
                  </a:r>
                  <a:endParaRPr lang="cs-CZ" altLang="en-US">
                    <a:solidFill>
                      <a:srgbClr val="333399"/>
                    </a:solidFill>
                  </a:endParaRPr>
                </a:p>
              </p:txBody>
            </p:sp>
            <p:sp>
              <p:nvSpPr>
                <p:cNvPr id="7179" name="Text Box 11"/>
                <p:cNvSpPr txBox="1">
                  <a:spLocks noChangeArrowheads="1"/>
                </p:cNvSpPr>
                <p:nvPr/>
              </p:nvSpPr>
              <p:spPr bwMode="auto">
                <a:xfrm>
                  <a:off x="3516" y="2613"/>
                  <a:ext cx="5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rPr>
                    <a:t>voiced</a:t>
                  </a:r>
                  <a:endParaRPr lang="cs-CZ" altLang="en-US">
                    <a:solidFill>
                      <a:srgbClr val="FF0000"/>
                    </a:solidFill>
                  </a:endParaRPr>
                </a:p>
              </p:txBody>
            </p:sp>
            <p:sp>
              <p:nvSpPr>
                <p:cNvPr id="7180" name="Line 12"/>
                <p:cNvSpPr>
                  <a:spLocks noChangeShapeType="1"/>
                </p:cNvSpPr>
                <p:nvPr/>
              </p:nvSpPr>
              <p:spPr bwMode="auto">
                <a:xfrm flipV="1">
                  <a:off x="2562" y="2795"/>
                  <a:ext cx="0" cy="9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1" name="Freeform 13"/>
                <p:cNvSpPr>
                  <a:spLocks/>
                </p:cNvSpPr>
                <p:nvPr/>
              </p:nvSpPr>
              <p:spPr bwMode="auto">
                <a:xfrm>
                  <a:off x="793" y="3067"/>
                  <a:ext cx="1905" cy="635"/>
                </a:xfrm>
                <a:custGeom>
                  <a:avLst/>
                  <a:gdLst>
                    <a:gd name="T0" fmla="*/ 0 w 2812"/>
                    <a:gd name="T1" fmla="*/ 741 h 756"/>
                    <a:gd name="T2" fmla="*/ 272 w 2812"/>
                    <a:gd name="T3" fmla="*/ 696 h 756"/>
                    <a:gd name="T4" fmla="*/ 544 w 2812"/>
                    <a:gd name="T5" fmla="*/ 559 h 756"/>
                    <a:gd name="T6" fmla="*/ 907 w 2812"/>
                    <a:gd name="T7" fmla="*/ 287 h 756"/>
                    <a:gd name="T8" fmla="*/ 1497 w 2812"/>
                    <a:gd name="T9" fmla="*/ 15 h 756"/>
                    <a:gd name="T10" fmla="*/ 2087 w 2812"/>
                    <a:gd name="T11" fmla="*/ 378 h 756"/>
                    <a:gd name="T12" fmla="*/ 2586 w 2812"/>
                    <a:gd name="T13" fmla="*/ 696 h 756"/>
                    <a:gd name="T14" fmla="*/ 2812 w 2812"/>
                    <a:gd name="T15" fmla="*/ 741 h 7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2" h="756">
                      <a:moveTo>
                        <a:pt x="0" y="741"/>
                      </a:moveTo>
                      <a:cubicBezTo>
                        <a:pt x="90" y="733"/>
                        <a:pt x="181" y="726"/>
                        <a:pt x="272" y="696"/>
                      </a:cubicBezTo>
                      <a:cubicBezTo>
                        <a:pt x="363" y="666"/>
                        <a:pt x="438" y="627"/>
                        <a:pt x="544" y="559"/>
                      </a:cubicBezTo>
                      <a:cubicBezTo>
                        <a:pt x="650" y="491"/>
                        <a:pt x="748" y="378"/>
                        <a:pt x="907" y="287"/>
                      </a:cubicBezTo>
                      <a:cubicBezTo>
                        <a:pt x="1066" y="196"/>
                        <a:pt x="1300" y="0"/>
                        <a:pt x="1497" y="15"/>
                      </a:cubicBezTo>
                      <a:cubicBezTo>
                        <a:pt x="1694" y="30"/>
                        <a:pt x="1906" y="265"/>
                        <a:pt x="2087" y="378"/>
                      </a:cubicBezTo>
                      <a:cubicBezTo>
                        <a:pt x="2268" y="491"/>
                        <a:pt x="2465" y="636"/>
                        <a:pt x="2586" y="696"/>
                      </a:cubicBezTo>
                      <a:cubicBezTo>
                        <a:pt x="2707" y="756"/>
                        <a:pt x="2759" y="748"/>
                        <a:pt x="2812" y="741"/>
                      </a:cubicBezTo>
                    </a:path>
                  </a:pathLst>
                </a:custGeom>
                <a:noFill/>
                <a:ln w="25400" cap="rnd">
                  <a:solidFill>
                    <a:srgbClr val="008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2" name="Text Box 14"/>
                <p:cNvSpPr txBox="1">
                  <a:spLocks noChangeArrowheads="1"/>
                </p:cNvSpPr>
                <p:nvPr/>
              </p:nvSpPr>
              <p:spPr bwMode="auto">
                <a:xfrm>
                  <a:off x="1383" y="2613"/>
                  <a:ext cx="6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8000"/>
                      </a:solidFill>
                    </a:rPr>
                    <a:t>silence</a:t>
                  </a:r>
                  <a:endParaRPr lang="cs-CZ" altLang="en-US">
                    <a:solidFill>
                      <a:srgbClr val="008000"/>
                    </a:solidFill>
                  </a:endParaRPr>
                </a:p>
              </p:txBody>
            </p:sp>
          </p:grpSp>
          <p:grpSp>
            <p:nvGrpSpPr>
              <p:cNvPr id="7183" name="Group 15"/>
              <p:cNvGrpSpPr>
                <a:grpSpLocks/>
              </p:cNvGrpSpPr>
              <p:nvPr/>
            </p:nvGrpSpPr>
            <p:grpSpPr bwMode="auto">
              <a:xfrm>
                <a:off x="2835" y="1480"/>
                <a:ext cx="1860" cy="90"/>
                <a:chOff x="2835" y="1480"/>
                <a:chExt cx="1860" cy="90"/>
              </a:xfrm>
            </p:grpSpPr>
            <p:sp>
              <p:nvSpPr>
                <p:cNvPr id="7184" name="AutoShape 16"/>
                <p:cNvSpPr>
                  <a:spLocks noChangeArrowheads="1"/>
                </p:cNvSpPr>
                <p:nvPr/>
              </p:nvSpPr>
              <p:spPr bwMode="auto">
                <a:xfrm>
                  <a:off x="2835"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5" name="AutoShape 17"/>
                <p:cNvSpPr>
                  <a:spLocks noChangeArrowheads="1"/>
                </p:cNvSpPr>
                <p:nvPr/>
              </p:nvSpPr>
              <p:spPr bwMode="auto">
                <a:xfrm>
                  <a:off x="2971"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6" name="AutoShape 18"/>
                <p:cNvSpPr>
                  <a:spLocks noChangeArrowheads="1"/>
                </p:cNvSpPr>
                <p:nvPr/>
              </p:nvSpPr>
              <p:spPr bwMode="auto">
                <a:xfrm>
                  <a:off x="3152"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7" name="AutoShape 19"/>
                <p:cNvSpPr>
                  <a:spLocks noChangeArrowheads="1"/>
                </p:cNvSpPr>
                <p:nvPr/>
              </p:nvSpPr>
              <p:spPr bwMode="auto">
                <a:xfrm>
                  <a:off x="3288"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8" name="AutoShape 20"/>
                <p:cNvSpPr>
                  <a:spLocks noChangeArrowheads="1"/>
                </p:cNvSpPr>
                <p:nvPr/>
              </p:nvSpPr>
              <p:spPr bwMode="auto">
                <a:xfrm>
                  <a:off x="3560"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9" name="AutoShape 21"/>
                <p:cNvSpPr>
                  <a:spLocks noChangeArrowheads="1"/>
                </p:cNvSpPr>
                <p:nvPr/>
              </p:nvSpPr>
              <p:spPr bwMode="auto">
                <a:xfrm>
                  <a:off x="3515"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0" name="AutoShape 22"/>
                <p:cNvSpPr>
                  <a:spLocks noChangeArrowheads="1"/>
                </p:cNvSpPr>
                <p:nvPr/>
              </p:nvSpPr>
              <p:spPr bwMode="auto">
                <a:xfrm>
                  <a:off x="3651"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1" name="AutoShape 23"/>
                <p:cNvSpPr>
                  <a:spLocks noChangeArrowheads="1"/>
                </p:cNvSpPr>
                <p:nvPr/>
              </p:nvSpPr>
              <p:spPr bwMode="auto">
                <a:xfrm>
                  <a:off x="3424"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2" name="AutoShape 24"/>
                <p:cNvSpPr>
                  <a:spLocks noChangeArrowheads="1"/>
                </p:cNvSpPr>
                <p:nvPr/>
              </p:nvSpPr>
              <p:spPr bwMode="auto">
                <a:xfrm>
                  <a:off x="3742"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3" name="AutoShape 25"/>
                <p:cNvSpPr>
                  <a:spLocks noChangeArrowheads="1"/>
                </p:cNvSpPr>
                <p:nvPr/>
              </p:nvSpPr>
              <p:spPr bwMode="auto">
                <a:xfrm>
                  <a:off x="3923"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4" name="AutoShape 26"/>
                <p:cNvSpPr>
                  <a:spLocks noChangeArrowheads="1"/>
                </p:cNvSpPr>
                <p:nvPr/>
              </p:nvSpPr>
              <p:spPr bwMode="auto">
                <a:xfrm>
                  <a:off x="3969"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5" name="AutoShape 27"/>
                <p:cNvSpPr>
                  <a:spLocks noChangeArrowheads="1"/>
                </p:cNvSpPr>
                <p:nvPr/>
              </p:nvSpPr>
              <p:spPr bwMode="auto">
                <a:xfrm>
                  <a:off x="4059"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6" name="AutoShape 28"/>
                <p:cNvSpPr>
                  <a:spLocks noChangeArrowheads="1"/>
                </p:cNvSpPr>
                <p:nvPr/>
              </p:nvSpPr>
              <p:spPr bwMode="auto">
                <a:xfrm>
                  <a:off x="4195"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7" name="AutoShape 29"/>
                <p:cNvSpPr>
                  <a:spLocks noChangeArrowheads="1"/>
                </p:cNvSpPr>
                <p:nvPr/>
              </p:nvSpPr>
              <p:spPr bwMode="auto">
                <a:xfrm>
                  <a:off x="4377"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8" name="AutoShape 30"/>
                <p:cNvSpPr>
                  <a:spLocks noChangeArrowheads="1"/>
                </p:cNvSpPr>
                <p:nvPr/>
              </p:nvSpPr>
              <p:spPr bwMode="auto">
                <a:xfrm>
                  <a:off x="4604"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9" name="AutoShape 31"/>
                <p:cNvSpPr>
                  <a:spLocks noChangeArrowheads="1"/>
                </p:cNvSpPr>
                <p:nvPr/>
              </p:nvSpPr>
              <p:spPr bwMode="auto">
                <a:xfrm>
                  <a:off x="3833"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0" name="AutoShape 32"/>
                <p:cNvSpPr>
                  <a:spLocks noChangeArrowheads="1"/>
                </p:cNvSpPr>
                <p:nvPr/>
              </p:nvSpPr>
              <p:spPr bwMode="auto">
                <a:xfrm>
                  <a:off x="3606" y="1480"/>
                  <a:ext cx="91" cy="9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201" name="Group 33"/>
              <p:cNvGrpSpPr>
                <a:grpSpLocks/>
              </p:cNvGrpSpPr>
              <p:nvPr/>
            </p:nvGrpSpPr>
            <p:grpSpPr bwMode="auto">
              <a:xfrm>
                <a:off x="748" y="1480"/>
                <a:ext cx="1634" cy="90"/>
                <a:chOff x="748" y="1480"/>
                <a:chExt cx="1634" cy="90"/>
              </a:xfrm>
            </p:grpSpPr>
            <p:sp>
              <p:nvSpPr>
                <p:cNvPr id="7202" name="AutoShape 34"/>
                <p:cNvSpPr>
                  <a:spLocks noChangeArrowheads="1"/>
                </p:cNvSpPr>
                <p:nvPr/>
              </p:nvSpPr>
              <p:spPr bwMode="auto">
                <a:xfrm>
                  <a:off x="1565"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3" name="AutoShape 35"/>
                <p:cNvSpPr>
                  <a:spLocks noChangeArrowheads="1"/>
                </p:cNvSpPr>
                <p:nvPr/>
              </p:nvSpPr>
              <p:spPr bwMode="auto">
                <a:xfrm>
                  <a:off x="1656"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4" name="AutoShape 36"/>
                <p:cNvSpPr>
                  <a:spLocks noChangeArrowheads="1"/>
                </p:cNvSpPr>
                <p:nvPr/>
              </p:nvSpPr>
              <p:spPr bwMode="auto">
                <a:xfrm>
                  <a:off x="2291"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5" name="AutoShape 37"/>
                <p:cNvSpPr>
                  <a:spLocks noChangeArrowheads="1"/>
                </p:cNvSpPr>
                <p:nvPr/>
              </p:nvSpPr>
              <p:spPr bwMode="auto">
                <a:xfrm>
                  <a:off x="2064"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6" name="AutoShape 38"/>
                <p:cNvSpPr>
                  <a:spLocks noChangeArrowheads="1"/>
                </p:cNvSpPr>
                <p:nvPr/>
              </p:nvSpPr>
              <p:spPr bwMode="auto">
                <a:xfrm>
                  <a:off x="1882"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7" name="AutoShape 39"/>
                <p:cNvSpPr>
                  <a:spLocks noChangeArrowheads="1"/>
                </p:cNvSpPr>
                <p:nvPr/>
              </p:nvSpPr>
              <p:spPr bwMode="auto">
                <a:xfrm>
                  <a:off x="1746"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8" name="AutoShape 40"/>
                <p:cNvSpPr>
                  <a:spLocks noChangeArrowheads="1"/>
                </p:cNvSpPr>
                <p:nvPr/>
              </p:nvSpPr>
              <p:spPr bwMode="auto">
                <a:xfrm>
                  <a:off x="1474"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9" name="AutoShape 41"/>
                <p:cNvSpPr>
                  <a:spLocks noChangeArrowheads="1"/>
                </p:cNvSpPr>
                <p:nvPr/>
              </p:nvSpPr>
              <p:spPr bwMode="auto">
                <a:xfrm>
                  <a:off x="1338"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0" name="AutoShape 42"/>
                <p:cNvSpPr>
                  <a:spLocks noChangeArrowheads="1"/>
                </p:cNvSpPr>
                <p:nvPr/>
              </p:nvSpPr>
              <p:spPr bwMode="auto">
                <a:xfrm>
                  <a:off x="1202"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1" name="AutoShape 43"/>
                <p:cNvSpPr>
                  <a:spLocks noChangeArrowheads="1"/>
                </p:cNvSpPr>
                <p:nvPr/>
              </p:nvSpPr>
              <p:spPr bwMode="auto">
                <a:xfrm>
                  <a:off x="1021"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2" name="AutoShape 44"/>
                <p:cNvSpPr>
                  <a:spLocks noChangeArrowheads="1"/>
                </p:cNvSpPr>
                <p:nvPr/>
              </p:nvSpPr>
              <p:spPr bwMode="auto">
                <a:xfrm>
                  <a:off x="748"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3" name="AutoShape 45"/>
                <p:cNvSpPr>
                  <a:spLocks noChangeArrowheads="1"/>
                </p:cNvSpPr>
                <p:nvPr/>
              </p:nvSpPr>
              <p:spPr bwMode="auto">
                <a:xfrm>
                  <a:off x="1610"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4" name="AutoShape 46"/>
                <p:cNvSpPr>
                  <a:spLocks noChangeArrowheads="1"/>
                </p:cNvSpPr>
                <p:nvPr/>
              </p:nvSpPr>
              <p:spPr bwMode="auto">
                <a:xfrm>
                  <a:off x="1519" y="1480"/>
                  <a:ext cx="91" cy="90"/>
                </a:xfrm>
                <a:prstGeom prst="flowChartConnector">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215" name="Group 47"/>
              <p:cNvGrpSpPr>
                <a:grpSpLocks/>
              </p:cNvGrpSpPr>
              <p:nvPr/>
            </p:nvGrpSpPr>
            <p:grpSpPr bwMode="auto">
              <a:xfrm>
                <a:off x="1927" y="1480"/>
                <a:ext cx="1407" cy="90"/>
                <a:chOff x="1927" y="1480"/>
                <a:chExt cx="1407" cy="90"/>
              </a:xfrm>
            </p:grpSpPr>
            <p:sp>
              <p:nvSpPr>
                <p:cNvPr id="7216" name="AutoShape 48"/>
                <p:cNvSpPr>
                  <a:spLocks noChangeArrowheads="1"/>
                </p:cNvSpPr>
                <p:nvPr/>
              </p:nvSpPr>
              <p:spPr bwMode="auto">
                <a:xfrm>
                  <a:off x="2381"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7" name="AutoShape 49"/>
                <p:cNvSpPr>
                  <a:spLocks noChangeArrowheads="1"/>
                </p:cNvSpPr>
                <p:nvPr/>
              </p:nvSpPr>
              <p:spPr bwMode="auto">
                <a:xfrm>
                  <a:off x="2472"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8" name="AutoShape 50"/>
                <p:cNvSpPr>
                  <a:spLocks noChangeArrowheads="1"/>
                </p:cNvSpPr>
                <p:nvPr/>
              </p:nvSpPr>
              <p:spPr bwMode="auto">
                <a:xfrm>
                  <a:off x="2608"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9" name="AutoShape 51"/>
                <p:cNvSpPr>
                  <a:spLocks noChangeArrowheads="1"/>
                </p:cNvSpPr>
                <p:nvPr/>
              </p:nvSpPr>
              <p:spPr bwMode="auto">
                <a:xfrm>
                  <a:off x="2699"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0" name="AutoShape 52"/>
                <p:cNvSpPr>
                  <a:spLocks noChangeArrowheads="1"/>
                </p:cNvSpPr>
                <p:nvPr/>
              </p:nvSpPr>
              <p:spPr bwMode="auto">
                <a:xfrm>
                  <a:off x="2789"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1" name="AutoShape 53"/>
                <p:cNvSpPr>
                  <a:spLocks noChangeArrowheads="1"/>
                </p:cNvSpPr>
                <p:nvPr/>
              </p:nvSpPr>
              <p:spPr bwMode="auto">
                <a:xfrm>
                  <a:off x="2925"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2" name="AutoShape 54"/>
                <p:cNvSpPr>
                  <a:spLocks noChangeArrowheads="1"/>
                </p:cNvSpPr>
                <p:nvPr/>
              </p:nvSpPr>
              <p:spPr bwMode="auto">
                <a:xfrm>
                  <a:off x="3061"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3" name="AutoShape 55"/>
                <p:cNvSpPr>
                  <a:spLocks noChangeArrowheads="1"/>
                </p:cNvSpPr>
                <p:nvPr/>
              </p:nvSpPr>
              <p:spPr bwMode="auto">
                <a:xfrm>
                  <a:off x="3243"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4" name="AutoShape 56"/>
                <p:cNvSpPr>
                  <a:spLocks noChangeArrowheads="1"/>
                </p:cNvSpPr>
                <p:nvPr/>
              </p:nvSpPr>
              <p:spPr bwMode="auto">
                <a:xfrm>
                  <a:off x="2245"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5" name="AutoShape 57"/>
                <p:cNvSpPr>
                  <a:spLocks noChangeArrowheads="1"/>
                </p:cNvSpPr>
                <p:nvPr/>
              </p:nvSpPr>
              <p:spPr bwMode="auto">
                <a:xfrm>
                  <a:off x="2109"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6" name="AutoShape 58"/>
                <p:cNvSpPr>
                  <a:spLocks noChangeArrowheads="1"/>
                </p:cNvSpPr>
                <p:nvPr/>
              </p:nvSpPr>
              <p:spPr bwMode="auto">
                <a:xfrm>
                  <a:off x="1927"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7" name="AutoShape 59"/>
                <p:cNvSpPr>
                  <a:spLocks noChangeArrowheads="1"/>
                </p:cNvSpPr>
                <p:nvPr/>
              </p:nvSpPr>
              <p:spPr bwMode="auto">
                <a:xfrm>
                  <a:off x="2426"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8" name="AutoShape 60"/>
                <p:cNvSpPr>
                  <a:spLocks noChangeArrowheads="1"/>
                </p:cNvSpPr>
                <p:nvPr/>
              </p:nvSpPr>
              <p:spPr bwMode="auto">
                <a:xfrm>
                  <a:off x="2653"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9" name="AutoShape 61"/>
                <p:cNvSpPr>
                  <a:spLocks noChangeArrowheads="1"/>
                </p:cNvSpPr>
                <p:nvPr/>
              </p:nvSpPr>
              <p:spPr bwMode="auto">
                <a:xfrm>
                  <a:off x="2744" y="1480"/>
                  <a:ext cx="91" cy="90"/>
                </a:xfrm>
                <a:prstGeom prst="flowChartConnector">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230" name="Group 62"/>
            <p:cNvGrpSpPr>
              <a:grpSpLocks/>
            </p:cNvGrpSpPr>
            <p:nvPr/>
          </p:nvGrpSpPr>
          <p:grpSpPr bwMode="auto">
            <a:xfrm>
              <a:off x="204" y="2568"/>
              <a:ext cx="2994" cy="599"/>
              <a:chOff x="204" y="3339"/>
              <a:chExt cx="2994" cy="599"/>
            </a:xfrm>
          </p:grpSpPr>
          <p:sp>
            <p:nvSpPr>
              <p:cNvPr id="7231" name="Freeform 63"/>
              <p:cNvSpPr>
                <a:spLocks/>
              </p:cNvSpPr>
              <p:nvPr/>
            </p:nvSpPr>
            <p:spPr bwMode="auto">
              <a:xfrm>
                <a:off x="204" y="3339"/>
                <a:ext cx="1497" cy="599"/>
              </a:xfrm>
              <a:custGeom>
                <a:avLst/>
                <a:gdLst>
                  <a:gd name="T0" fmla="*/ 0 w 1497"/>
                  <a:gd name="T1" fmla="*/ 2813 h 2821"/>
                  <a:gd name="T2" fmla="*/ 182 w 1497"/>
                  <a:gd name="T3" fmla="*/ 2813 h 2821"/>
                  <a:gd name="T4" fmla="*/ 273 w 1497"/>
                  <a:gd name="T5" fmla="*/ 2813 h 2821"/>
                  <a:gd name="T6" fmla="*/ 454 w 1497"/>
                  <a:gd name="T7" fmla="*/ 2767 h 2821"/>
                  <a:gd name="T8" fmla="*/ 681 w 1497"/>
                  <a:gd name="T9" fmla="*/ 2586 h 2821"/>
                  <a:gd name="T10" fmla="*/ 908 w 1497"/>
                  <a:gd name="T11" fmla="*/ 2087 h 2821"/>
                  <a:gd name="T12" fmla="*/ 1089 w 1497"/>
                  <a:gd name="T13" fmla="*/ 1270 h 2821"/>
                  <a:gd name="T14" fmla="*/ 1225 w 1497"/>
                  <a:gd name="T15" fmla="*/ 590 h 2821"/>
                  <a:gd name="T16" fmla="*/ 1316 w 1497"/>
                  <a:gd name="T17" fmla="*/ 227 h 2821"/>
                  <a:gd name="T18" fmla="*/ 1406 w 1497"/>
                  <a:gd name="T19" fmla="*/ 46 h 2821"/>
                  <a:gd name="T20" fmla="*/ 1497 w 1497"/>
                  <a:gd name="T21" fmla="*/ 0 h 2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7" h="2821">
                    <a:moveTo>
                      <a:pt x="0" y="2813"/>
                    </a:moveTo>
                    <a:cubicBezTo>
                      <a:pt x="68" y="2813"/>
                      <a:pt x="137" y="2813"/>
                      <a:pt x="182" y="2813"/>
                    </a:cubicBezTo>
                    <a:cubicBezTo>
                      <a:pt x="227" y="2813"/>
                      <a:pt x="228" y="2821"/>
                      <a:pt x="273" y="2813"/>
                    </a:cubicBezTo>
                    <a:cubicBezTo>
                      <a:pt x="318" y="2805"/>
                      <a:pt x="386" y="2805"/>
                      <a:pt x="454" y="2767"/>
                    </a:cubicBezTo>
                    <a:cubicBezTo>
                      <a:pt x="522" y="2729"/>
                      <a:pt x="605" y="2699"/>
                      <a:pt x="681" y="2586"/>
                    </a:cubicBezTo>
                    <a:cubicBezTo>
                      <a:pt x="757" y="2473"/>
                      <a:pt x="840" y="2306"/>
                      <a:pt x="908" y="2087"/>
                    </a:cubicBezTo>
                    <a:cubicBezTo>
                      <a:pt x="976" y="1868"/>
                      <a:pt x="1036" y="1520"/>
                      <a:pt x="1089" y="1270"/>
                    </a:cubicBezTo>
                    <a:cubicBezTo>
                      <a:pt x="1142" y="1020"/>
                      <a:pt x="1187" y="764"/>
                      <a:pt x="1225" y="590"/>
                    </a:cubicBezTo>
                    <a:cubicBezTo>
                      <a:pt x="1263" y="416"/>
                      <a:pt x="1286" y="318"/>
                      <a:pt x="1316" y="227"/>
                    </a:cubicBezTo>
                    <a:cubicBezTo>
                      <a:pt x="1346" y="136"/>
                      <a:pt x="1376" y="84"/>
                      <a:pt x="1406" y="46"/>
                    </a:cubicBezTo>
                    <a:cubicBezTo>
                      <a:pt x="1436" y="8"/>
                      <a:pt x="1466" y="4"/>
                      <a:pt x="1497" y="0"/>
                    </a:cubicBezTo>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2" name="Freeform 64"/>
              <p:cNvSpPr>
                <a:spLocks/>
              </p:cNvSpPr>
              <p:nvPr/>
            </p:nvSpPr>
            <p:spPr bwMode="auto">
              <a:xfrm flipH="1">
                <a:off x="1701" y="3339"/>
                <a:ext cx="1497" cy="599"/>
              </a:xfrm>
              <a:custGeom>
                <a:avLst/>
                <a:gdLst>
                  <a:gd name="T0" fmla="*/ 0 w 1497"/>
                  <a:gd name="T1" fmla="*/ 2813 h 2821"/>
                  <a:gd name="T2" fmla="*/ 182 w 1497"/>
                  <a:gd name="T3" fmla="*/ 2813 h 2821"/>
                  <a:gd name="T4" fmla="*/ 273 w 1497"/>
                  <a:gd name="T5" fmla="*/ 2813 h 2821"/>
                  <a:gd name="T6" fmla="*/ 454 w 1497"/>
                  <a:gd name="T7" fmla="*/ 2767 h 2821"/>
                  <a:gd name="T8" fmla="*/ 681 w 1497"/>
                  <a:gd name="T9" fmla="*/ 2586 h 2821"/>
                  <a:gd name="T10" fmla="*/ 908 w 1497"/>
                  <a:gd name="T11" fmla="*/ 2087 h 2821"/>
                  <a:gd name="T12" fmla="*/ 1089 w 1497"/>
                  <a:gd name="T13" fmla="*/ 1270 h 2821"/>
                  <a:gd name="T14" fmla="*/ 1225 w 1497"/>
                  <a:gd name="T15" fmla="*/ 590 h 2821"/>
                  <a:gd name="T16" fmla="*/ 1316 w 1497"/>
                  <a:gd name="T17" fmla="*/ 227 h 2821"/>
                  <a:gd name="T18" fmla="*/ 1406 w 1497"/>
                  <a:gd name="T19" fmla="*/ 46 h 2821"/>
                  <a:gd name="T20" fmla="*/ 1497 w 1497"/>
                  <a:gd name="T21" fmla="*/ 0 h 2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7" h="2821">
                    <a:moveTo>
                      <a:pt x="0" y="2813"/>
                    </a:moveTo>
                    <a:cubicBezTo>
                      <a:pt x="68" y="2813"/>
                      <a:pt x="137" y="2813"/>
                      <a:pt x="182" y="2813"/>
                    </a:cubicBezTo>
                    <a:cubicBezTo>
                      <a:pt x="227" y="2813"/>
                      <a:pt x="228" y="2821"/>
                      <a:pt x="273" y="2813"/>
                    </a:cubicBezTo>
                    <a:cubicBezTo>
                      <a:pt x="318" y="2805"/>
                      <a:pt x="386" y="2805"/>
                      <a:pt x="454" y="2767"/>
                    </a:cubicBezTo>
                    <a:cubicBezTo>
                      <a:pt x="522" y="2729"/>
                      <a:pt x="605" y="2699"/>
                      <a:pt x="681" y="2586"/>
                    </a:cubicBezTo>
                    <a:cubicBezTo>
                      <a:pt x="757" y="2473"/>
                      <a:pt x="840" y="2306"/>
                      <a:pt x="908" y="2087"/>
                    </a:cubicBezTo>
                    <a:cubicBezTo>
                      <a:pt x="976" y="1868"/>
                      <a:pt x="1036" y="1520"/>
                      <a:pt x="1089" y="1270"/>
                    </a:cubicBezTo>
                    <a:cubicBezTo>
                      <a:pt x="1142" y="1020"/>
                      <a:pt x="1187" y="764"/>
                      <a:pt x="1225" y="590"/>
                    </a:cubicBezTo>
                    <a:cubicBezTo>
                      <a:pt x="1263" y="416"/>
                      <a:pt x="1286" y="318"/>
                      <a:pt x="1316" y="227"/>
                    </a:cubicBezTo>
                    <a:cubicBezTo>
                      <a:pt x="1346" y="136"/>
                      <a:pt x="1376" y="84"/>
                      <a:pt x="1406" y="46"/>
                    </a:cubicBezTo>
                    <a:cubicBezTo>
                      <a:pt x="1436" y="8"/>
                      <a:pt x="1466" y="4"/>
                      <a:pt x="1497" y="0"/>
                    </a:cubicBezTo>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233" name="Group 65"/>
            <p:cNvGrpSpPr>
              <a:grpSpLocks/>
            </p:cNvGrpSpPr>
            <p:nvPr/>
          </p:nvGrpSpPr>
          <p:grpSpPr bwMode="auto">
            <a:xfrm>
              <a:off x="1474" y="2341"/>
              <a:ext cx="2222" cy="826"/>
              <a:chOff x="204" y="3339"/>
              <a:chExt cx="2994" cy="599"/>
            </a:xfrm>
          </p:grpSpPr>
          <p:sp>
            <p:nvSpPr>
              <p:cNvPr id="7234" name="Freeform 66"/>
              <p:cNvSpPr>
                <a:spLocks/>
              </p:cNvSpPr>
              <p:nvPr/>
            </p:nvSpPr>
            <p:spPr bwMode="auto">
              <a:xfrm>
                <a:off x="204" y="3339"/>
                <a:ext cx="1497" cy="599"/>
              </a:xfrm>
              <a:custGeom>
                <a:avLst/>
                <a:gdLst>
                  <a:gd name="T0" fmla="*/ 0 w 1497"/>
                  <a:gd name="T1" fmla="*/ 2813 h 2821"/>
                  <a:gd name="T2" fmla="*/ 182 w 1497"/>
                  <a:gd name="T3" fmla="*/ 2813 h 2821"/>
                  <a:gd name="T4" fmla="*/ 273 w 1497"/>
                  <a:gd name="T5" fmla="*/ 2813 h 2821"/>
                  <a:gd name="T6" fmla="*/ 454 w 1497"/>
                  <a:gd name="T7" fmla="*/ 2767 h 2821"/>
                  <a:gd name="T8" fmla="*/ 681 w 1497"/>
                  <a:gd name="T9" fmla="*/ 2586 h 2821"/>
                  <a:gd name="T10" fmla="*/ 908 w 1497"/>
                  <a:gd name="T11" fmla="*/ 2087 h 2821"/>
                  <a:gd name="T12" fmla="*/ 1089 w 1497"/>
                  <a:gd name="T13" fmla="*/ 1270 h 2821"/>
                  <a:gd name="T14" fmla="*/ 1225 w 1497"/>
                  <a:gd name="T15" fmla="*/ 590 h 2821"/>
                  <a:gd name="T16" fmla="*/ 1316 w 1497"/>
                  <a:gd name="T17" fmla="*/ 227 h 2821"/>
                  <a:gd name="T18" fmla="*/ 1406 w 1497"/>
                  <a:gd name="T19" fmla="*/ 46 h 2821"/>
                  <a:gd name="T20" fmla="*/ 1497 w 1497"/>
                  <a:gd name="T21" fmla="*/ 0 h 2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7" h="2821">
                    <a:moveTo>
                      <a:pt x="0" y="2813"/>
                    </a:moveTo>
                    <a:cubicBezTo>
                      <a:pt x="68" y="2813"/>
                      <a:pt x="137" y="2813"/>
                      <a:pt x="182" y="2813"/>
                    </a:cubicBezTo>
                    <a:cubicBezTo>
                      <a:pt x="227" y="2813"/>
                      <a:pt x="228" y="2821"/>
                      <a:pt x="273" y="2813"/>
                    </a:cubicBezTo>
                    <a:cubicBezTo>
                      <a:pt x="318" y="2805"/>
                      <a:pt x="386" y="2805"/>
                      <a:pt x="454" y="2767"/>
                    </a:cubicBezTo>
                    <a:cubicBezTo>
                      <a:pt x="522" y="2729"/>
                      <a:pt x="605" y="2699"/>
                      <a:pt x="681" y="2586"/>
                    </a:cubicBezTo>
                    <a:cubicBezTo>
                      <a:pt x="757" y="2473"/>
                      <a:pt x="840" y="2306"/>
                      <a:pt x="908" y="2087"/>
                    </a:cubicBezTo>
                    <a:cubicBezTo>
                      <a:pt x="976" y="1868"/>
                      <a:pt x="1036" y="1520"/>
                      <a:pt x="1089" y="1270"/>
                    </a:cubicBezTo>
                    <a:cubicBezTo>
                      <a:pt x="1142" y="1020"/>
                      <a:pt x="1187" y="764"/>
                      <a:pt x="1225" y="590"/>
                    </a:cubicBezTo>
                    <a:cubicBezTo>
                      <a:pt x="1263" y="416"/>
                      <a:pt x="1286" y="318"/>
                      <a:pt x="1316" y="227"/>
                    </a:cubicBezTo>
                    <a:cubicBezTo>
                      <a:pt x="1346" y="136"/>
                      <a:pt x="1376" y="84"/>
                      <a:pt x="1406" y="46"/>
                    </a:cubicBezTo>
                    <a:cubicBezTo>
                      <a:pt x="1436" y="8"/>
                      <a:pt x="1466" y="4"/>
                      <a:pt x="1497" y="0"/>
                    </a:cubicBezTo>
                  </a:path>
                </a:pathLst>
              </a:custGeom>
              <a:noFill/>
              <a:ln w="2540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5" name="Freeform 67"/>
              <p:cNvSpPr>
                <a:spLocks/>
              </p:cNvSpPr>
              <p:nvPr/>
            </p:nvSpPr>
            <p:spPr bwMode="auto">
              <a:xfrm flipH="1">
                <a:off x="1701" y="3339"/>
                <a:ext cx="1497" cy="599"/>
              </a:xfrm>
              <a:custGeom>
                <a:avLst/>
                <a:gdLst>
                  <a:gd name="T0" fmla="*/ 0 w 1497"/>
                  <a:gd name="T1" fmla="*/ 2813 h 2821"/>
                  <a:gd name="T2" fmla="*/ 182 w 1497"/>
                  <a:gd name="T3" fmla="*/ 2813 h 2821"/>
                  <a:gd name="T4" fmla="*/ 273 w 1497"/>
                  <a:gd name="T5" fmla="*/ 2813 h 2821"/>
                  <a:gd name="T6" fmla="*/ 454 w 1497"/>
                  <a:gd name="T7" fmla="*/ 2767 h 2821"/>
                  <a:gd name="T8" fmla="*/ 681 w 1497"/>
                  <a:gd name="T9" fmla="*/ 2586 h 2821"/>
                  <a:gd name="T10" fmla="*/ 908 w 1497"/>
                  <a:gd name="T11" fmla="*/ 2087 h 2821"/>
                  <a:gd name="T12" fmla="*/ 1089 w 1497"/>
                  <a:gd name="T13" fmla="*/ 1270 h 2821"/>
                  <a:gd name="T14" fmla="*/ 1225 w 1497"/>
                  <a:gd name="T15" fmla="*/ 590 h 2821"/>
                  <a:gd name="T16" fmla="*/ 1316 w 1497"/>
                  <a:gd name="T17" fmla="*/ 227 h 2821"/>
                  <a:gd name="T18" fmla="*/ 1406 w 1497"/>
                  <a:gd name="T19" fmla="*/ 46 h 2821"/>
                  <a:gd name="T20" fmla="*/ 1497 w 1497"/>
                  <a:gd name="T21" fmla="*/ 0 h 2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7" h="2821">
                    <a:moveTo>
                      <a:pt x="0" y="2813"/>
                    </a:moveTo>
                    <a:cubicBezTo>
                      <a:pt x="68" y="2813"/>
                      <a:pt x="137" y="2813"/>
                      <a:pt x="182" y="2813"/>
                    </a:cubicBezTo>
                    <a:cubicBezTo>
                      <a:pt x="227" y="2813"/>
                      <a:pt x="228" y="2821"/>
                      <a:pt x="273" y="2813"/>
                    </a:cubicBezTo>
                    <a:cubicBezTo>
                      <a:pt x="318" y="2805"/>
                      <a:pt x="386" y="2805"/>
                      <a:pt x="454" y="2767"/>
                    </a:cubicBezTo>
                    <a:cubicBezTo>
                      <a:pt x="522" y="2729"/>
                      <a:pt x="605" y="2699"/>
                      <a:pt x="681" y="2586"/>
                    </a:cubicBezTo>
                    <a:cubicBezTo>
                      <a:pt x="757" y="2473"/>
                      <a:pt x="840" y="2306"/>
                      <a:pt x="908" y="2087"/>
                    </a:cubicBezTo>
                    <a:cubicBezTo>
                      <a:pt x="976" y="1868"/>
                      <a:pt x="1036" y="1520"/>
                      <a:pt x="1089" y="1270"/>
                    </a:cubicBezTo>
                    <a:cubicBezTo>
                      <a:pt x="1142" y="1020"/>
                      <a:pt x="1187" y="764"/>
                      <a:pt x="1225" y="590"/>
                    </a:cubicBezTo>
                    <a:cubicBezTo>
                      <a:pt x="1263" y="416"/>
                      <a:pt x="1286" y="318"/>
                      <a:pt x="1316" y="227"/>
                    </a:cubicBezTo>
                    <a:cubicBezTo>
                      <a:pt x="1346" y="136"/>
                      <a:pt x="1376" y="84"/>
                      <a:pt x="1406" y="46"/>
                    </a:cubicBezTo>
                    <a:cubicBezTo>
                      <a:pt x="1436" y="8"/>
                      <a:pt x="1466" y="4"/>
                      <a:pt x="1497" y="0"/>
                    </a:cubicBezTo>
                  </a:path>
                </a:pathLst>
              </a:custGeom>
              <a:noFill/>
              <a:ln w="2540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236" name="Group 68"/>
            <p:cNvGrpSpPr>
              <a:grpSpLocks/>
            </p:cNvGrpSpPr>
            <p:nvPr/>
          </p:nvGrpSpPr>
          <p:grpSpPr bwMode="auto">
            <a:xfrm>
              <a:off x="2109" y="2659"/>
              <a:ext cx="3130" cy="508"/>
              <a:chOff x="204" y="3339"/>
              <a:chExt cx="2994" cy="599"/>
            </a:xfrm>
          </p:grpSpPr>
          <p:sp>
            <p:nvSpPr>
              <p:cNvPr id="7237" name="Freeform 69"/>
              <p:cNvSpPr>
                <a:spLocks/>
              </p:cNvSpPr>
              <p:nvPr/>
            </p:nvSpPr>
            <p:spPr bwMode="auto">
              <a:xfrm>
                <a:off x="204" y="3339"/>
                <a:ext cx="1497" cy="599"/>
              </a:xfrm>
              <a:custGeom>
                <a:avLst/>
                <a:gdLst>
                  <a:gd name="T0" fmla="*/ 0 w 1497"/>
                  <a:gd name="T1" fmla="*/ 2813 h 2821"/>
                  <a:gd name="T2" fmla="*/ 182 w 1497"/>
                  <a:gd name="T3" fmla="*/ 2813 h 2821"/>
                  <a:gd name="T4" fmla="*/ 273 w 1497"/>
                  <a:gd name="T5" fmla="*/ 2813 h 2821"/>
                  <a:gd name="T6" fmla="*/ 454 w 1497"/>
                  <a:gd name="T7" fmla="*/ 2767 h 2821"/>
                  <a:gd name="T8" fmla="*/ 681 w 1497"/>
                  <a:gd name="T9" fmla="*/ 2586 h 2821"/>
                  <a:gd name="T10" fmla="*/ 908 w 1497"/>
                  <a:gd name="T11" fmla="*/ 2087 h 2821"/>
                  <a:gd name="T12" fmla="*/ 1089 w 1497"/>
                  <a:gd name="T13" fmla="*/ 1270 h 2821"/>
                  <a:gd name="T14" fmla="*/ 1225 w 1497"/>
                  <a:gd name="T15" fmla="*/ 590 h 2821"/>
                  <a:gd name="T16" fmla="*/ 1316 w 1497"/>
                  <a:gd name="T17" fmla="*/ 227 h 2821"/>
                  <a:gd name="T18" fmla="*/ 1406 w 1497"/>
                  <a:gd name="T19" fmla="*/ 46 h 2821"/>
                  <a:gd name="T20" fmla="*/ 1497 w 1497"/>
                  <a:gd name="T21" fmla="*/ 0 h 2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7" h="2821">
                    <a:moveTo>
                      <a:pt x="0" y="2813"/>
                    </a:moveTo>
                    <a:cubicBezTo>
                      <a:pt x="68" y="2813"/>
                      <a:pt x="137" y="2813"/>
                      <a:pt x="182" y="2813"/>
                    </a:cubicBezTo>
                    <a:cubicBezTo>
                      <a:pt x="227" y="2813"/>
                      <a:pt x="228" y="2821"/>
                      <a:pt x="273" y="2813"/>
                    </a:cubicBezTo>
                    <a:cubicBezTo>
                      <a:pt x="318" y="2805"/>
                      <a:pt x="386" y="2805"/>
                      <a:pt x="454" y="2767"/>
                    </a:cubicBezTo>
                    <a:cubicBezTo>
                      <a:pt x="522" y="2729"/>
                      <a:pt x="605" y="2699"/>
                      <a:pt x="681" y="2586"/>
                    </a:cubicBezTo>
                    <a:cubicBezTo>
                      <a:pt x="757" y="2473"/>
                      <a:pt x="840" y="2306"/>
                      <a:pt x="908" y="2087"/>
                    </a:cubicBezTo>
                    <a:cubicBezTo>
                      <a:pt x="976" y="1868"/>
                      <a:pt x="1036" y="1520"/>
                      <a:pt x="1089" y="1270"/>
                    </a:cubicBezTo>
                    <a:cubicBezTo>
                      <a:pt x="1142" y="1020"/>
                      <a:pt x="1187" y="764"/>
                      <a:pt x="1225" y="590"/>
                    </a:cubicBezTo>
                    <a:cubicBezTo>
                      <a:pt x="1263" y="416"/>
                      <a:pt x="1286" y="318"/>
                      <a:pt x="1316" y="227"/>
                    </a:cubicBezTo>
                    <a:cubicBezTo>
                      <a:pt x="1346" y="136"/>
                      <a:pt x="1376" y="84"/>
                      <a:pt x="1406" y="46"/>
                    </a:cubicBezTo>
                    <a:cubicBezTo>
                      <a:pt x="1436" y="8"/>
                      <a:pt x="1466" y="4"/>
                      <a:pt x="1497" y="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8" name="Freeform 70"/>
              <p:cNvSpPr>
                <a:spLocks/>
              </p:cNvSpPr>
              <p:nvPr/>
            </p:nvSpPr>
            <p:spPr bwMode="auto">
              <a:xfrm flipH="1">
                <a:off x="1701" y="3339"/>
                <a:ext cx="1497" cy="599"/>
              </a:xfrm>
              <a:custGeom>
                <a:avLst/>
                <a:gdLst>
                  <a:gd name="T0" fmla="*/ 0 w 1497"/>
                  <a:gd name="T1" fmla="*/ 2813 h 2821"/>
                  <a:gd name="T2" fmla="*/ 182 w 1497"/>
                  <a:gd name="T3" fmla="*/ 2813 h 2821"/>
                  <a:gd name="T4" fmla="*/ 273 w 1497"/>
                  <a:gd name="T5" fmla="*/ 2813 h 2821"/>
                  <a:gd name="T6" fmla="*/ 454 w 1497"/>
                  <a:gd name="T7" fmla="*/ 2767 h 2821"/>
                  <a:gd name="T8" fmla="*/ 681 w 1497"/>
                  <a:gd name="T9" fmla="*/ 2586 h 2821"/>
                  <a:gd name="T10" fmla="*/ 908 w 1497"/>
                  <a:gd name="T11" fmla="*/ 2087 h 2821"/>
                  <a:gd name="T12" fmla="*/ 1089 w 1497"/>
                  <a:gd name="T13" fmla="*/ 1270 h 2821"/>
                  <a:gd name="T14" fmla="*/ 1225 w 1497"/>
                  <a:gd name="T15" fmla="*/ 590 h 2821"/>
                  <a:gd name="T16" fmla="*/ 1316 w 1497"/>
                  <a:gd name="T17" fmla="*/ 227 h 2821"/>
                  <a:gd name="T18" fmla="*/ 1406 w 1497"/>
                  <a:gd name="T19" fmla="*/ 46 h 2821"/>
                  <a:gd name="T20" fmla="*/ 1497 w 1497"/>
                  <a:gd name="T21" fmla="*/ 0 h 2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7" h="2821">
                    <a:moveTo>
                      <a:pt x="0" y="2813"/>
                    </a:moveTo>
                    <a:cubicBezTo>
                      <a:pt x="68" y="2813"/>
                      <a:pt x="137" y="2813"/>
                      <a:pt x="182" y="2813"/>
                    </a:cubicBezTo>
                    <a:cubicBezTo>
                      <a:pt x="227" y="2813"/>
                      <a:pt x="228" y="2821"/>
                      <a:pt x="273" y="2813"/>
                    </a:cubicBezTo>
                    <a:cubicBezTo>
                      <a:pt x="318" y="2805"/>
                      <a:pt x="386" y="2805"/>
                      <a:pt x="454" y="2767"/>
                    </a:cubicBezTo>
                    <a:cubicBezTo>
                      <a:pt x="522" y="2729"/>
                      <a:pt x="605" y="2699"/>
                      <a:pt x="681" y="2586"/>
                    </a:cubicBezTo>
                    <a:cubicBezTo>
                      <a:pt x="757" y="2473"/>
                      <a:pt x="840" y="2306"/>
                      <a:pt x="908" y="2087"/>
                    </a:cubicBezTo>
                    <a:cubicBezTo>
                      <a:pt x="976" y="1868"/>
                      <a:pt x="1036" y="1520"/>
                      <a:pt x="1089" y="1270"/>
                    </a:cubicBezTo>
                    <a:cubicBezTo>
                      <a:pt x="1142" y="1020"/>
                      <a:pt x="1187" y="764"/>
                      <a:pt x="1225" y="590"/>
                    </a:cubicBezTo>
                    <a:cubicBezTo>
                      <a:pt x="1263" y="416"/>
                      <a:pt x="1286" y="318"/>
                      <a:pt x="1316" y="227"/>
                    </a:cubicBezTo>
                    <a:cubicBezTo>
                      <a:pt x="1346" y="136"/>
                      <a:pt x="1376" y="84"/>
                      <a:pt x="1406" y="46"/>
                    </a:cubicBezTo>
                    <a:cubicBezTo>
                      <a:pt x="1436" y="8"/>
                      <a:pt x="1466" y="4"/>
                      <a:pt x="1497" y="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240" name="Text Box 72"/>
          <p:cNvSpPr txBox="1">
            <a:spLocks noChangeArrowheads="1"/>
          </p:cNvSpPr>
          <p:nvPr/>
        </p:nvSpPr>
        <p:spPr bwMode="auto">
          <a:xfrm>
            <a:off x="971550" y="1484313"/>
            <a:ext cx="7129463"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 we only see some training examples.</a:t>
            </a:r>
          </a:p>
          <a:p>
            <a:pPr>
              <a:spcBef>
                <a:spcPct val="50000"/>
              </a:spcBef>
            </a:pPr>
            <a:r>
              <a:rPr lang="en-US" altLang="en-US" dirty="0"/>
              <a:t>Let’s decide for some parametric model (e.g. Gaussian distribution) and estimate its parameters from the </a:t>
            </a:r>
            <a:r>
              <a:rPr lang="en-US" altLang="en-US" dirty="0" smtClean="0"/>
              <a:t>data.</a:t>
            </a:r>
          </a:p>
          <a:p>
            <a:pPr>
              <a:spcBef>
                <a:spcPct val="50000"/>
              </a:spcBef>
            </a:pPr>
            <a:endParaRPr lang="en-US" altLang="en-US" dirty="0"/>
          </a:p>
          <a:p>
            <a:pPr>
              <a:spcBef>
                <a:spcPct val="50000"/>
              </a:spcBef>
            </a:pPr>
            <a:endParaRPr lang="en-US" altLang="en-US" dirty="0" smtClean="0"/>
          </a:p>
          <a:p>
            <a:pPr>
              <a:spcBef>
                <a:spcPct val="50000"/>
              </a:spcBef>
            </a:pPr>
            <a:endParaRPr lang="en-US" altLang="en-US" dirty="0"/>
          </a:p>
          <a:p>
            <a:pPr>
              <a:spcBef>
                <a:spcPct val="50000"/>
              </a:spcBef>
            </a:pPr>
            <a:endParaRPr lang="en-US" altLang="en-US" dirty="0" smtClean="0"/>
          </a:p>
          <a:p>
            <a:pPr>
              <a:spcBef>
                <a:spcPct val="50000"/>
              </a:spcBef>
            </a:pPr>
            <a:endParaRPr lang="en-US" altLang="en-US" dirty="0"/>
          </a:p>
          <a:p>
            <a:pPr>
              <a:spcBef>
                <a:spcPct val="50000"/>
              </a:spcBef>
            </a:pPr>
            <a:endParaRPr lang="en-US" altLang="en-US" dirty="0" smtClean="0"/>
          </a:p>
          <a:p>
            <a:pPr>
              <a:spcBef>
                <a:spcPct val="50000"/>
              </a:spcBef>
            </a:pPr>
            <a:r>
              <a:rPr lang="en-US" altLang="en-US" dirty="0" smtClean="0"/>
              <a:t>Here, we are using the </a:t>
            </a:r>
            <a:r>
              <a:rPr lang="en-US" altLang="en-US" b="1" dirty="0" smtClean="0"/>
              <a:t>frequentist approach</a:t>
            </a:r>
            <a:r>
              <a:rPr lang="en-US" altLang="en-US" dirty="0" smtClean="0"/>
              <a:t>: Estimate and rely on distributions, which tells us how frequently we have seen similar feature </a:t>
            </a:r>
            <a:r>
              <a:rPr lang="en-US" altLang="en-US" sz="2400" i="1" dirty="0" smtClean="0">
                <a:latin typeface="Times New Roman" panose="02020603050405020304" pitchFamily="18" charset="0"/>
                <a:cs typeface="Times New Roman" panose="02020603050405020304" pitchFamily="18" charset="0"/>
              </a:rPr>
              <a:t>x</a:t>
            </a:r>
            <a:r>
              <a:rPr lang="en-US" altLang="en-US" dirty="0" smtClean="0"/>
              <a:t> for individual classes.</a:t>
            </a:r>
            <a:endParaRPr lang="cs-CZ" altLang="en-US" dirty="0"/>
          </a:p>
        </p:txBody>
      </p:sp>
      <p:sp>
        <p:nvSpPr>
          <p:cNvPr id="71" name="TextBox 70"/>
          <p:cNvSpPr txBox="1"/>
          <p:nvPr/>
        </p:nvSpPr>
        <p:spPr>
          <a:xfrm>
            <a:off x="7539310" y="4365104"/>
            <a:ext cx="864096" cy="523220"/>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smtClean="0">
                <a:latin typeface="Times New Roman" panose="02020603050405020304" pitchFamily="18" charset="0"/>
                <a:cs typeface="Times New Roman" panose="02020603050405020304" pitchFamily="18" charset="0"/>
              </a:rPr>
              <a:t>x</a:t>
            </a:r>
            <a:endParaRPr lang="en-US" sz="2800" dirty="0">
              <a:latin typeface="Times New Roman" panose="02020603050405020304" pitchFamily="18" charset="0"/>
              <a:cs typeface="Times New Roman" panose="02020603050405020304" pitchFamily="18" charset="0"/>
            </a:endParaRPr>
          </a:p>
        </p:txBody>
      </p:sp>
      <p:sp>
        <p:nvSpPr>
          <p:cNvPr id="72" name="TextBox 71"/>
          <p:cNvSpPr txBox="1"/>
          <p:nvPr/>
        </p:nvSpPr>
        <p:spPr>
          <a:xfrm rot="16200000">
            <a:off x="441122" y="3239398"/>
            <a:ext cx="1584176" cy="523220"/>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smtClean="0">
                <a:latin typeface="Times New Roman" panose="02020603050405020304" pitchFamily="18" charset="0"/>
                <a:cs typeface="Times New Roman" panose="02020603050405020304" pitchFamily="18" charset="0"/>
                <a:sym typeface="Wingdings" panose="05000000000000000000" pitchFamily="2" charset="2"/>
              </a:rPr>
              <a:t> p</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800" i="1" dirty="0" smtClean="0">
                <a:latin typeface="Times New Roman" panose="02020603050405020304" pitchFamily="18" charset="0"/>
                <a:cs typeface="Times New Roman" panose="02020603050405020304" pitchFamily="18" charset="0"/>
              </a:rPr>
              <a:t>x</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4659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AMBLE" val="\documentclass{article}&#10;\pagestyle{empty}&#10;\usepackage{xspace,amssymb,amsfonts,amsmath}&#10;\usepackage{color}&#10;\usepackage{TeX4PPT}&#10;"/>
  <p:tag name="MAGPC" val="200"/>
  <p:tag name="FONTSIZE" val="10"/>
</p:tagLst>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2055</TotalTime>
  <Words>1807</Words>
  <Application>Microsoft Office PowerPoint</Application>
  <PresentationFormat>On-screen Show (4:3)</PresentationFormat>
  <Paragraphs>307</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Výchozí návrh</vt:lpstr>
      <vt:lpstr>PowerPoint Presentation</vt:lpstr>
      <vt:lpstr>Basic rules of probability theory</vt:lpstr>
      <vt:lpstr>Continuous random variables</vt:lpstr>
      <vt:lpstr>Speech recognition problem</vt:lpstr>
      <vt:lpstr>Classifying speech frame</vt:lpstr>
      <vt:lpstr>Classifying speech frame</vt:lpstr>
      <vt:lpstr>Multi-class classification </vt:lpstr>
      <vt:lpstr>Estimation of parameters</vt:lpstr>
      <vt:lpstr>Estimation of parameters</vt:lpstr>
      <vt:lpstr>Maximum Likelihood Estimation</vt:lpstr>
      <vt:lpstr>Gaussian distribution (univariate)</vt:lpstr>
      <vt:lpstr>Why Gaussian distribution?</vt:lpstr>
      <vt:lpstr>Gaussian distribution (multivariate)</vt:lpstr>
      <vt:lpstr>Gaussian Mixture Model (GMM)</vt:lpstr>
      <vt:lpstr>Gaussian Mixture Model</vt:lpstr>
      <vt:lpstr>Training GMM –Viterbi training</vt:lpstr>
      <vt:lpstr>Training GMM – EM algorithm</vt:lpstr>
      <vt:lpstr>GMM to be learned</vt:lpstr>
      <vt:lpstr>EM algorithm</vt:lpstr>
      <vt:lpstr>EM algorithm</vt:lpstr>
      <vt:lpstr>EM algorithm</vt:lpstr>
      <vt:lpstr>EM algorithm</vt:lpstr>
      <vt:lpstr>EM algorithm</vt:lpstr>
      <vt:lpstr>EM algorithm</vt:lpstr>
      <vt:lpstr>EM algorithm</vt:lpstr>
      <vt:lpstr>EM algorithm</vt:lpstr>
      <vt:lpstr>EM algorithm</vt:lpstr>
      <vt:lpstr>EM algorithm</vt:lpstr>
      <vt:lpstr>Classifying stationary sequence</vt:lpstr>
      <vt:lpstr>Modeling more general sequences: Hidden Markov Models</vt:lpstr>
      <vt:lpstr>PowerPoint Presentation</vt:lpstr>
      <vt:lpstr>Evaluating HMM for a particular state sequence</vt:lpstr>
      <vt:lpstr>Evaluating HMM for a particular state sequence</vt:lpstr>
      <vt:lpstr>PowerPoint Presentation</vt:lpstr>
      <vt:lpstr>PowerPoint Presentation</vt:lpstr>
      <vt:lpstr>PowerPoint Presentation</vt:lpstr>
      <vt:lpstr>PowerPoint Presentation</vt:lpstr>
      <vt:lpstr>PowerPoint Presentation</vt:lpstr>
      <vt:lpstr>PowerPoint Presentation</vt:lpstr>
      <vt:lpstr>Evaluating HMM (for any state sequence)</vt:lpstr>
      <vt:lpstr>PowerPoint Presentation</vt:lpstr>
      <vt:lpstr>PowerPoint Presentation</vt:lpstr>
      <vt:lpstr>PowerPoint Presentation</vt:lpstr>
      <vt:lpstr>PowerPoint Presentation</vt:lpstr>
      <vt:lpstr>PowerPoint Presentation</vt:lpstr>
      <vt:lpstr>Finding the best (Viterbi) paths</vt:lpstr>
      <vt:lpstr>Training HMMs – Viterbi training</vt:lpstr>
      <vt:lpstr>Training HMMs using EM</vt:lpstr>
      <vt:lpstr>Isolated word recognition</vt:lpstr>
      <vt:lpstr>Connected word recognition</vt:lpstr>
      <vt:lpstr>Phoneme based models</vt:lpstr>
      <vt:lpstr>Using Language model - unigram</vt:lpstr>
      <vt:lpstr>Using Language model - bigram</vt:lpstr>
      <vt:lpstr>Other basic ASR topics not covered by this presentation</vt:lpstr>
    </vt:vector>
  </TitlesOfParts>
  <Company>VUT Brno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Lukáš Burget</dc:creator>
  <cp:lastModifiedBy>Lukas</cp:lastModifiedBy>
  <cp:revision>27</cp:revision>
  <dcterms:created xsi:type="dcterms:W3CDTF">2007-07-12T20:13:03Z</dcterms:created>
  <dcterms:modified xsi:type="dcterms:W3CDTF">2017-04-25T14:38:22Z</dcterms:modified>
</cp:coreProperties>
</file>