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610" r:id="rId2"/>
    <p:sldId id="298" r:id="rId3"/>
    <p:sldId id="315" r:id="rId4"/>
    <p:sldId id="331" r:id="rId5"/>
    <p:sldId id="320" r:id="rId6"/>
    <p:sldId id="332" r:id="rId7"/>
    <p:sldId id="321" r:id="rId8"/>
    <p:sldId id="333" r:id="rId9"/>
    <p:sldId id="335" r:id="rId10"/>
    <p:sldId id="323" r:id="rId11"/>
    <p:sldId id="336" r:id="rId12"/>
    <p:sldId id="337" r:id="rId13"/>
    <p:sldId id="319" r:id="rId14"/>
    <p:sldId id="310" r:id="rId15"/>
    <p:sldId id="322" r:id="rId16"/>
    <p:sldId id="325" r:id="rId17"/>
    <p:sldId id="667" r:id="rId18"/>
    <p:sldId id="668" r:id="rId19"/>
    <p:sldId id="669" r:id="rId20"/>
    <p:sldId id="670" r:id="rId21"/>
    <p:sldId id="676" r:id="rId22"/>
    <p:sldId id="686" r:id="rId23"/>
    <p:sldId id="682" r:id="rId24"/>
    <p:sldId id="673" r:id="rId25"/>
    <p:sldId id="677" r:id="rId26"/>
    <p:sldId id="681" r:id="rId27"/>
    <p:sldId id="680" r:id="rId28"/>
    <p:sldId id="684" r:id="rId29"/>
    <p:sldId id="685" r:id="rId30"/>
    <p:sldId id="674" r:id="rId31"/>
    <p:sldId id="646" r:id="rId32"/>
    <p:sldId id="339" r:id="rId33"/>
    <p:sldId id="649" r:id="rId34"/>
    <p:sldId id="648" r:id="rId35"/>
    <p:sldId id="654" r:id="rId36"/>
    <p:sldId id="328" r:id="rId37"/>
    <p:sldId id="653" r:id="rId38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40"/>
    </p:embeddedFont>
    <p:embeddedFont>
      <p:font typeface="cmbx7" panose="020B0500000000000000"/>
      <p:regular r:id="rId41"/>
    </p:embeddedFont>
    <p:embeddedFont>
      <p:font typeface="cmmi10" panose="020B0500000000000000"/>
      <p:regular r:id="rId42"/>
    </p:embeddedFont>
    <p:embeddedFont>
      <p:font typeface="cmr10" panose="020B0500000000000000"/>
      <p:regular r:id="rId43"/>
    </p:embeddedFont>
    <p:embeddedFont>
      <p:font typeface="cmr5" panose="020B0500000000000000"/>
      <p:regular r:id="rId44"/>
    </p:embeddedFont>
    <p:embeddedFont>
      <p:font typeface="cmr7" panose="020B0500000000000000"/>
      <p:regular r:id="rId45"/>
    </p:embeddedFont>
    <p:embeddedFont>
      <p:font typeface="cmsy7" panose="020B0500000000000000"/>
      <p:regular r:id="rId46"/>
    </p:embeddedFont>
    <p:embeddedFont>
      <p:font typeface="Times" panose="02020603050405020304" pitchFamily="18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3850" autoAdjust="0"/>
  </p:normalViewPr>
  <p:slideViewPr>
    <p:cSldViewPr>
      <p:cViewPr>
        <p:scale>
          <a:sx n="90" d="100"/>
          <a:sy n="90" d="100"/>
        </p:scale>
        <p:origin x="1572" y="-2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074D6DB-F4DD-4459-B16A-F8E604557D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cs-CZ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D0AB62-CAE9-4086-AA4F-CD1E237574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cs-CZ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7648486-D48C-461C-86DE-8463DF685D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027268B-5D68-48BC-8F62-674B572237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B63F3B9-75B0-48DC-8A1E-8135E9AB48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cs-CZ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6FD5E21-4050-40F1-973E-EB0A63190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B559E27-8FE5-4C55-A424-96C61BF97B76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BD73-490B-4EEC-95B0-173805222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70598-9DCB-4074-9438-F1AA4B4F4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5A23-2321-4B19-AF59-C8F0FEA8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D2798-C449-466A-8304-A920E3B2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94BC-5F4C-45D2-BA01-F213BE4D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16E98-632F-405D-B21A-7CFDBE11FE1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9934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3A4B-1AD9-4EAB-9908-8F10CF4D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839F6-6A1F-4A38-A9D4-1B2DE4E1A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24493-C8C5-4DF2-B74F-80A0B3D0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81C7E-433A-413A-8093-DD5E4328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24E1B-67B8-4897-895A-2F4EB2D5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8640F-31E6-4C73-B61F-C6C1A2EC607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106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4EE13-8C7D-484B-AF61-2D0F6773C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668C2-73AF-4CC9-AD74-6D4C3CB9E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5197F-6BA7-48E0-BE47-C71F68D3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691E-7A9C-4DDD-8163-275B44AD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402B9-8FAC-46AA-925F-B19FFAF0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80161-D81B-4B83-843B-BD62F049A0A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9666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3AFE-59D4-45D9-BF30-705068D8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10123-4CDA-41BF-A146-85BC91F69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CCB7C-B5B5-474F-B737-7854AD72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4CE82-27FE-4F09-87E3-8D2B0D4F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DE5B9-31F8-4006-8CA0-2DCB3A10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08084-AE61-4E54-B337-C9E63BE8C49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5121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9E53-E5BC-4A55-B5B6-DC2A9CD5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9E527-4A51-451B-A51C-BBAFB00B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139D6-0CDF-4B57-AB91-3B92F69B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9794D-5250-40DC-9C64-63BC2987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00890-2CC4-4628-B09B-B12B17E2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83A6B-523A-4075-812C-7AFFDDE0BAF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0834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9BA1-8598-4936-8414-01D371F9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7555-06CC-43FC-B833-97FC16133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068F4-39E7-4F30-9E34-B501DE1B9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337CE-730D-4BFA-9882-466E4453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2AD38-2997-48B4-9065-80CFD53A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EB8E5-AF6F-4421-8E55-7F6963A2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53339-7CE0-466A-84C1-A98FF456C5C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3399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5B40-621B-45B9-B6B1-50FC4B4B2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65B14-1D62-45AF-A675-B7531DA75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EDF64-66C8-4A4B-AB33-3C9362208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276F5-27D5-4BCB-8227-7549A8FED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4E8627-005B-4CE1-887B-FABA5C82B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916C-5609-4767-8530-C588242E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19BE2-5F1E-4D4E-B0EF-A68EA5B5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BAE8A4-4F39-42B4-9DE1-7D976A50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C0F7B-2CFD-41EE-9F5E-F9002E16D58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4462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86C2-232B-4BCA-AFF6-F180C87F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C2319-D406-4507-91A9-BEDF9969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1EC3B-831E-4954-9A32-202F3173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585B3-3207-41B5-9D17-5E33F6BD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55D5D-D227-4C55-8FFE-DF93E5F51CD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5442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90965-8860-48BC-B371-90439B9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52B77-7C02-433E-A128-70290F72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AD99-0B6B-4CF6-ADD5-4D0AB5E2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C38D6-D013-4163-BDCC-5AAFF518B1E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4639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7BBD-1484-4054-96E3-CDC455BF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00ED-B01A-4030-B759-001943C54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7060F-5D1F-4090-9B8A-0469518B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D32DA-7B97-4B1F-9BE2-20537FDF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7D4DE-8359-4731-AA6D-1708D7A8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773A8-35FE-4ADD-9B96-9F6E73A2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4ABBD-69C9-4A9E-868E-D3672AD389E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4969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995F-C59F-4FC1-9193-B58B0311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454D2-EAAE-485F-B08D-EA6D50A1E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B6E51-DFAB-41A8-A7B3-768D4E907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C5DFC-5D67-4AEC-8C2F-64CE6CBE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0F10F-7F71-45B6-8933-BBCD93BC4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70A78-7572-4AE9-BA2E-0F20E387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985C3-D8E7-4D4C-B42B-4B4CBD1B57E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2349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870AF2-9C84-4BD5-B5B3-0D789734B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3159B7-6CE3-4EE7-A0A7-8066159B8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088647-9718-47B1-95A4-840E108FC8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ED3283-51D8-40F0-8304-0DB44B4189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1846ED0-FD5C-4262-A146-A247F8CAAB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00A434-45BF-4BBE-9B6B-23036B15D784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5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0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94.png"/><Relationship Id="rId7" Type="http://schemas.openxmlformats.org/officeDocument/2006/relationships/image" Target="../media/image86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890.png"/><Relationship Id="rId4" Type="http://schemas.openxmlformats.org/officeDocument/2006/relationships/image" Target="../media/image95.png"/><Relationship Id="rId9" Type="http://schemas.openxmlformats.org/officeDocument/2006/relationships/image" Target="../media/image8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22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dirty="0"/>
              <a:t>Strojové učení a rozpoznávání</a:t>
            </a:r>
          </a:p>
          <a:p>
            <a:endParaRPr lang="en-US" sz="3600" dirty="0"/>
          </a:p>
          <a:p>
            <a:r>
              <a:rPr lang="cs-CZ" altLang="en-US" sz="3200" dirty="0"/>
              <a:t>Lineární klasifikátory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4689674"/>
            <a:ext cx="6400800" cy="6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800" dirty="0" err="1"/>
              <a:t>Luk</a:t>
            </a:r>
            <a:r>
              <a:rPr lang="cs-CZ" altLang="en-US" sz="2800" dirty="0"/>
              <a:t>áš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Burget</a:t>
            </a:r>
            <a:endParaRPr lang="en-US" altLang="en-US" sz="2800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1449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1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462088F1-2AF8-42B3-9AF4-8929AD766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Pravděpodobnostní generativní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835" name="Rectangle 3">
                <a:extLst>
                  <a:ext uri="{FF2B5EF4-FFF2-40B4-BE49-F238E27FC236}">
                    <a16:creationId xmlns:a16="http://schemas.microsoft.com/office/drawing/2014/main" id="{340936DC-0852-41B6-9DB7-F8329F2589E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362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cs-CZ" altLang="en-US" sz="2400" dirty="0"/>
                  <a:t>Modelujme rozložení tříd gaussovskym rozložením:</a:t>
                </a: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r>
                  <a:rPr lang="cs-CZ" altLang="en-US" sz="2400" dirty="0"/>
                  <a:t>Pokud náš model omezíme tak, ze každá třída má svou střední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altLang="en-US" sz="2400" dirty="0">
                    <a:cs typeface="Arial" panose="020B0604020202020204" pitchFamily="34" charset="0"/>
                  </a:rPr>
                  <a:t> </a:t>
                </a:r>
                <a:r>
                  <a:rPr lang="cs-CZ" altLang="en-US" sz="2400" dirty="0"/>
                  <a:t>hodnotu, ale kovarianční matice 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𝚺</m:t>
                    </m:r>
                  </m:oMath>
                </a14:m>
                <a:r>
                  <a:rPr lang="cs-CZ" altLang="en-US" sz="2400" dirty="0">
                    <a:cs typeface="Arial" panose="020B0604020202020204" pitchFamily="34" charset="0"/>
                  </a:rPr>
                  <a:t> </a:t>
                </a:r>
                <a:r>
                  <a:rPr lang="cs-CZ" altLang="en-US" sz="2400" dirty="0"/>
                  <a:t>je společná pro obě třídy, tak můžeme psát:</a:t>
                </a: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cs-CZ" altLang="en-US" sz="2400" dirty="0"/>
                  <a:t>	</a:t>
                </a:r>
                <a:r>
                  <a:rPr lang="en-US" altLang="en-US" sz="2400" dirty="0" err="1"/>
                  <a:t>kde</a:t>
                </a:r>
                <a:endParaRPr lang="cs-CZ" altLang="en-US" sz="2400" dirty="0"/>
              </a:p>
            </p:txBody>
          </p:sp>
        </mc:Choice>
        <mc:Fallback xmlns="">
          <p:sp>
            <p:nvSpPr>
              <p:cNvPr id="248835" name="Rectangle 3">
                <a:extLst>
                  <a:ext uri="{FF2B5EF4-FFF2-40B4-BE49-F238E27FC236}">
                    <a16:creationId xmlns:a16="http://schemas.microsoft.com/office/drawing/2014/main" id="{340936DC-0852-41B6-9DB7-F8329F258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362200"/>
              </a:xfrm>
              <a:blipFill>
                <a:blip r:embed="rId2"/>
                <a:stretch>
                  <a:fillRect l="-963" t="-3359" r="-1407" b="-7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96E80FC-4BA5-46D8-885C-55EA25FFAA37}"/>
                  </a:ext>
                </a:extLst>
              </p:cNvPr>
              <p:cNvSpPr/>
              <p:nvPr/>
            </p:nvSpPr>
            <p:spPr>
              <a:xfrm>
                <a:off x="1447524" y="4312067"/>
                <a:ext cx="6629676" cy="869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96E80FC-4BA5-46D8-885C-55EA25FFA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524" y="4312067"/>
                <a:ext cx="6629676" cy="869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D2394A-0D03-4FEE-BE7D-2EDF816BDEC7}"/>
                  </a:ext>
                </a:extLst>
              </p:cNvPr>
              <p:cNvSpPr/>
              <p:nvPr/>
            </p:nvSpPr>
            <p:spPr>
              <a:xfrm>
                <a:off x="762000" y="2162220"/>
                <a:ext cx="7763728" cy="84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>
                                          <a:latin typeface="Cambria Math"/>
                                          <a:ea typeface="Cambria Math"/>
                                        </a:rPr>
                                        <m:t>𝐱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 i="0">
                                      <a:latin typeface="Cambria Math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D2394A-0D03-4FEE-BE7D-2EDF816BD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162220"/>
                <a:ext cx="7763728" cy="8430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FFE964-CB88-43E6-82BB-8860EA83DBED}"/>
                  </a:ext>
                </a:extLst>
              </p:cNvPr>
              <p:cNvSpPr/>
              <p:nvPr/>
            </p:nvSpPr>
            <p:spPr>
              <a:xfrm>
                <a:off x="1773620" y="5486400"/>
                <a:ext cx="6553200" cy="1240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/>
                        </a:rPr>
                        <m:t>𝐰</m:t>
                      </m:r>
                      <m:r>
                        <m:rPr>
                          <m:aln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b="1" i="0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</m:sSub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b="1" i="0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</m:sSub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b="1" i="0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4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9FFE964-CB88-43E6-82BB-8860EA83D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20" y="5486400"/>
                <a:ext cx="6553200" cy="12406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8" name="Picture 4">
            <a:extLst>
              <a:ext uri="{FF2B5EF4-FFF2-40B4-BE49-F238E27FC236}">
                <a16:creationId xmlns:a16="http://schemas.microsoft.com/office/drawing/2014/main" id="{D8678BBF-4289-4E8C-A20B-4232E7B7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3" r="44296"/>
          <a:stretch>
            <a:fillRect/>
          </a:stretch>
        </p:blipFill>
        <p:spPr bwMode="auto">
          <a:xfrm>
            <a:off x="2460625" y="0"/>
            <a:ext cx="4549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7DCEB87C-4454-483E-83A0-DC231991A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221" y="238919"/>
            <a:ext cx="8229600" cy="1143000"/>
          </a:xfrm>
        </p:spPr>
        <p:txBody>
          <a:bodyPr/>
          <a:lstStyle/>
          <a:p>
            <a:r>
              <a:rPr lang="en-US" altLang="en-US" sz="3600"/>
              <a:t>M</a:t>
            </a:r>
            <a:r>
              <a:rPr lang="cs-CZ" altLang="en-US" sz="3600"/>
              <a:t>aximum likelihood</a:t>
            </a:r>
            <a:r>
              <a:rPr lang="en-US" altLang="en-US" sz="3600"/>
              <a:t> </a:t>
            </a:r>
            <a:r>
              <a:rPr lang="cs-CZ" altLang="en-US" sz="3600"/>
              <a:t>odhad parametrů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3171" name="Rectangle 3">
                <a:extLst>
                  <a:ext uri="{FF2B5EF4-FFF2-40B4-BE49-F238E27FC236}">
                    <a16:creationId xmlns:a16="http://schemas.microsoft.com/office/drawing/2014/main" id="{951DE9AF-E07E-42DB-9F48-F3813CDA4D7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66800"/>
                <a:ext cx="8229600" cy="3352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cs-CZ" altLang="en-US" sz="2400" dirty="0"/>
                  <a:t>Hledáme parametry modelu</a:t>
                </a: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endParaRPr lang="cs-CZ" altLang="en-US" sz="2400" dirty="0"/>
              </a:p>
              <a:p>
                <a:pPr marL="0" indent="0">
                  <a:lnSpc>
                    <a:spcPct val="90000"/>
                  </a:lnSpc>
                  <a:buNone/>
                </a:pPr>
                <a:br>
                  <a:rPr lang="en-US" altLang="en-US" sz="2400" dirty="0"/>
                </a:br>
                <a:endParaRPr lang="cs-CZ" altLang="en-US" sz="24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cs-CZ" altLang="en-US" sz="2400" dirty="0"/>
                  <a:t>	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altLang="en-US" sz="2400" dirty="0"/>
                  <a:t> je třída</a:t>
                </a:r>
                <a:r>
                  <a:rPr lang="en-US" altLang="en-US" sz="2400" dirty="0"/>
                  <a:t>,</a:t>
                </a:r>
                <a:r>
                  <a:rPr lang="cs-CZ" altLang="en-US" sz="2400" dirty="0"/>
                  <a:t> do které patří vzor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altLang="en-US" sz="24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altLang="en-US" sz="2000" baseline="-36000" dirty="0">
                    <a:cs typeface="Arial" panose="020B0604020202020204" pitchFamily="34" charset="0"/>
                  </a:rPr>
                  <a:t> </a:t>
                </a:r>
                <a:r>
                  <a:rPr lang="cs-CZ" altLang="en-US" sz="2400" dirty="0"/>
                  <a:t>je střední hodnota této třídy</a:t>
                </a:r>
              </a:p>
              <a:p>
                <a:pPr>
                  <a:lnSpc>
                    <a:spcPct val="90000"/>
                  </a:lnSpc>
                </a:pPr>
                <a:r>
                  <a:rPr lang="cs-CZ" altLang="en-US" sz="2400" dirty="0"/>
                  <a:t>Řešením jsou 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/>
                  <a:t>s</a:t>
                </a:r>
                <a:r>
                  <a:rPr lang="cs-CZ" altLang="en-US" sz="2000" dirty="0"/>
                  <a:t>třední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000" dirty="0"/>
                  <a:t> </a:t>
                </a:r>
                <a:r>
                  <a:rPr lang="cs-CZ" altLang="en-US" sz="2000" dirty="0"/>
                  <a:t>spočítané z dat jednotlivých tříd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/>
                  <a:t>k</a:t>
                </a:r>
                <a:r>
                  <a:rPr lang="cs-CZ" altLang="en-US" sz="2000" dirty="0"/>
                  <a:t>ovarianční matice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cs-CZ" altLang="en-US" sz="2000" dirty="0"/>
                  <a:t>, která je váhovaným průměrem kovariančních matic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𝚺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000" dirty="0"/>
                  <a:t> </a:t>
                </a:r>
                <a:r>
                  <a:rPr lang="cs-CZ" altLang="en-US" sz="2000" dirty="0"/>
                  <a:t>spočtených z dat jednotlivých tříd</a:t>
                </a:r>
              </a:p>
            </p:txBody>
          </p:sp>
        </mc:Choice>
        <mc:Fallback xmlns="">
          <p:sp>
            <p:nvSpPr>
              <p:cNvPr id="263171" name="Rectangle 3">
                <a:extLst>
                  <a:ext uri="{FF2B5EF4-FFF2-40B4-BE49-F238E27FC236}">
                    <a16:creationId xmlns:a16="http://schemas.microsoft.com/office/drawing/2014/main" id="{951DE9AF-E07E-42DB-9F48-F3813CDA4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66800"/>
                <a:ext cx="8229600" cy="3352800"/>
              </a:xfrm>
              <a:blipFill>
                <a:blip r:embed="rId2"/>
                <a:stretch>
                  <a:fillRect l="-963" t="-2364" b="-1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44E963B-D8B2-4269-9D90-6EDE46A5C668}"/>
                  </a:ext>
                </a:extLst>
              </p:cNvPr>
              <p:cNvSpPr/>
              <p:nvPr/>
            </p:nvSpPr>
            <p:spPr>
              <a:xfrm>
                <a:off x="1703387" y="1524000"/>
                <a:ext cx="6373813" cy="1062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𝚺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arg</m:t>
                              </m:r>
                              <m: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cs-CZ" alt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44E963B-D8B2-4269-9D90-6EDE46A5C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387" y="1524000"/>
                <a:ext cx="6373813" cy="10620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430EE87-9582-49C4-AEFE-4335ABAD674E}"/>
                  </a:ext>
                </a:extLst>
              </p:cNvPr>
              <p:cNvSpPr/>
              <p:nvPr/>
            </p:nvSpPr>
            <p:spPr>
              <a:xfrm>
                <a:off x="767689" y="4837644"/>
                <a:ext cx="2172581" cy="877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430EE87-9582-49C4-AEFE-4335ABAD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89" y="4837644"/>
                <a:ext cx="2172581" cy="877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71C9420-A107-41E8-9248-7A529F71D4C8}"/>
                  </a:ext>
                </a:extLst>
              </p:cNvPr>
              <p:cNvSpPr/>
              <p:nvPr/>
            </p:nvSpPr>
            <p:spPr>
              <a:xfrm>
                <a:off x="3200400" y="4853206"/>
                <a:ext cx="4151008" cy="877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𝚺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71C9420-A107-41E8-9248-7A529F71D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853206"/>
                <a:ext cx="4151008" cy="877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6575ABF-EC80-41B4-BE6E-00A0E15C8497}"/>
                  </a:ext>
                </a:extLst>
              </p:cNvPr>
              <p:cNvSpPr/>
              <p:nvPr/>
            </p:nvSpPr>
            <p:spPr>
              <a:xfrm>
                <a:off x="344792" y="5785886"/>
                <a:ext cx="6513208" cy="995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𝚺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6575ABF-EC80-41B4-BE6E-00A0E15C8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2" y="5785886"/>
                <a:ext cx="6513208" cy="995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>
            <a:extLst>
              <a:ext uri="{FF2B5EF4-FFF2-40B4-BE49-F238E27FC236}">
                <a16:creationId xmlns:a16="http://schemas.microsoft.com/office/drawing/2014/main" id="{7F122BE7-7E6E-429F-A200-C5A22EC47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1800" dirty="0"/>
              <a:t>V případě kdy ovšem naše data nerespektují předpoklad gaussovských rozložení a sdílené kovarianční matice. Klasifikátor může selhat – fialová rozhodovací linie</a:t>
            </a:r>
          </a:p>
          <a:p>
            <a:pPr>
              <a:lnSpc>
                <a:spcPct val="80000"/>
              </a:lnSpc>
            </a:pPr>
            <a:r>
              <a:rPr lang="cs-CZ" altLang="en-US" sz="1800" dirty="0"/>
              <a:t>Lepší výsledky dostaneme s diskriminativně natrénovaným klasifikátorem, který bude vysvětlen později – zelená rozhodovací linie</a:t>
            </a:r>
          </a:p>
          <a:p>
            <a:pPr>
              <a:lnSpc>
                <a:spcPct val="80000"/>
              </a:lnSpc>
            </a:pPr>
            <a:endParaRPr lang="cs-CZ" altLang="en-US" sz="1800" dirty="0"/>
          </a:p>
          <a:p>
            <a:pPr>
              <a:lnSpc>
                <a:spcPct val="80000"/>
              </a:lnSpc>
            </a:pPr>
            <a:endParaRPr lang="cs-CZ" altLang="en-US" sz="1800" dirty="0"/>
          </a:p>
        </p:txBody>
      </p:sp>
      <p:pic>
        <p:nvPicPr>
          <p:cNvPr id="244740" name="Picture 4">
            <a:extLst>
              <a:ext uri="{FF2B5EF4-FFF2-40B4-BE49-F238E27FC236}">
                <a16:creationId xmlns:a16="http://schemas.microsoft.com/office/drawing/2014/main" id="{93244E11-EEB9-4AC0-B6DD-F21BAD0F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9144000" cy="44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>
            <a:extLst>
              <a:ext uri="{FF2B5EF4-FFF2-40B4-BE49-F238E27FC236}">
                <a16:creationId xmlns:a16="http://schemas.microsoft.com/office/drawing/2014/main" id="{1C07064F-35F1-4BC1-91F3-9E5017968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cs-CZ" altLang="en-US"/>
              <a:t>Opakování LDA</a:t>
            </a:r>
          </a:p>
        </p:txBody>
      </p:sp>
      <p:pic>
        <p:nvPicPr>
          <p:cNvPr id="227333" name="Picture 5">
            <a:extLst>
              <a:ext uri="{FF2B5EF4-FFF2-40B4-BE49-F238E27FC236}">
                <a16:creationId xmlns:a16="http://schemas.microsoft.com/office/drawing/2014/main" id="{74FEC5EE-5090-4FD3-974A-758FEA04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0"/>
          <a:stretch>
            <a:fillRect/>
          </a:stretch>
        </p:blipFill>
        <p:spPr bwMode="auto">
          <a:xfrm>
            <a:off x="4373563" y="914400"/>
            <a:ext cx="39893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7" name="Picture 9">
            <a:extLst>
              <a:ext uri="{FF2B5EF4-FFF2-40B4-BE49-F238E27FC236}">
                <a16:creationId xmlns:a16="http://schemas.microsoft.com/office/drawing/2014/main" id="{58C35576-C092-42CE-9A26-DB7ABF2A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2743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8" name="Picture 10">
            <a:extLst>
              <a:ext uri="{FF2B5EF4-FFF2-40B4-BE49-F238E27FC236}">
                <a16:creationId xmlns:a16="http://schemas.microsoft.com/office/drawing/2014/main" id="{8F9B526C-2101-4AAC-B306-04E1D49E3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2250"/>
            <a:ext cx="2667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40" name="Rectangle 12">
            <a:extLst>
              <a:ext uri="{FF2B5EF4-FFF2-40B4-BE49-F238E27FC236}">
                <a16:creationId xmlns:a16="http://schemas.microsoft.com/office/drawing/2014/main" id="{8D103654-1D00-4FAB-A7F8-2AC306191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66800"/>
            <a:ext cx="3657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2000"/>
              <a:t>Snažíme se data promítnout do takového směru, kde</a:t>
            </a:r>
          </a:p>
          <a:p>
            <a:pPr lvl="1">
              <a:lnSpc>
                <a:spcPct val="80000"/>
              </a:lnSpc>
            </a:pPr>
            <a:r>
              <a:rPr lang="cs-CZ" altLang="en-US" sz="1800"/>
              <a:t> Maximalizujeme vzdálenost mezi středními hodnotami tříd</a:t>
            </a:r>
          </a:p>
          <a:p>
            <a:pPr lvl="1">
              <a:lnSpc>
                <a:spcPct val="80000"/>
              </a:lnSpc>
            </a:pPr>
            <a:r>
              <a:rPr lang="cs-CZ" altLang="en-US" sz="1800"/>
              <a:t> Minimalizujeme průměrnou varianci tříd</a:t>
            </a:r>
          </a:p>
          <a:p>
            <a:pPr>
              <a:lnSpc>
                <a:spcPct val="80000"/>
              </a:lnSpc>
            </a:pPr>
            <a:r>
              <a:rPr lang="cs-CZ" altLang="en-US" sz="2000"/>
              <a:t> Maximalizujeme tedy</a:t>
            </a:r>
          </a:p>
        </p:txBody>
      </p:sp>
      <p:pic>
        <p:nvPicPr>
          <p:cNvPr id="227341" name="Picture 13">
            <a:extLst>
              <a:ext uri="{FF2B5EF4-FFF2-40B4-BE49-F238E27FC236}">
                <a16:creationId xmlns:a16="http://schemas.microsoft.com/office/drawing/2014/main" id="{C5291CB7-3812-4ABD-8106-7F312B1A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2647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2" name="Picture 14">
            <a:extLst>
              <a:ext uri="{FF2B5EF4-FFF2-40B4-BE49-F238E27FC236}">
                <a16:creationId xmlns:a16="http://schemas.microsoft.com/office/drawing/2014/main" id="{28ED9847-D34F-4ADA-A49F-36A3EF4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505200"/>
            <a:ext cx="16557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7345" name="Rectangle 17">
                <a:extLst>
                  <a:ext uri="{FF2B5EF4-FFF2-40B4-BE49-F238E27FC236}">
                    <a16:creationId xmlns:a16="http://schemas.microsoft.com/office/drawing/2014/main" id="{7B3F5B31-505F-4DA7-87BA-8D1A7A506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5638800"/>
                <a:ext cx="8153400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Pro dvě třídy je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/>
                      </a:rPr>
                      <m:t>𝐰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cs-CZ" altLang="en-US" sz="2000" dirty="0"/>
                  <a:t>totožné s tím které jsme obdrželi pro náš generativní klasifikátor.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Generativní klasifikátor ovšem zvolí i práh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cs-CZ" altLang="en-US" sz="2000" baseline="-25000" dirty="0"/>
              </a:p>
            </p:txBody>
          </p:sp>
        </mc:Choice>
        <mc:Fallback xmlns="">
          <p:sp>
            <p:nvSpPr>
              <p:cNvPr id="227345" name="Rectangle 17">
                <a:extLst>
                  <a:ext uri="{FF2B5EF4-FFF2-40B4-BE49-F238E27FC236}">
                    <a16:creationId xmlns:a16="http://schemas.microsoft.com/office/drawing/2014/main" id="{7B3F5B31-505F-4DA7-87BA-8D1A7A506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638800"/>
                <a:ext cx="8153400" cy="1066800"/>
              </a:xfrm>
              <a:prstGeom prst="rect">
                <a:avLst/>
              </a:prstGeom>
              <a:blipFill>
                <a:blip r:embed="rId7"/>
                <a:stretch>
                  <a:fillRect l="-673" t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EE2237F7-8EAB-483E-9481-C22238F33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2413" cy="1143000"/>
          </a:xfrm>
        </p:spPr>
        <p:txBody>
          <a:bodyPr/>
          <a:lstStyle/>
          <a:p>
            <a:r>
              <a:rPr lang="cs-CZ" altLang="en-US" sz="4000" dirty="0"/>
              <a:t>Generativní model a zobecněny lineární klasifikátor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811" name="Rectangle 3">
                <a:extLst>
                  <a:ext uri="{FF2B5EF4-FFF2-40B4-BE49-F238E27FC236}">
                    <a16:creationId xmlns:a16="http://schemas.microsoft.com/office/drawing/2014/main" id="{C012E680-2A6C-426A-B6F0-E4EEF2A6A05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4953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/>
                  <a:t>	</a:t>
                </a:r>
                <a:r>
                  <a:rPr lang="cs-CZ" altLang="en-US" sz="2400" dirty="0"/>
                  <a:t>Nyní použijme zobecněný lineární klasifikátor</a:t>
                </a:r>
              </a:p>
              <a:p>
                <a:pPr>
                  <a:lnSpc>
                    <a:spcPct val="90000"/>
                  </a:lnSpc>
                </a:pPr>
                <a:endParaRPr lang="cs-CZ" altLang="en-US" sz="2400" dirty="0"/>
              </a:p>
              <a:p>
                <a:pPr>
                  <a:lnSpc>
                    <a:spcPct val="90000"/>
                  </a:lnSpc>
                </a:pPr>
                <a:endParaRPr lang="cs-CZ" altLang="en-US" sz="24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cs-CZ" altLang="en-US" sz="2400" dirty="0"/>
                  <a:t>	kde stále platí, že</a:t>
                </a:r>
                <a:endParaRPr lang="en-US" altLang="en-US" sz="24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/>
                  <a:t>	a </a:t>
                </a:r>
                <a:r>
                  <a:rPr lang="cs-CZ" altLang="en-US" sz="2400" dirty="0"/>
                  <a:t>kde aktivační funkce je</a:t>
                </a:r>
                <a:br>
                  <a:rPr lang="en-US" altLang="en-US" sz="2400" dirty="0"/>
                </a:br>
                <a:r>
                  <a:rPr lang="cs-CZ" altLang="en-US" sz="2400" dirty="0"/>
                  <a:t> logistická sigmoida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cs-CZ" altLang="en-US" sz="24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/>
                  <a:t>	</a:t>
                </a:r>
                <a:r>
                  <a:rPr lang="cs-CZ" altLang="en-US" sz="2400" dirty="0"/>
                  <a:t>Potom lze hodnotu tohoto zobecněného linearního klasifikátoru přímo interpretovat jako posteriorní pravděpodobnost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altLang="en-US" sz="2400" baseline="-25000" dirty="0"/>
              </a:p>
            </p:txBody>
          </p:sp>
        </mc:Choice>
        <mc:Fallback xmlns="">
          <p:sp>
            <p:nvSpPr>
              <p:cNvPr id="247811" name="Rectangle 3">
                <a:extLst>
                  <a:ext uri="{FF2B5EF4-FFF2-40B4-BE49-F238E27FC236}">
                    <a16:creationId xmlns:a16="http://schemas.microsoft.com/office/drawing/2014/main" id="{C012E680-2A6C-426A-B6F0-E4EEF2A6A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4953000"/>
              </a:xfrm>
              <a:blipFill>
                <a:blip r:embed="rId2"/>
                <a:stretch>
                  <a:fillRect t="-1601" b="-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1F33C1F-52AA-4B13-9C85-7F7604FE6C73}"/>
                  </a:ext>
                </a:extLst>
              </p:cNvPr>
              <p:cNvSpPr/>
              <p:nvPr/>
            </p:nvSpPr>
            <p:spPr>
              <a:xfrm>
                <a:off x="3048000" y="2151138"/>
                <a:ext cx="5030787" cy="1049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1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1F33C1F-52AA-4B13-9C85-7F7604FE6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151138"/>
                <a:ext cx="5030787" cy="10492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B649A5-C861-4D28-8254-FBDF9624119E}"/>
                  </a:ext>
                </a:extLst>
              </p:cNvPr>
              <p:cNvSpPr/>
              <p:nvPr/>
            </p:nvSpPr>
            <p:spPr>
              <a:xfrm>
                <a:off x="4572256" y="6189664"/>
                <a:ext cx="2895344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B649A5-C861-4D28-8254-FBDF96241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256" y="6189664"/>
                <a:ext cx="2895344" cy="439736"/>
              </a:xfrm>
              <a:prstGeom prst="rect">
                <a:avLst/>
              </a:prstGeom>
              <a:blipFill>
                <a:blip r:embed="rId4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7003B87-40F8-4C84-8BCD-882703B92D0A}"/>
                  </a:ext>
                </a:extLst>
              </p:cNvPr>
              <p:cNvSpPr/>
              <p:nvPr/>
            </p:nvSpPr>
            <p:spPr>
              <a:xfrm>
                <a:off x="838200" y="1981200"/>
                <a:ext cx="2565446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b="1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7003B87-40F8-4C84-8BCD-882703B92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565446" cy="439736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952F613-F879-48E6-B165-096E4624C5DD}"/>
                  </a:ext>
                </a:extLst>
              </p:cNvPr>
              <p:cNvSpPr/>
              <p:nvPr/>
            </p:nvSpPr>
            <p:spPr>
              <a:xfrm>
                <a:off x="990600" y="4429702"/>
                <a:ext cx="1966757" cy="675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952F613-F879-48E6-B165-096E4624C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29702"/>
                <a:ext cx="1966757" cy="6756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A989A1E-C192-4F58-9799-7186B813462D}"/>
              </a:ext>
            </a:extLst>
          </p:cNvPr>
          <p:cNvGrpSpPr/>
          <p:nvPr/>
        </p:nvGrpSpPr>
        <p:grpSpPr>
          <a:xfrm>
            <a:off x="4419600" y="3505200"/>
            <a:ext cx="2731532" cy="1940206"/>
            <a:chOff x="5638801" y="3429000"/>
            <a:chExt cx="3112532" cy="2245006"/>
          </a:xfrm>
        </p:grpSpPr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D4F42D8D-7629-481F-B20F-027854D16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762" y="3429000"/>
              <a:ext cx="2742571" cy="2028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C83E8CE-2CDD-4E10-872C-6585EE88962C}"/>
                    </a:ext>
                  </a:extLst>
                </p:cNvPr>
                <p:cNvSpPr/>
                <p:nvPr/>
              </p:nvSpPr>
              <p:spPr>
                <a:xfrm rot="16200000">
                  <a:off x="5337147" y="4259679"/>
                  <a:ext cx="9726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C83E8CE-2CDD-4E10-872C-6585EE8896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37147" y="4259679"/>
                  <a:ext cx="9726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FEEEEFB-49BF-41E8-976D-E986E5FBA55F}"/>
                    </a:ext>
                  </a:extLst>
                </p:cNvPr>
                <p:cNvSpPr/>
                <p:nvPr/>
              </p:nvSpPr>
              <p:spPr>
                <a:xfrm>
                  <a:off x="7272380" y="5304674"/>
                  <a:ext cx="6407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FEEEEFB-49BF-41E8-976D-E986E5FBA5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80" y="5304674"/>
                  <a:ext cx="640753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6060E7B2-8CEE-4658-9896-9C7E32685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/>
              <a:t>Jiné generativní lineární klasifikátory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0883" name="Rectangle 3">
                <a:extLst>
                  <a:ext uri="{FF2B5EF4-FFF2-40B4-BE49-F238E27FC236}">
                    <a16:creationId xmlns:a16="http://schemas.microsoft.com/office/drawing/2014/main" id="{7A38E065-D48F-4F16-A4B4-1AE56605B2C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3810000"/>
              </a:xfrm>
            </p:spPr>
            <p:txBody>
              <a:bodyPr/>
              <a:lstStyle/>
              <a:p>
                <a:r>
                  <a:rPr lang="cs-CZ" altLang="en-US" sz="2000" dirty="0"/>
                  <a:t>Lineární klasifikátor dostaneme nejen pro gaussovské rozložení, ale pro celou třídu rozložení s exponencialní rodiny, které lze zapsat v následující formě:</a:t>
                </a:r>
              </a:p>
              <a:p>
                <a:endParaRPr lang="cs-CZ" altLang="en-US" sz="2000" dirty="0"/>
              </a:p>
              <a:p>
                <a:endParaRPr lang="cs-CZ" altLang="en-US" sz="2000" dirty="0"/>
              </a:p>
              <a:p>
                <a:endParaRPr lang="cs-CZ" altLang="en-US" sz="2000" dirty="0"/>
              </a:p>
              <a:p>
                <a:pPr>
                  <a:buFontTx/>
                  <a:buNone/>
                </a:pPr>
                <a:r>
                  <a:rPr lang="cs-CZ" altLang="en-US" sz="2000" dirty="0"/>
                  <a:t>	kde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𝛌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000" dirty="0"/>
                  <a:t> </a:t>
                </a:r>
                <a:r>
                  <a:rPr lang="cs-CZ" altLang="en-US" sz="2000" dirty="0"/>
                  <a:t>má každá třída svůj vlastní, zatím co parametr s je sdíleny všemi třídami</a:t>
                </a:r>
                <a:endParaRPr lang="el-GR" altLang="en-US" sz="2000" dirty="0"/>
              </a:p>
            </p:txBody>
          </p:sp>
        </mc:Choice>
        <mc:Fallback xmlns="">
          <p:sp>
            <p:nvSpPr>
              <p:cNvPr id="250883" name="Rectangle 3">
                <a:extLst>
                  <a:ext uri="{FF2B5EF4-FFF2-40B4-BE49-F238E27FC236}">
                    <a16:creationId xmlns:a16="http://schemas.microsoft.com/office/drawing/2014/main" id="{7A38E065-D48F-4F16-A4B4-1AE56605B2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3810000"/>
              </a:xfrm>
              <a:blipFill>
                <a:blip r:embed="rId2"/>
                <a:stretch>
                  <a:fillRect l="-667" t="-80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0884" name="Picture 4">
            <a:extLst>
              <a:ext uri="{FF2B5EF4-FFF2-40B4-BE49-F238E27FC236}">
                <a16:creationId xmlns:a16="http://schemas.microsoft.com/office/drawing/2014/main" id="{D9779BA4-AF64-4752-B0E0-C2819288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951413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83030BE6-CC49-4473-8990-5FD773392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Problém s více třídami</a:t>
            </a: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7CBBFBBB-F6F2-4F24-AB1D-7B907914B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/>
              <a:t>Klasifikace 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jeden proti všem</a:t>
            </a:r>
          </a:p>
          <a:p>
            <a:pPr lvl="1">
              <a:lnSpc>
                <a:spcPct val="80000"/>
              </a:lnSpc>
            </a:pPr>
            <a:r>
              <a:rPr lang="cs-CZ" altLang="en-US" sz="2000"/>
              <a:t>Každý s každým</a:t>
            </a:r>
          </a:p>
        </p:txBody>
      </p:sp>
      <p:pic>
        <p:nvPicPr>
          <p:cNvPr id="242692" name="Picture 4">
            <a:extLst>
              <a:ext uri="{FF2B5EF4-FFF2-40B4-BE49-F238E27FC236}">
                <a16:creationId xmlns:a16="http://schemas.microsoft.com/office/drawing/2014/main" id="{8B08796F-BA3C-407E-94BE-7D9320B8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740025"/>
            <a:ext cx="9144001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5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81155075-0868-48EE-A934-8157E0EF8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Lineární klasifikátor – více tříd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1F571290-91DC-4135-AE01-461D36E6C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cs-CZ" altLang="en-US" sz="2400" dirty="0"/>
              <a:t>Nejlépe je mít jednu lineární funkci pro každou třídu k</a:t>
            </a:r>
          </a:p>
          <a:p>
            <a:endParaRPr lang="cs-CZ" altLang="en-US" sz="2400" dirty="0"/>
          </a:p>
          <a:p>
            <a:endParaRPr lang="cs-CZ" altLang="en-US" sz="2400" dirty="0"/>
          </a:p>
          <a:p>
            <a:r>
              <a:rPr lang="cs-CZ" altLang="en-US" sz="2400" dirty="0"/>
              <a:t>Vyber třídu s největším y</a:t>
            </a:r>
            <a:r>
              <a:rPr lang="cs-CZ" altLang="en-US" sz="2400" baseline="-25000" dirty="0"/>
              <a:t>k</a:t>
            </a:r>
            <a:r>
              <a:rPr lang="cs-CZ" altLang="en-US" sz="2400" dirty="0"/>
              <a:t>(</a:t>
            </a:r>
            <a:r>
              <a:rPr lang="cs-CZ" altLang="en-US" sz="2400" b="1" dirty="0"/>
              <a:t>x</a:t>
            </a:r>
            <a:r>
              <a:rPr lang="cs-CZ" altLang="en-US" sz="2400" dirty="0"/>
              <a:t>)</a:t>
            </a:r>
          </a:p>
          <a:p>
            <a:r>
              <a:rPr lang="cs-CZ" altLang="en-US" sz="2400" dirty="0"/>
              <a:t>Rozhodovací linie je opět lineární dána</a:t>
            </a:r>
          </a:p>
          <a:p>
            <a:endParaRPr lang="cs-CZ" altLang="en-US" sz="2400" dirty="0"/>
          </a:p>
          <a:p>
            <a:r>
              <a:rPr lang="cs-CZ" altLang="en-US" sz="2400" dirty="0"/>
              <a:t>Kde </a:t>
            </a:r>
            <a:r>
              <a:rPr lang="cs-CZ" altLang="en-US" sz="2400" i="1" dirty="0"/>
              <a:t>k</a:t>
            </a:r>
            <a:r>
              <a:rPr lang="cs-CZ" altLang="en-US" sz="2400" dirty="0"/>
              <a:t> a </a:t>
            </a:r>
            <a:r>
              <a:rPr lang="cs-CZ" altLang="en-US" sz="2400" i="1" dirty="0"/>
              <a:t>j</a:t>
            </a:r>
            <a:r>
              <a:rPr lang="cs-CZ" altLang="en-US" sz="2400" dirty="0"/>
              <a:t> jsou dvě nejpravděpodobnější třídy pro dané </a:t>
            </a:r>
            <a:r>
              <a:rPr lang="cs-CZ" altLang="en-US" sz="2400" b="1" dirty="0"/>
              <a:t>x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cs-CZ" altLang="en-US" sz="2400" dirty="0"/>
              <a:t>Pro dvě třídy řešení degraduje k tomu co už jsme viděli</a:t>
            </a:r>
          </a:p>
        </p:txBody>
      </p:sp>
      <p:pic>
        <p:nvPicPr>
          <p:cNvPr id="243716" name="Picture 4">
            <a:extLst>
              <a:ext uri="{FF2B5EF4-FFF2-40B4-BE49-F238E27FC236}">
                <a16:creationId xmlns:a16="http://schemas.microsoft.com/office/drawing/2014/main" id="{B1A4CE1A-1228-4ADA-93C6-6960A491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616200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19" name="Picture 7">
            <a:extLst>
              <a:ext uri="{FF2B5EF4-FFF2-40B4-BE49-F238E27FC236}">
                <a16:creationId xmlns:a16="http://schemas.microsoft.com/office/drawing/2014/main" id="{3ABD6AE6-716C-4E22-A57E-E355119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3671888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20" name="Picture 8">
            <a:extLst>
              <a:ext uri="{FF2B5EF4-FFF2-40B4-BE49-F238E27FC236}">
                <a16:creationId xmlns:a16="http://schemas.microsoft.com/office/drawing/2014/main" id="{DCF09611-82E7-4F21-B903-2826C96B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16875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58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462088F1-2AF8-42B3-9AF4-8929AD766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dirty="0"/>
              <a:t>Gaussovský lineární klasifikátor pro více tříd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835" name="Rectangle 3">
                <a:extLst>
                  <a:ext uri="{FF2B5EF4-FFF2-40B4-BE49-F238E27FC236}">
                    <a16:creationId xmlns:a16="http://schemas.microsoft.com/office/drawing/2014/main" id="{340936DC-0852-41B6-9DB7-F8329F2589E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362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cs-CZ" altLang="en-US" sz="2000" dirty="0"/>
                  <a:t>Opět modelujme rozložení tříd gaussovskym rozložením:</a:t>
                </a:r>
                <a:endParaRPr lang="en-US" altLang="en-US" sz="2000" dirty="0"/>
              </a:p>
              <a:p>
                <a:pPr>
                  <a:lnSpc>
                    <a:spcPct val="90000"/>
                  </a:lnSpc>
                </a:pPr>
                <a:endParaRPr lang="en-US" altLang="en-US" sz="20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2000" dirty="0"/>
              </a:p>
              <a:p>
                <a:pPr>
                  <a:lnSpc>
                    <a:spcPct val="90000"/>
                  </a:lnSpc>
                </a:pPr>
                <a:r>
                  <a:rPr lang="cs-CZ" altLang="en-US" sz="2000" dirty="0"/>
                  <a:t>Pokud náš model omezíme tak, ze každá třída má svou střední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altLang="en-US" sz="2000" dirty="0">
                    <a:cs typeface="Arial" panose="020B0604020202020204" pitchFamily="34" charset="0"/>
                  </a:rPr>
                  <a:t> </a:t>
                </a:r>
                <a:r>
                  <a:rPr lang="cs-CZ" altLang="en-US" sz="2000" dirty="0"/>
                  <a:t>hodnotu, ale kovarianční matice 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𝚺</m:t>
                    </m:r>
                  </m:oMath>
                </a14:m>
                <a:r>
                  <a:rPr lang="cs-CZ" altLang="en-US" sz="2000" dirty="0">
                    <a:cs typeface="Arial" panose="020B0604020202020204" pitchFamily="34" charset="0"/>
                  </a:rPr>
                  <a:t> </a:t>
                </a:r>
                <a:r>
                  <a:rPr lang="cs-CZ" altLang="en-US" sz="2000" dirty="0"/>
                  <a:t>je společná pro obě třídy, tak můžeme psát:</a:t>
                </a:r>
                <a:endParaRPr lang="en-US" altLang="en-US" sz="2000" dirty="0"/>
              </a:p>
              <a:p>
                <a:pPr>
                  <a:lnSpc>
                    <a:spcPct val="90000"/>
                  </a:lnSpc>
                </a:pPr>
                <a:endParaRPr lang="en-US" altLang="en-US" sz="2000" dirty="0"/>
              </a:p>
              <a:p>
                <a:pPr>
                  <a:lnSpc>
                    <a:spcPct val="90000"/>
                  </a:lnSpc>
                </a:pPr>
                <a:endParaRPr lang="en-US" altLang="en-US" sz="20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cs-CZ" altLang="en-US" sz="2000" dirty="0"/>
                  <a:t>	</a:t>
                </a:r>
              </a:p>
            </p:txBody>
          </p:sp>
        </mc:Choice>
        <mc:Fallback xmlns="">
          <p:sp>
            <p:nvSpPr>
              <p:cNvPr id="248835" name="Rectangle 3">
                <a:extLst>
                  <a:ext uri="{FF2B5EF4-FFF2-40B4-BE49-F238E27FC236}">
                    <a16:creationId xmlns:a16="http://schemas.microsoft.com/office/drawing/2014/main" id="{340936DC-0852-41B6-9DB7-F8329F258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362200"/>
              </a:xfrm>
              <a:blipFill>
                <a:blip r:embed="rId2"/>
                <a:stretch>
                  <a:fillRect l="-667" t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96E80FC-4BA5-46D8-885C-55EA25FFAA37}"/>
                  </a:ext>
                </a:extLst>
              </p:cNvPr>
              <p:cNvSpPr/>
              <p:nvPr/>
            </p:nvSpPr>
            <p:spPr>
              <a:xfrm>
                <a:off x="76200" y="3574734"/>
                <a:ext cx="6650422" cy="758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const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const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96E80FC-4BA5-46D8-885C-55EA25FFA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74734"/>
                <a:ext cx="6650422" cy="758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D2394A-0D03-4FEE-BE7D-2EDF816BDEC7}"/>
                  </a:ext>
                </a:extLst>
              </p:cNvPr>
              <p:cNvSpPr/>
              <p:nvPr/>
            </p:nvSpPr>
            <p:spPr>
              <a:xfrm>
                <a:off x="810005" y="1905000"/>
                <a:ext cx="700448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CD2394A-0D03-4FEE-BE7D-2EDF816BD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5" y="1905000"/>
                <a:ext cx="7004482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1BE13F5-E429-4C47-B77A-83678B8F0F29}"/>
              </a:ext>
            </a:extLst>
          </p:cNvPr>
          <p:cNvSpPr/>
          <p:nvPr/>
        </p:nvSpPr>
        <p:spPr>
          <a:xfrm>
            <a:off x="7010400" y="3505200"/>
            <a:ext cx="1828800" cy="612648"/>
          </a:xfrm>
          <a:prstGeom prst="wedgeRectCallout">
            <a:avLst>
              <a:gd name="adj1" fmla="val -69684"/>
              <a:gd name="adj2" fmla="val 23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funkce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softmax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6B0A12-D9FE-4A58-924C-F89F2CFC68C1}"/>
                  </a:ext>
                </a:extLst>
              </p:cNvPr>
              <p:cNvSpPr/>
              <p:nvPr/>
            </p:nvSpPr>
            <p:spPr>
              <a:xfrm>
                <a:off x="381000" y="4495800"/>
                <a:ext cx="6248400" cy="1597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latin typeface="Cambria Math" panose="02040503050406030204" pitchFamily="18" charset="0"/>
                              <a:ea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</m:sSubSup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 i="0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6B0A12-D9FE-4A58-924C-F89F2CFC6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95800"/>
                <a:ext cx="6248400" cy="1597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FBA74F5-45F5-4D21-99DF-E5472F18644E}"/>
              </a:ext>
            </a:extLst>
          </p:cNvPr>
          <p:cNvSpPr/>
          <p:nvPr/>
        </p:nvSpPr>
        <p:spPr>
          <a:xfrm>
            <a:off x="7005145" y="4480034"/>
            <a:ext cx="1981200" cy="1653398"/>
          </a:xfrm>
          <a:prstGeom prst="wedgeRectCallout">
            <a:avLst>
              <a:gd name="adj1" fmla="val -158589"/>
              <a:gd name="adj2" fmla="val -34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Konstanta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která nezáleží na třídě. Vykrátila by se ve funkci softmax a tedy ji nemusíme vůbec počítat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8C9D5F79-72D5-4662-929D-6913359FF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Opakování - Skalární součin</a:t>
            </a:r>
          </a:p>
        </p:txBody>
      </p:sp>
      <p:sp>
        <p:nvSpPr>
          <p:cNvPr id="214050" name="Line 34">
            <a:extLst>
              <a:ext uri="{FF2B5EF4-FFF2-40B4-BE49-F238E27FC236}">
                <a16:creationId xmlns:a16="http://schemas.microsoft.com/office/drawing/2014/main" id="{E44C6E2F-4B3F-419B-8083-5FACE7556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6096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51" name="Line 35">
            <a:extLst>
              <a:ext uri="{FF2B5EF4-FFF2-40B4-BE49-F238E27FC236}">
                <a16:creationId xmlns:a16="http://schemas.microsoft.com/office/drawing/2014/main" id="{D56C4710-3522-4F02-A87F-A0C6644B60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800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52" name="Line 36">
            <a:extLst>
              <a:ext uri="{FF2B5EF4-FFF2-40B4-BE49-F238E27FC236}">
                <a16:creationId xmlns:a16="http://schemas.microsoft.com/office/drawing/2014/main" id="{84FFADD9-FC63-4F2A-B31A-CDF16E3A81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114800"/>
            <a:ext cx="1338263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53" name="Line 37">
            <a:extLst>
              <a:ext uri="{FF2B5EF4-FFF2-40B4-BE49-F238E27FC236}">
                <a16:creationId xmlns:a16="http://schemas.microsoft.com/office/drawing/2014/main" id="{79C3BF40-AFB5-43DF-81A7-F3F652BBD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219575"/>
            <a:ext cx="3124200" cy="187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54" name="Line 38">
            <a:extLst>
              <a:ext uri="{FF2B5EF4-FFF2-40B4-BE49-F238E27FC236}">
                <a16:creationId xmlns:a16="http://schemas.microsoft.com/office/drawing/2014/main" id="{EB1BBE22-79F9-42B1-90E8-D1CE59860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4114800"/>
            <a:ext cx="642937" cy="1085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55" name="Freeform 39">
            <a:extLst>
              <a:ext uri="{FF2B5EF4-FFF2-40B4-BE49-F238E27FC236}">
                <a16:creationId xmlns:a16="http://schemas.microsoft.com/office/drawing/2014/main" id="{1D3E40D5-021D-47AE-9E23-2166A27DA17A}"/>
              </a:ext>
            </a:extLst>
          </p:cNvPr>
          <p:cNvSpPr>
            <a:spLocks/>
          </p:cNvSpPr>
          <p:nvPr/>
        </p:nvSpPr>
        <p:spPr bwMode="auto">
          <a:xfrm>
            <a:off x="4468813" y="4768850"/>
            <a:ext cx="227012" cy="355600"/>
          </a:xfrm>
          <a:custGeom>
            <a:avLst/>
            <a:gdLst>
              <a:gd name="T0" fmla="*/ 118 w 118"/>
              <a:gd name="T1" fmla="*/ 0 h 168"/>
              <a:gd name="T2" fmla="*/ 13 w 118"/>
              <a:gd name="T3" fmla="*/ 63 h 168"/>
              <a:gd name="T4" fmla="*/ 40 w 118"/>
              <a:gd name="T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" h="168">
                <a:moveTo>
                  <a:pt x="118" y="0"/>
                </a:moveTo>
                <a:cubicBezTo>
                  <a:pt x="72" y="17"/>
                  <a:pt x="26" y="35"/>
                  <a:pt x="13" y="63"/>
                </a:cubicBezTo>
                <a:cubicBezTo>
                  <a:pt x="0" y="91"/>
                  <a:pt x="20" y="129"/>
                  <a:pt x="40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56" name="Text Box 40">
            <a:extLst>
              <a:ext uri="{FF2B5EF4-FFF2-40B4-BE49-F238E27FC236}">
                <a16:creationId xmlns:a16="http://schemas.microsoft.com/office/drawing/2014/main" id="{771998FE-9CA0-444B-B4AF-E7E56AF4B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5" y="4689475"/>
            <a:ext cx="334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.</a:t>
            </a:r>
            <a:endParaRPr lang="cs-CZ" altLang="en-US" b="1"/>
          </a:p>
        </p:txBody>
      </p:sp>
      <p:sp>
        <p:nvSpPr>
          <p:cNvPr id="214057" name="Line 41">
            <a:extLst>
              <a:ext uri="{FF2B5EF4-FFF2-40B4-BE49-F238E27FC236}">
                <a16:creationId xmlns:a16="http://schemas.microsoft.com/office/drawing/2014/main" id="{FB4742C5-3863-4ADD-8686-12BCF9ACC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325" y="6091238"/>
            <a:ext cx="138113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58" name="Line 42">
            <a:extLst>
              <a:ext uri="{FF2B5EF4-FFF2-40B4-BE49-F238E27FC236}">
                <a16:creationId xmlns:a16="http://schemas.microsoft.com/office/drawing/2014/main" id="{854843BB-5756-4DE3-ACDB-3F33EE27B4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4513" y="5162550"/>
            <a:ext cx="1847850" cy="11096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65635B-3F06-4CD6-BE03-CA3F5F808B88}"/>
                  </a:ext>
                </a:extLst>
              </p:cNvPr>
              <p:cNvSpPr txBox="1"/>
              <p:nvPr/>
            </p:nvSpPr>
            <p:spPr>
              <a:xfrm>
                <a:off x="2057400" y="1475652"/>
                <a:ext cx="1309589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65635B-3F06-4CD6-BE03-CA3F5F808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475652"/>
                <a:ext cx="1309589" cy="614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F7DB240-A069-4957-A602-C4ECC4B5B4E4}"/>
                  </a:ext>
                </a:extLst>
              </p:cNvPr>
              <p:cNvSpPr txBox="1"/>
              <p:nvPr/>
            </p:nvSpPr>
            <p:spPr>
              <a:xfrm>
                <a:off x="4185710" y="1468820"/>
                <a:ext cx="1453090" cy="612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F7DB240-A069-4957-A602-C4ECC4B5B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10" y="1468820"/>
                <a:ext cx="1453090" cy="612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6D64C6B-5CDC-473F-8230-C0C9A9EE7C97}"/>
                  </a:ext>
                </a:extLst>
              </p:cNvPr>
              <p:cNvSpPr txBox="1"/>
              <p:nvPr/>
            </p:nvSpPr>
            <p:spPr>
              <a:xfrm>
                <a:off x="1531555" y="2514600"/>
                <a:ext cx="5174045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6D64C6B-5CDC-473F-8230-C0C9A9EE7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555" y="2514600"/>
                <a:ext cx="5174045" cy="614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48CCAD-B5E7-42FD-B23F-C101C08B2BAC}"/>
                  </a:ext>
                </a:extLst>
              </p:cNvPr>
              <p:cNvSpPr/>
              <p:nvPr/>
            </p:nvSpPr>
            <p:spPr>
              <a:xfrm>
                <a:off x="4038600" y="3576935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48CCAD-B5E7-42FD-B23F-C101C08B2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76935"/>
                <a:ext cx="43152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A46B6B3-C6BD-4254-AB8A-5EBEA0986B25}"/>
                  </a:ext>
                </a:extLst>
              </p:cNvPr>
              <p:cNvSpPr/>
              <p:nvPr/>
            </p:nvSpPr>
            <p:spPr>
              <a:xfrm>
                <a:off x="5791200" y="3733800"/>
                <a:ext cx="5180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A46B6B3-C6BD-4254-AB8A-5EBEA0986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733800"/>
                <a:ext cx="51809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F46DC1-19A4-4E91-8DF4-EBE54FA4C622}"/>
                  </a:ext>
                </a:extLst>
              </p:cNvPr>
              <p:cNvSpPr/>
              <p:nvPr/>
            </p:nvSpPr>
            <p:spPr>
              <a:xfrm rot="19784104">
                <a:off x="4239278" y="5488049"/>
                <a:ext cx="852156" cy="89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F46DC1-19A4-4E91-8DF4-EBE54FA4C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84104">
                <a:off x="4239278" y="5488049"/>
                <a:ext cx="852156" cy="8906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E0D1-9170-4CD0-83FF-EAC4797D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Odvození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9775E-2D92-4CE3-A432-F3B819AAD6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46192"/>
                <a:ext cx="8229600" cy="21736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000" dirty="0"/>
                  <a:t>kde si uvědomíme</a:t>
                </a:r>
                <a:r>
                  <a:rPr lang="en-US" sz="2000" dirty="0"/>
                  <a:t>,</a:t>
                </a:r>
                <a:r>
                  <a:rPr lang="cs-CZ" sz="2000" dirty="0"/>
                  <a:t> že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z</a:t>
                </a:r>
                <a:r>
                  <a:rPr lang="cs-CZ" sz="2000" dirty="0"/>
                  <a:t>ávisí na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accent6"/>
                        </a:solidFill>
                        <a:latin typeface="Cambria Math"/>
                        <a:ea typeface="Cambria Math"/>
                      </a:rPr>
                      <m:t>𝐱</m:t>
                    </m:r>
                  </m:oMath>
                </a14:m>
                <a:r>
                  <a:rPr lang="cs-CZ" sz="2000" dirty="0"/>
                  <a:t>, ale nezavisí na třídě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2000" dirty="0"/>
                  <a:t>,</a:t>
                </a:r>
                <a:endParaRPr lang="en-US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>
                          <a:latin typeface="Cambria Math"/>
                          <a:ea typeface="Cambria Math"/>
                        </a:rPr>
                        <m:t>𝐱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cs-CZ" sz="2000" dirty="0"/>
                  <a:t>a tedy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9775E-2D92-4CE3-A432-F3B819AAD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46192"/>
                <a:ext cx="8229600" cy="2173608"/>
              </a:xfrm>
              <a:blipFill>
                <a:blip r:embed="rId2"/>
                <a:stretch>
                  <a:fillRect l="-741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DCCB23-F4FF-4A0F-9164-E8ACF76A92F2}"/>
                  </a:ext>
                </a:extLst>
              </p:cNvPr>
              <p:cNvSpPr/>
              <p:nvPr/>
            </p:nvSpPr>
            <p:spPr>
              <a:xfrm>
                <a:off x="381000" y="1524000"/>
                <a:ext cx="8382000" cy="2173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aln/>
                        </m:rP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aln/>
                        </m:rP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𝐱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b="1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aln/>
                        </m:rP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sz="20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solidFill>
                            <a:schemeClr val="accent6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0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000" b="0" dirty="0">
                    <a:solidFill>
                      <a:srgbClr val="000000"/>
                    </a:solidFill>
                  </a:rPr>
                </a:br>
                <a:endParaRPr lang="en-US" sz="20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DCCB23-F4FF-4A0F-9164-E8ACF76A9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8382000" cy="2173608"/>
              </a:xfrm>
              <a:prstGeom prst="rect">
                <a:avLst/>
              </a:prstGeom>
              <a:blipFill>
                <a:blip r:embed="rId3"/>
                <a:stretch>
                  <a:fillRect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794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B634-8863-46D3-AC47-6BB676BC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 dirty="0" err="1"/>
              <a:t>Softmax</a:t>
            </a:r>
            <a:r>
              <a:rPr lang="en-US" altLang="en-US" sz="3600" dirty="0"/>
              <a:t> </a:t>
            </a:r>
            <a:r>
              <a:rPr lang="en-US" altLang="en-US" sz="3600" dirty="0" err="1"/>
              <a:t>funkce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46F8A6-3F90-434C-B25C-D913F932B13A}"/>
                  </a:ext>
                </a:extLst>
              </p:cNvPr>
              <p:cNvSpPr/>
              <p:nvPr/>
            </p:nvSpPr>
            <p:spPr>
              <a:xfrm>
                <a:off x="1600200" y="1475261"/>
                <a:ext cx="6400800" cy="4422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softmax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2000" b="1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b="1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546F8A6-3F90-434C-B25C-D913F932B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475261"/>
                <a:ext cx="6400800" cy="44222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662224C-524D-405B-BE15-53EC38980DBF}"/>
              </a:ext>
            </a:extLst>
          </p:cNvPr>
          <p:cNvSpPr/>
          <p:nvPr/>
        </p:nvSpPr>
        <p:spPr>
          <a:xfrm>
            <a:off x="914400" y="4038600"/>
            <a:ext cx="2173014" cy="1165662"/>
          </a:xfrm>
          <a:prstGeom prst="wedgeRectCallout">
            <a:avLst>
              <a:gd name="adj1" fmla="val 28184"/>
              <a:gd name="adj2" fmla="val -61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Funkce vrací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vektor hodnot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pravděpodobností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38E99A48-148D-449C-A394-3F30DA9C24CC}"/>
                  </a:ext>
                </a:extLst>
              </p:cNvPr>
              <p:cNvSpPr/>
              <p:nvPr/>
            </p:nvSpPr>
            <p:spPr>
              <a:xfrm>
                <a:off x="914400" y="2336123"/>
                <a:ext cx="2173014" cy="533400"/>
              </a:xfrm>
              <a:prstGeom prst="wedgeRectCallout">
                <a:avLst>
                  <a:gd name="adj1" fmla="val 73876"/>
                  <a:gd name="adj2" fmla="val -11089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-t</a:t>
                </a:r>
                <a:r>
                  <a:rPr lang="cs-CZ" dirty="0">
                    <a:solidFill>
                      <a:schemeClr val="tx1"/>
                    </a:solidFill>
                  </a:rPr>
                  <a:t>ý element výstupu funkce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38E99A48-148D-449C-A394-3F30DA9C2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36123"/>
                <a:ext cx="2173014" cy="533400"/>
              </a:xfrm>
              <a:prstGeom prst="wedgeRectCallout">
                <a:avLst>
                  <a:gd name="adj1" fmla="val 73876"/>
                  <a:gd name="adj2" fmla="val -110899"/>
                </a:avLst>
              </a:prstGeom>
              <a:blipFill>
                <a:blip r:embed="rId3"/>
                <a:stretch>
                  <a:fillRect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80A8819-1952-4A26-9107-DAD8C4371967}"/>
              </a:ext>
            </a:extLst>
          </p:cNvPr>
          <p:cNvSpPr/>
          <p:nvPr/>
        </p:nvSpPr>
        <p:spPr>
          <a:xfrm>
            <a:off x="914400" y="1116923"/>
            <a:ext cx="2173014" cy="533400"/>
          </a:xfrm>
          <a:prstGeom prst="wedgeRectCallout">
            <a:avLst>
              <a:gd name="adj1" fmla="val 81131"/>
              <a:gd name="adj2" fmla="val 64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Vstupem softmax funkce je vektor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CAFD35-F2D5-4C28-ADBC-65A142AC82DC}"/>
                  </a:ext>
                </a:extLst>
              </p:cNvPr>
              <p:cNvSpPr txBox="1"/>
              <p:nvPr/>
            </p:nvSpPr>
            <p:spPr>
              <a:xfrm>
                <a:off x="0" y="5562600"/>
                <a:ext cx="9144000" cy="1188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sz="18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d>
                                      <m:r>
                                        <a:rPr lang="en-US" sz="1800" b="1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𝑐𝑜𝑛𝑠𝑡</m:t>
                                      </m:r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sz="18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d>
                                      <m:r>
                                        <a:rPr lang="en-US" b="1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𝑐𝑜𝑛𝑠𝑡</m:t>
                                      </m:r>
                                    </m:e>
                                  </m:func>
                                </m: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sz="18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𝑐𝑜𝑛𝑠𝑡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CAFD35-F2D5-4C28-ADBC-65A142AC8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62600"/>
                <a:ext cx="9144000" cy="11880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F0B551F7-A657-44AD-B00B-1B3088C46122}"/>
              </a:ext>
            </a:extLst>
          </p:cNvPr>
          <p:cNvSpPr/>
          <p:nvPr/>
        </p:nvSpPr>
        <p:spPr>
          <a:xfrm>
            <a:off x="3581400" y="4545923"/>
            <a:ext cx="5181600" cy="658339"/>
          </a:xfrm>
          <a:prstGeom prst="wedgeRectCallout">
            <a:avLst>
              <a:gd name="adj1" fmla="val -41273"/>
              <a:gd name="adj2" fmla="val 113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Převede </a:t>
            </a:r>
            <a:r>
              <a:rPr lang="en-US" dirty="0">
                <a:solidFill>
                  <a:schemeClr val="tx1"/>
                </a:solidFill>
              </a:rPr>
              <a:t>vector </a:t>
            </a:r>
            <a:r>
              <a:rPr lang="cs-CZ" dirty="0">
                <a:solidFill>
                  <a:schemeClr val="tx1"/>
                </a:solidFill>
              </a:rPr>
              <a:t>logaritmu nenormalizovaných pravděpodobností tříd 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pravděpodobnosti tříd</a:t>
            </a:r>
          </a:p>
        </p:txBody>
      </p:sp>
    </p:spTree>
    <p:extLst>
      <p:ext uri="{BB962C8B-B14F-4D97-AF65-F5344CB8AC3E}">
        <p14:creationId xmlns:p14="http://schemas.microsoft.com/office/powerpoint/2010/main" val="3488690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462088F1-2AF8-42B3-9AF4-8929AD766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altLang="en-US" sz="3200" dirty="0"/>
              <a:t>Gaussovský lineární klasifikátor pro více tříd</a:t>
            </a:r>
            <a:r>
              <a:rPr lang="en-US" altLang="en-US" sz="3200" dirty="0"/>
              <a:t> II</a:t>
            </a:r>
            <a:endParaRPr lang="cs-CZ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96E80FC-4BA5-46D8-885C-55EA25FFAA37}"/>
                  </a:ext>
                </a:extLst>
              </p:cNvPr>
              <p:cNvSpPr/>
              <p:nvPr/>
            </p:nvSpPr>
            <p:spPr>
              <a:xfrm>
                <a:off x="990600" y="1136334"/>
                <a:ext cx="6650422" cy="758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const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const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96E80FC-4BA5-46D8-885C-55EA25FFA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136334"/>
                <a:ext cx="6650422" cy="758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6B0A12-D9FE-4A58-924C-F89F2CFC68C1}"/>
                  </a:ext>
                </a:extLst>
              </p:cNvPr>
              <p:cNvSpPr/>
              <p:nvPr/>
            </p:nvSpPr>
            <p:spPr>
              <a:xfrm>
                <a:off x="-609600" y="1931012"/>
                <a:ext cx="6248400" cy="1650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</m:sSubSup>
                      <m:r>
                        <a:rPr lang="en-US" sz="2000" b="1">
                          <a:latin typeface="Cambria Math" panose="02040503050406030204" pitchFamily="18" charset="0"/>
                          <a:ea typeface="Cambria Math"/>
                        </a:rPr>
                        <m:t>𝐱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latin typeface="Cambria Math" panose="02040503050406030204" pitchFamily="18" charset="0"/>
                              <a:ea typeface="Cambria Math"/>
                            </a:rPr>
                            <m:t>𝐰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0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T</m:t>
                          </m:r>
                        </m:sup>
                      </m:sSubSup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000" b="1" i="0">
                              <a:latin typeface="Cambria Math"/>
                              <a:ea typeface="Cambria Math"/>
                            </a:rPr>
                            <m:t>𝚺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ea typeface="Cambria Math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86B0A12-D9FE-4A58-924C-F89F2CFC6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00" y="1931012"/>
                <a:ext cx="6248400" cy="1650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65F21-6BF1-402A-B9E1-7C3597A580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57600"/>
                <a:ext cx="8229600" cy="25740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000" dirty="0"/>
                  <a:t>Pravděpodobností všech tříd můžeme tedy efektivně vypočítat jako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𝐖𝐱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err="1"/>
                  <a:t>kde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1" smtClean="0">
                            <a:latin typeface="Cambria Math" panose="02040503050406030204" pitchFamily="18" charset="0"/>
                            <a:ea typeface="Cambria Math"/>
                          </a:rPr>
                          <m:t>𝐰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jsou</a:t>
                </a:r>
                <a:r>
                  <a:rPr lang="en-US" sz="2000" dirty="0"/>
                  <a:t> </a:t>
                </a:r>
                <a:r>
                  <a:rPr lang="cs-CZ" sz="2000" dirty="0"/>
                  <a:t>řádky matice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cs-CZ" sz="20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/>
                  <a:t> jsou koeficienty vektoru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endParaRPr lang="cs-CZ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en-US" sz="2000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  <m:r>
                              <a:rPr lang="en-US" sz="2000" b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000" dirty="0"/>
                  <a:t>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65F21-6BF1-402A-B9E1-7C3597A580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57600"/>
                <a:ext cx="8229600" cy="2574087"/>
              </a:xfrm>
              <a:blipFill>
                <a:blip r:embed="rId4"/>
                <a:stretch>
                  <a:fillRect l="-741" t="-948" b="-20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539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7CA1-7515-469E-B593-20EA0B77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altLang="en-US" sz="3600" dirty="0"/>
              <a:t>Lineární logistická regrese</a:t>
            </a:r>
            <a:r>
              <a:rPr lang="en-US" altLang="en-US" sz="3600" dirty="0"/>
              <a:t> </a:t>
            </a:r>
            <a:r>
              <a:rPr lang="cs-CZ" altLang="en-US" sz="3600" dirty="0"/>
              <a:t>pro více tříd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7CB712-1B82-4778-B465-BB7487B1A98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46993" y="990600"/>
                <a:ext cx="8839200" cy="544036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𝐖𝐱</m:t>
                          </m:r>
                        </m:e>
                      </m:d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altLang="en-US" sz="2000" dirty="0"/>
              </a:p>
              <a:p>
                <a:pPr marL="0" indent="0">
                  <a:buNone/>
                </a:pPr>
                <a:r>
                  <a:rPr lang="cs-CZ" altLang="en-US" sz="2000" dirty="0"/>
                  <a:t>kde opět předpokládáme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altLang="en-US" sz="2000" dirty="0"/>
                  <a:t> a nemusíme tedy explicitně zavádět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cs-CZ" altLang="en-US" sz="2000" dirty="0"/>
                  <a:t>Nyní budeme parametry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cs-CZ" altLang="en-US" sz="2000" dirty="0"/>
                  <a:t> odhadovat tak, abychom přímo maximalizovali pravděpodobnost anotací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000" b="1" dirty="0"/>
                  <a:t>, </a:t>
                </a:r>
                <a:r>
                  <a:rPr lang="cs-CZ" sz="2000" dirty="0"/>
                  <a:t>tedy</a:t>
                </a:r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  <a:ea typeface="Cambria Math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2000" dirty="0">
                    <a:ea typeface="Cambria Math"/>
                  </a:rPr>
                  <a:t>kde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1" smtClean="0">
                            <a:latin typeface="Cambria Math" panose="02040503050406030204" pitchFamily="18" charset="0"/>
                            <a:ea typeface="Cambria Math"/>
                          </a:rPr>
                          <m:t>𝐰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T</m:t>
                        </m:r>
                      </m:sup>
                    </m:sSubSup>
                  </m:oMath>
                </a14:m>
                <a:r>
                  <a:rPr lang="en-US" sz="2000" b="1" i="0" dirty="0">
                    <a:latin typeface="Cambria Math" panose="02040503050406030204" pitchFamily="18" charset="0"/>
                    <a:ea typeface="Cambria Math"/>
                  </a:rPr>
                  <a:t> </a:t>
                </a:r>
                <a:r>
                  <a:rPr lang="en-US" sz="2000" i="0" dirty="0">
                    <a:latin typeface="Cambria Math" panose="02040503050406030204" pitchFamily="18" charset="0"/>
                    <a:ea typeface="Cambria Math"/>
                  </a:rPr>
                  <a:t>je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</m:oMath>
                </a14:m>
                <a:r>
                  <a:rPr lang="en-US" sz="2000" i="0" dirty="0">
                    <a:latin typeface="Cambria Math" panose="02040503050406030204" pitchFamily="18" charset="0"/>
                    <a:ea typeface="Cambria Math"/>
                  </a:rPr>
                  <a:t>-t</a:t>
                </a:r>
                <a:r>
                  <a:rPr lang="cs-CZ" sz="2000" i="0" dirty="0">
                    <a:latin typeface="Cambria Math" panose="02040503050406030204" pitchFamily="18" charset="0"/>
                    <a:ea typeface="Cambria Math"/>
                  </a:rPr>
                  <a:t>ý řádek matice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cs-CZ" sz="2000" dirty="0"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2000" dirty="0">
                    <a:ea typeface="Cambria Math" panose="02040503050406030204" pitchFamily="18" charset="0"/>
                  </a:rPr>
                  <a:t> je index třídy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2000" dirty="0">
                    <a:ea typeface="Cambria Math" panose="02040503050406030204" pitchFamily="18" charset="0"/>
                  </a:rPr>
                  <a:t>-tého trénovacího vzoru. </a:t>
                </a:r>
              </a:p>
              <a:p>
                <a:pPr marL="0" indent="0"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2000" dirty="0">
                    <a:ea typeface="Cambria Math" panose="02040503050406030204" pitchFamily="18" charset="0"/>
                  </a:rPr>
                  <a:t>Všiměme si , že maximalizujeme stejnou onjektivní funkci jako pro při odhadu maximalně věrohodných parametrů diskrétního rozložení, jen je teď pravděpodobnost třídy podmíněna pozorováním </a:t>
                </a: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cs-CZ" sz="2000" dirty="0">
                    <a:ea typeface="Cambria Math" panose="02040503050406030204" pitchFamily="18" charset="0"/>
                  </a:rPr>
                  <a:t>.</a:t>
                </a:r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D7CB712-1B82-4778-B465-BB7487B1A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6993" y="990600"/>
                <a:ext cx="8839200" cy="5440362"/>
              </a:xfrm>
              <a:blipFill>
                <a:blip r:embed="rId2"/>
                <a:stretch>
                  <a:fillRect l="-759" b="-4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25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8557-9258-49AC-A2AD-E1BE2F1F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Lineární logistická regrese </a:t>
            </a:r>
            <a:r>
              <a:rPr lang="en-US" dirty="0"/>
              <a:t>– II.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87E2A-8FF2-4189-845B-A23526C1FE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374158"/>
                <a:ext cx="8953500" cy="5941042"/>
              </a:xfrm>
            </p:spPr>
            <p:txBody>
              <a:bodyPr/>
              <a:lstStyle/>
              <a:p>
                <a:r>
                  <a:rPr lang="cs-CZ" sz="2000" dirty="0"/>
                  <a:t>Místo maximlizování</a:t>
                </a:r>
                <a:r>
                  <a:rPr lang="en-US" sz="2000" dirty="0"/>
                  <a:t> </a:t>
                </a:r>
                <a:br>
                  <a:rPr lang="cs-CZ" sz="2000" dirty="0"/>
                </a:b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  <a:ea typeface="Cambria Math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br>
                  <a:rPr lang="cs-CZ" sz="2000" dirty="0"/>
                </a:br>
                <a:r>
                  <a:rPr lang="cs-CZ" sz="2000" dirty="0">
                    <a:ea typeface="Cambria Math" panose="02040503050406030204" pitchFamily="18" charset="0"/>
                  </a:rPr>
                  <a:t>lidé ve strojovém učení často mluví o minimalizování ekvivalentí chybové funkce </a:t>
                </a:r>
                <a:r>
                  <a:rPr lang="cs-CZ" altLang="en-US" sz="2000" dirty="0"/>
                  <a:t>známé jako </a:t>
                </a:r>
                <a:r>
                  <a:rPr lang="cs-CZ" altLang="en-US" sz="2000" b="1" i="1" dirty="0"/>
                  <a:t>křížová entropie</a:t>
                </a:r>
                <a:r>
                  <a:rPr lang="cs-CZ" altLang="en-US" sz="2000" i="1" dirty="0"/>
                  <a:t> (</a:t>
                </a:r>
                <a:r>
                  <a:rPr lang="en-US" sz="2000" b="1" i="1" dirty="0">
                    <a:ea typeface="Cambria Math" panose="02040503050406030204" pitchFamily="18" charset="0"/>
                  </a:rPr>
                  <a:t>cross-entropy</a:t>
                </a:r>
                <a:r>
                  <a:rPr lang="cs-CZ" altLang="en-US" sz="2000" i="1" dirty="0"/>
                  <a:t>)</a:t>
                </a:r>
              </a:p>
              <a:p>
                <a:pPr marL="0" indent="0">
                  <a:buNone/>
                </a:pPr>
                <a:br>
                  <a:rPr lang="en-US" sz="2000" b="0" i="0" dirty="0">
                    <a:latin typeface="Cambria Math" panose="02040503050406030204" pitchFamily="18" charset="0"/>
                  </a:rPr>
                </a:br>
                <a:endParaRPr lang="cs-CZ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altLang="en-US" sz="2000" dirty="0"/>
              </a:p>
              <a:p>
                <a:r>
                  <a:rPr lang="cs-CZ" altLang="en-US" sz="2000" dirty="0"/>
                  <a:t>Hledáme minimum této funkce, takže derivujeme abychom dostali gradient</a:t>
                </a:r>
                <a:br>
                  <a:rPr lang="cs-CZ" altLang="en-US" sz="2000" dirty="0">
                    <a:ea typeface="Cambria Math" panose="02040503050406030204" pitchFamily="18" charset="0"/>
                  </a:rPr>
                </a:br>
                <a:br>
                  <a:rPr lang="cs-CZ" altLang="en-US" sz="2000" dirty="0">
                    <a:ea typeface="Cambria Math" panose="02040503050406030204" pitchFamily="18" charset="0"/>
                  </a:rPr>
                </a:br>
                <a:br>
                  <a:rPr lang="cs-CZ" altLang="en-US" sz="2000" dirty="0">
                    <a:ea typeface="Cambria Math" panose="02040503050406030204" pitchFamily="18" charset="0"/>
                  </a:rPr>
                </a:br>
                <a:br>
                  <a:rPr lang="cs-CZ" altLang="en-US" sz="2000" dirty="0">
                    <a:ea typeface="Cambria Math" panose="02040503050406030204" pitchFamily="18" charset="0"/>
                  </a:rPr>
                </a:br>
                <a:br>
                  <a:rPr lang="cs-CZ" altLang="en-US" sz="2000" dirty="0">
                    <a:ea typeface="Cambria Math" panose="02040503050406030204" pitchFamily="18" charset="0"/>
                  </a:rPr>
                </a:br>
                <a:r>
                  <a:rPr lang="en-US" sz="2000" dirty="0">
                    <a:ea typeface="Cambria Math" panose="02040503050406030204" pitchFamily="18" charset="0"/>
                  </a:rPr>
                  <a:t>a </a:t>
                </a:r>
                <a:r>
                  <a:rPr lang="cs-CZ" sz="2000" dirty="0">
                    <a:ea typeface="Cambria Math" panose="02040503050406030204" pitchFamily="18" charset="0"/>
                  </a:rPr>
                  <a:t>hledáme takové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000" dirty="0">
                    <a:ea typeface="Cambria Math" panose="02040503050406030204" pitchFamily="18" charset="0"/>
                  </a:rPr>
                  <a:t> (pro všechna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sz="2000" dirty="0">
                    <a:ea typeface="Cambria Math" panose="02040503050406030204" pitchFamily="18" charset="0"/>
                  </a:rPr>
                  <a:t>) pro které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87E2A-8FF2-4189-845B-A23526C1F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374158"/>
                <a:ext cx="8953500" cy="5941042"/>
              </a:xfrm>
              <a:blipFill>
                <a:blip r:embed="rId2"/>
                <a:stretch>
                  <a:fillRect l="-749" t="-410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6179FF-E36E-4910-BE43-7491529AE253}"/>
                  </a:ext>
                </a:extLst>
              </p:cNvPr>
              <p:cNvSpPr/>
              <p:nvPr/>
            </p:nvSpPr>
            <p:spPr>
              <a:xfrm>
                <a:off x="609600" y="3505200"/>
                <a:ext cx="7924800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𝐗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𝑵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𝑵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𝐰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  <m:e>
                                      <m:func>
                                        <m:func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</m:fName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𝐰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T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</m:nary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6179FF-E36E-4910-BE43-7491529AE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05200"/>
                <a:ext cx="7924800" cy="963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4DE1C4-62D2-43B2-AC09-0638F29A7969}"/>
                  </a:ext>
                </a:extLst>
              </p:cNvPr>
              <p:cNvSpPr/>
              <p:nvPr/>
            </p:nvSpPr>
            <p:spPr>
              <a:xfrm>
                <a:off x="1344392" y="5012818"/>
                <a:ext cx="6199408" cy="1083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𝑵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T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𝐰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/>
                                    <m:e>
                                      <m:func>
                                        <m:func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000" b="1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T</m:t>
                                                  </m:r>
                                                </m:sup>
                                              </m:sSubSup>
                                              <m:sSub>
                                                <m:sSubPr>
                                                  <m:ctrlP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1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𝐰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</m:e>
                                  </m:nary>
                                </m:den>
                              </m:f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4DE1C4-62D2-43B2-AC09-0638F29A7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92" y="5012818"/>
                <a:ext cx="6199408" cy="1083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28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D5403AD-A308-4FA0-800F-2B98DB3C4F02}"/>
                  </a:ext>
                </a:extLst>
              </p:cNvPr>
              <p:cNvSpPr/>
              <p:nvPr/>
            </p:nvSpPr>
            <p:spPr>
              <a:xfrm>
                <a:off x="467710" y="1828800"/>
                <a:ext cx="8085084" cy="4913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000" b="0" dirty="0">
                    <a:latin typeface="+mj-lt"/>
                    <a:ea typeface="Cambria Math" panose="02040503050406030204" pitchFamily="18" charset="0"/>
                  </a:rPr>
                  <a:t>Gradient muzueme pocitat pro kazdý řadek matice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cs-CZ" sz="2000" b="0" dirty="0">
                    <a:latin typeface="+mj-lt"/>
                    <a:ea typeface="Cambria Math" panose="02040503050406030204" pitchFamily="18" charset="0"/>
                  </a:rPr>
                  <a:t> zvlašť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𝑵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softmax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sz="2000" b="1" dirty="0"/>
              </a:p>
              <a:p>
                <a:endParaRPr lang="cs-CZ" sz="2000" b="1" dirty="0"/>
              </a:p>
              <a:p>
                <a:r>
                  <a:rPr lang="cs-CZ" sz="2000" dirty="0"/>
                  <a:t>Nebo můžeme rovnou pořítat derivaci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𝐖</m:t>
                        </m:r>
                      </m:e>
                    </m:d>
                  </m:oMath>
                </a14:m>
                <a:r>
                  <a:rPr lang="cs-CZ" sz="2000" dirty="0"/>
                  <a:t> podle celé matice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𝐖</m:t>
                    </m:r>
                  </m:oMath>
                </a14:m>
                <a:endParaRPr lang="en-US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𝐖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𝑵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onehot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𝐓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cs-CZ" sz="2000" b="1" dirty="0"/>
              </a:p>
              <a:p>
                <a:endParaRPr lang="cs-CZ" sz="20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sz="2000" dirty="0"/>
                  <a:t> pokud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cs-CZ" sz="2000" dirty="0"/>
                  <a:t> a jinak je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cs-CZ" sz="2000" b="0" i="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onehot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cs-CZ" sz="2000" dirty="0"/>
                  <a:t> je vektor nul a pouze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dirty="0"/>
                  <a:t>-tý element je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cs-CZ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cs-CZ" sz="2000" dirty="0"/>
                  <a:t>je matice trénovacích vzorů (ve sloupcích)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cs-CZ" sz="2000" dirty="0"/>
                  <a:t>kde sloupce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onehot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/>
                  <a:t> jsou anotace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𝐘</m:t>
                    </m:r>
                  </m:oMath>
                </a14:m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𝐲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cs-CZ" sz="2000" dirty="0"/>
                  <a:t>kde sloupce jsou predi</a:t>
                </a:r>
                <a:r>
                  <a:rPr lang="en-US" sz="2000" dirty="0"/>
                  <a:t>k</a:t>
                </a:r>
                <a:r>
                  <a:rPr lang="cs-CZ" sz="2000" dirty="0"/>
                  <a:t>ované pravděpodobnosti tříd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softmax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endParaRPr lang="cs-CZ" sz="20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D5403AD-A308-4FA0-800F-2B98DB3C4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0" y="1828800"/>
                <a:ext cx="8085084" cy="4913140"/>
              </a:xfrm>
              <a:prstGeom prst="rect">
                <a:avLst/>
              </a:prstGeom>
              <a:blipFill>
                <a:blip r:embed="rId2"/>
                <a:stretch>
                  <a:fillRect l="-830" t="-496" r="-302" b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6EFEFA7-A3E7-4F81-B961-2485787F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altLang="en-US" dirty="0"/>
              <a:t>Lineární logistická regrese </a:t>
            </a:r>
            <a:r>
              <a:rPr lang="en-US" dirty="0"/>
              <a:t>– III.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629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9CD2-DCB1-4989-9867-19CC071F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</a:t>
            </a:r>
            <a:r>
              <a:rPr lang="cs-CZ" altLang="en-US" dirty="0"/>
              <a:t>etod</a:t>
            </a:r>
            <a:r>
              <a:rPr lang="en-US" altLang="en-US" dirty="0"/>
              <a:t>a</a:t>
            </a:r>
            <a:r>
              <a:rPr lang="cs-CZ" altLang="en-US" dirty="0"/>
              <a:t> gradientního sestupu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49BB8-D505-4B5F-AC36-5FCAA777C91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19200"/>
                <a:ext cx="8229600" cy="1142999"/>
              </a:xfrm>
            </p:spPr>
            <p:txBody>
              <a:bodyPr/>
              <a:lstStyle/>
              <a:p>
                <a:r>
                  <a:rPr lang="cs-CZ" sz="2000" dirty="0"/>
                  <a:t>Opakovaně měníme parametry tak, že jimi pohybujeme v malých krocích ve směru opačném ke gradientu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𝐖</m:t>
                        </m:r>
                      </m:e>
                    </m:d>
                  </m:oMath>
                </a14:m>
                <a:r>
                  <a:rPr lang="cs-CZ" sz="2000" dirty="0"/>
                  <a:t> (tedy z kopce dolů) se nedostaneme do minima funkce kde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cs-CZ" sz="2000" dirty="0"/>
                  <a:t>Učící konstanta (</a:t>
                </a:r>
                <a:r>
                  <a:rPr lang="en-US" sz="2000" i="1" dirty="0"/>
                  <a:t>learning rate</a:t>
                </a:r>
                <a:r>
                  <a:rPr lang="cs-CZ" sz="2000" i="1" dirty="0"/>
                  <a:t>)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cs-CZ" sz="2000" dirty="0"/>
                  <a:t>určuje jak velké kroky děláme a musí být správně nastavena aby algoritmus konvergoval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49BB8-D505-4B5F-AC36-5FCAA777C9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19200"/>
                <a:ext cx="8229600" cy="1142999"/>
              </a:xfrm>
              <a:blipFill>
                <a:blip r:embed="rId2"/>
                <a:stretch>
                  <a:fillRect l="-667" t="-2139" b="-12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271AF0-3AEE-46BC-B8D4-AAFC2F6D7455}"/>
                  </a:ext>
                </a:extLst>
              </p:cNvPr>
              <p:cNvSpPr/>
              <p:nvPr/>
            </p:nvSpPr>
            <p:spPr>
              <a:xfrm>
                <a:off x="3200400" y="2209800"/>
                <a:ext cx="2960426" cy="689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𝐖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271AF0-3AEE-46BC-B8D4-AAFC2F6D7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09800"/>
                <a:ext cx="2960426" cy="689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0849AA0-42B0-4B1F-B35C-10CCFFFFA7EB}"/>
              </a:ext>
            </a:extLst>
          </p:cNvPr>
          <p:cNvGrpSpPr/>
          <p:nvPr/>
        </p:nvGrpSpPr>
        <p:grpSpPr>
          <a:xfrm>
            <a:off x="685800" y="3402180"/>
            <a:ext cx="3349603" cy="3592450"/>
            <a:chOff x="2895600" y="3402180"/>
            <a:chExt cx="3349603" cy="35924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359DC4-674C-4097-936A-6BC96856E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402180"/>
              <a:ext cx="3349603" cy="35924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9119D1-9D1B-4D16-B558-E4E151B7B490}"/>
                    </a:ext>
                  </a:extLst>
                </p:cNvPr>
                <p:cNvSpPr txBox="1"/>
                <p:nvPr/>
              </p:nvSpPr>
              <p:spPr>
                <a:xfrm flipH="1">
                  <a:off x="3097922" y="6138040"/>
                  <a:ext cx="33107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9119D1-9D1B-4D16-B558-E4E151B7B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097922" y="6138040"/>
                  <a:ext cx="331077" cy="276999"/>
                </a:xfrm>
                <a:prstGeom prst="rect">
                  <a:avLst/>
                </a:prstGeom>
                <a:blipFill>
                  <a:blip r:embed="rId5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C666209-D7DC-45A4-9659-024E54596D83}"/>
                    </a:ext>
                  </a:extLst>
                </p:cNvPr>
                <p:cNvSpPr txBox="1"/>
                <p:nvPr/>
              </p:nvSpPr>
              <p:spPr>
                <a:xfrm flipH="1">
                  <a:off x="3936123" y="5334000"/>
                  <a:ext cx="33107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C666209-D7DC-45A4-9659-024E54596D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36123" y="5334000"/>
                  <a:ext cx="331077" cy="276999"/>
                </a:xfrm>
                <a:prstGeom prst="rect">
                  <a:avLst/>
                </a:prstGeom>
                <a:blipFill>
                  <a:blip r:embed="rId6"/>
                  <a:stretch>
                    <a:fillRect r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005E59F-75F4-4C64-A215-F7EE93E2FC20}"/>
                    </a:ext>
                  </a:extLst>
                </p:cNvPr>
                <p:cNvSpPr txBox="1"/>
                <p:nvPr/>
              </p:nvSpPr>
              <p:spPr>
                <a:xfrm flipH="1">
                  <a:off x="3707523" y="5496910"/>
                  <a:ext cx="33107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005E59F-75F4-4C64-A215-F7EE93E2FC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707523" y="5496910"/>
                  <a:ext cx="331077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E8F7E7F-4914-4B51-B4BB-D99FEF80D0BB}"/>
                    </a:ext>
                  </a:extLst>
                </p:cNvPr>
                <p:cNvSpPr txBox="1"/>
                <p:nvPr/>
              </p:nvSpPr>
              <p:spPr>
                <a:xfrm flipH="1">
                  <a:off x="3465783" y="5691003"/>
                  <a:ext cx="33107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E8F7E7F-4914-4B51-B4BB-D99FEF80D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465783" y="5691003"/>
                  <a:ext cx="331077" cy="276999"/>
                </a:xfrm>
                <a:prstGeom prst="rect">
                  <a:avLst/>
                </a:prstGeom>
                <a:blipFill>
                  <a:blip r:embed="rId8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15AC5C-9643-4908-8666-FA690048B172}"/>
                  </a:ext>
                </a:extLst>
              </p:cNvPr>
              <p:cNvSpPr txBox="1"/>
              <p:nvPr/>
            </p:nvSpPr>
            <p:spPr>
              <a:xfrm>
                <a:off x="3962400" y="4038600"/>
                <a:ext cx="4876800" cy="1480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>
                    <a:solidFill>
                      <a:schemeClr val="tx1"/>
                    </a:solidFill>
                  </a:rPr>
                  <a:t>Matematicky správně je gradient vektor, ale naše derivace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𝐖</m:t>
                        </m:r>
                      </m:den>
                    </m:f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 je matice, tak abychom ji mohli použít přímo pro upravu matice parametrů </a:t>
                </a:r>
                <a14:m>
                  <m:oMath xmlns:m="http://schemas.openxmlformats.org/officeDocument/2006/math">
                    <m:r>
                      <a:rPr lang="en-US" sz="2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cs-CZ" sz="2000" dirty="0">
                    <a:solidFill>
                      <a:schemeClr val="tx1"/>
                    </a:solidFill>
                  </a:rPr>
                  <a:t>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15AC5C-9643-4908-8666-FA690048B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038600"/>
                <a:ext cx="4876800" cy="1480149"/>
              </a:xfrm>
              <a:prstGeom prst="rect">
                <a:avLst/>
              </a:prstGeom>
              <a:blipFill>
                <a:blip r:embed="rId9"/>
                <a:stretch>
                  <a:fillRect l="-1125" t="-2066" r="-375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283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23E6BF2-9C78-4C81-A0B3-2F61A06BF6A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2362200"/>
                <a:ext cx="8221717" cy="4343400"/>
              </a:xfrm>
            </p:spPr>
            <p:txBody>
              <a:bodyPr/>
              <a:lstStyle/>
              <a:p>
                <a:r>
                  <a:rPr lang="cs-CZ" sz="2000" dirty="0"/>
                  <a:t>Pro dva vstupy</a:t>
                </a:r>
                <a:r>
                  <a:rPr lang="en-US" sz="2000" dirty="0"/>
                  <a:t>, </a:t>
                </a:r>
                <a:r>
                  <a:rPr lang="cs-CZ" sz="2000" dirty="0"/>
                  <a:t>první výstup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softmax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000" dirty="0"/>
                  <a:t> „degraduje“ na logistickou sigmoidu</a:t>
                </a:r>
                <a:r>
                  <a:rPr lang="en-US" sz="2000" dirty="0"/>
                  <a:t> </a:t>
                </a:r>
                <a:r>
                  <a:rPr lang="cs-CZ" sz="2000" dirty="0"/>
                  <a:t>rozdílu vstupů</a:t>
                </a:r>
              </a:p>
              <a:p>
                <a:r>
                  <a:rPr lang="cs-CZ" sz="2000" dirty="0"/>
                  <a:t>Pro logistickou regresi</a:t>
                </a:r>
                <a:r>
                  <a:rPr lang="en-US" sz="2000" dirty="0"/>
                  <a:t> se</a:t>
                </a:r>
                <a:r>
                  <a:rPr lang="cs-CZ" sz="2000" dirty="0"/>
                  <a:t> dvěmi třídami:</a:t>
                </a:r>
              </a:p>
              <a:p>
                <a:endParaRPr lang="cs-CZ" sz="2000" dirty="0"/>
              </a:p>
              <a:p>
                <a:endParaRPr lang="cs-CZ" sz="2000" dirty="0"/>
              </a:p>
              <a:p>
                <a:r>
                  <a:rPr lang="cs-CZ" sz="2000" dirty="0"/>
                  <a:t>A tedy logisticka pro dvě třídy je jen specialním případem kde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000" dirty="0"/>
                  <a:t> </a:t>
                </a: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823E6BF2-9C78-4C81-A0B3-2F61A06BF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2362200"/>
                <a:ext cx="8221717" cy="4343400"/>
              </a:xfrm>
              <a:blipFill>
                <a:blip r:embed="rId2"/>
                <a:stretch>
                  <a:fillRect l="-667" t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B6D97B3-87A8-40B5-A1D4-487FE668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</a:t>
            </a:r>
            <a:r>
              <a:rPr lang="cs-CZ" dirty="0"/>
              <a:t>pro</a:t>
            </a:r>
            <a:r>
              <a:rPr lang="en-US" dirty="0"/>
              <a:t> 2 </a:t>
            </a:r>
            <a:r>
              <a:rPr lang="cs-CZ" dirty="0"/>
              <a:t>třídy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13F4E7-E645-4FD6-A2EF-F27F09E551C2}"/>
                  </a:ext>
                </a:extLst>
              </p:cNvPr>
              <p:cNvSpPr txBox="1"/>
              <p:nvPr/>
            </p:nvSpPr>
            <p:spPr>
              <a:xfrm>
                <a:off x="228600" y="5788693"/>
                <a:ext cx="8534400" cy="76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e>
                          <m:r>
                            <a:rPr lang="en-US" sz="1800" b="1" i="0">
                              <a:latin typeface="Cambria Math" panose="02040503050406030204" pitchFamily="18" charset="0"/>
                              <a:ea typeface="Cambria Math"/>
                            </a:rPr>
                            <m:t>𝐗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  <m:r>
                            <m:rPr>
                              <m:nor/>
                            </m:rPr>
                            <a:rPr lang="en-US" sz="1800" dirty="0"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8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en-US" sz="18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1−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13F4E7-E645-4FD6-A2EF-F27F09E55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88693"/>
                <a:ext cx="8534400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1BCBE8-422C-47D8-8113-9A10C7696746}"/>
                  </a:ext>
                </a:extLst>
              </p:cNvPr>
              <p:cNvSpPr txBox="1"/>
              <p:nvPr/>
            </p:nvSpPr>
            <p:spPr>
              <a:xfrm>
                <a:off x="1371600" y="838200"/>
                <a:ext cx="6400800" cy="1514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softmax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1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den>
                          </m:f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b="0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1BCBE8-422C-47D8-8113-9A10C7696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38200"/>
                <a:ext cx="6400800" cy="1514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C3E750-43C5-4A80-AFB7-7FCC350FCCF0}"/>
                  </a:ext>
                </a:extLst>
              </p:cNvPr>
              <p:cNvSpPr txBox="1"/>
              <p:nvPr/>
            </p:nvSpPr>
            <p:spPr>
              <a:xfrm>
                <a:off x="144517" y="4874293"/>
                <a:ext cx="8534400" cy="76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e>
                          <m:r>
                            <a:rPr lang="en-US" sz="1800" b="1" i="0">
                              <a:latin typeface="Cambria Math" panose="02040503050406030204" pitchFamily="18" charset="0"/>
                              <a:ea typeface="Cambria Math"/>
                            </a:rPr>
                            <m:t>𝐗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sz="1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C3E750-43C5-4A80-AFB7-7FCC350FC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7" y="4874293"/>
                <a:ext cx="8534400" cy="764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8FD529-18E0-4625-8730-7E2B83B967DC}"/>
                  </a:ext>
                </a:extLst>
              </p:cNvPr>
              <p:cNvSpPr txBox="1"/>
              <p:nvPr/>
            </p:nvSpPr>
            <p:spPr>
              <a:xfrm>
                <a:off x="381000" y="3455528"/>
                <a:ext cx="8229600" cy="50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softmax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en-US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softmax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8FD529-18E0-4625-8730-7E2B83B96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55528"/>
                <a:ext cx="8229600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21FF9825-B773-49F6-8B04-4CEA562E195A}"/>
              </a:ext>
            </a:extLst>
          </p:cNvPr>
          <p:cNvSpPr/>
          <p:nvPr/>
        </p:nvSpPr>
        <p:spPr>
          <a:xfrm>
            <a:off x="4267200" y="5486398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0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8557-9258-49AC-A2AD-E1BE2F1F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 dirty="0"/>
              <a:t>Lineární logistická regrese</a:t>
            </a:r>
            <a:r>
              <a:rPr lang="en-US" altLang="en-US" sz="4000" dirty="0"/>
              <a:t> – </a:t>
            </a:r>
            <a:r>
              <a:rPr lang="cs-CZ" altLang="en-US" sz="4000" dirty="0"/>
              <a:t>2 třídy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87E2A-8FF2-4189-845B-A23526C1FE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400" y="1341437"/>
                <a:ext cx="8839200" cy="4602163"/>
              </a:xfrm>
            </p:spPr>
            <p:txBody>
              <a:bodyPr/>
              <a:lstStyle/>
              <a:p>
                <a:r>
                  <a:rPr lang="cs-CZ" altLang="en-US" sz="2000" dirty="0"/>
                  <a:t>Uvažujme opět pravděpodobnostní model, kde</a:t>
                </a:r>
                <a:br>
                  <a:rPr lang="en-US" sz="20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</m:oMath>
                </a14:m>
                <a:br>
                  <a:rPr lang="cs-CZ" sz="2000" dirty="0"/>
                </a:br>
                <a:r>
                  <a:rPr lang="cs-CZ" sz="2000" dirty="0"/>
                  <a:t>a </a:t>
                </a:r>
                <a:r>
                  <a:rPr lang="cs-CZ" altLang="en-US" sz="2000" dirty="0"/>
                  <a:t>pravděpodobnost druhé třídy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cs-CZ" altLang="en-US" sz="2000" dirty="0"/>
                  <a:t>kde opět předpokládáme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altLang="en-US" sz="2000" dirty="0"/>
                  <a:t> a nemusíme tedy explicitně zavádět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/>
                  <a:t>.</a:t>
                </a:r>
                <a:endParaRPr lang="en-US" sz="2000" dirty="0"/>
              </a:p>
              <a:p>
                <a:r>
                  <a:rPr lang="cs-CZ" altLang="en-US" sz="2000" dirty="0"/>
                  <a:t>Nyní budeme parametry </a:t>
                </a: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cs-CZ" altLang="en-US" sz="2000" dirty="0"/>
                  <a:t> odhadovat tak, abychom přímo maximalizovali pravděpodobnost anotací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000" b="1" dirty="0"/>
                  <a:t>, </a:t>
                </a:r>
                <a:r>
                  <a:rPr lang="cs-CZ" sz="2000" dirty="0"/>
                  <a:t>tedy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  <a:ea typeface="Cambria Math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sz="2000" b="1" dirty="0"/>
              </a:p>
              <a:p>
                <a:r>
                  <a:rPr lang="cs-CZ" altLang="en-US" sz="2000" dirty="0"/>
                  <a:t>Pro zjednodušení zápisu předpokládejme,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2000" dirty="0"/>
                  <a:t>, </a:t>
                </a:r>
                <a:r>
                  <a:rPr lang="cs-CZ" altLang="en-US" sz="2000" dirty="0"/>
                  <a:t>pokud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  <a:ea typeface="Cambria Math"/>
                          </a:rPr>
                          <m:t>𝐱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/>
                  <a:t> </a:t>
                </a:r>
                <a:r>
                  <a:rPr lang="cs-CZ" altLang="en-US" sz="2000" dirty="0"/>
                  <a:t>paří do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en-US" sz="20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dirty="0"/>
                  <a:t>, </a:t>
                </a:r>
                <a:r>
                  <a:rPr lang="cs-CZ" altLang="en-US" sz="2000" dirty="0"/>
                  <a:t>pokud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panose="02040503050406030204" pitchFamily="18" charset="0"/>
                            <a:ea typeface="Cambria Math"/>
                          </a:rPr>
                          <m:t>𝐱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/>
                  <a:t> </a:t>
                </a:r>
                <a:r>
                  <a:rPr lang="cs-CZ" altLang="en-US" sz="2000" dirty="0"/>
                  <a:t>paří do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.</a:t>
                </a:r>
                <a:r>
                  <a:rPr lang="cs-CZ" sz="2000" dirty="0">
                    <a:ea typeface="Cambria Math" panose="02040503050406030204" pitchFamily="18" charset="0"/>
                  </a:rPr>
                  <a:t>Potom můžeme psát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e>
                          <m:r>
                            <a:rPr lang="en-US" sz="2000" b="1" i="0">
                              <a:latin typeface="Cambria Math" panose="02040503050406030204" pitchFamily="18" charset="0"/>
                              <a:ea typeface="Cambria Math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  <m:r>
                            <m:rPr>
                              <m:nor/>
                            </m:rPr>
                            <a:rPr lang="en-US" sz="2000" dirty="0"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1−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cs-CZ" sz="2000" dirty="0">
                  <a:ea typeface="Cambria Math" panose="02040503050406030204" pitchFamily="18" charset="0"/>
                </a:endParaRPr>
              </a:p>
              <a:p>
                <a:r>
                  <a:rPr lang="cs-CZ" sz="2000" dirty="0">
                    <a:ea typeface="Cambria Math" panose="02040503050406030204" pitchFamily="18" charset="0"/>
                  </a:rPr>
                  <a:t>Všiměme si , že maximalizujeme stejnou onjektivní funkci jako pro pří odhadu maximalně věrohodných parametrů diskrétního rozložení, jen je teď pravděpodobnost třídy podmíněna pozorováním </a:t>
                </a: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cs-CZ" sz="2000" dirty="0">
                    <a:ea typeface="Cambria Math" panose="02040503050406030204" pitchFamily="18" charset="0"/>
                  </a:rPr>
                  <a:t>.</a:t>
                </a:r>
                <a:endParaRPr lang="en-US" sz="20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87E2A-8FF2-4189-845B-A23526C1F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1341437"/>
                <a:ext cx="8839200" cy="4602163"/>
              </a:xfrm>
              <a:blipFill>
                <a:blip r:embed="rId2"/>
                <a:stretch>
                  <a:fillRect l="-621" t="-530" r="-1034" b="-2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586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8557-9258-49AC-A2AD-E1BE2F1F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/>
              <a:t>Lineární logistická regrese</a:t>
            </a:r>
            <a:r>
              <a:rPr lang="en-US" altLang="en-US" sz="3600" dirty="0"/>
              <a:t> – </a:t>
            </a:r>
            <a:r>
              <a:rPr lang="cs-CZ" altLang="en-US" sz="3600" dirty="0"/>
              <a:t>2 třídy – II.</a:t>
            </a:r>
            <a:endParaRPr lang="cs-CZ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87E2A-8FF2-4189-845B-A23526C1FE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374158"/>
                <a:ext cx="8953500" cy="5941042"/>
              </a:xfrm>
            </p:spPr>
            <p:txBody>
              <a:bodyPr/>
              <a:lstStyle/>
              <a:p>
                <a:r>
                  <a:rPr lang="cs-CZ" sz="2000" dirty="0"/>
                  <a:t>Místo maximlizování</a:t>
                </a:r>
                <a:r>
                  <a:rPr lang="en-US" sz="2000" dirty="0"/>
                  <a:t> </a:t>
                </a:r>
                <a:br>
                  <a:rPr lang="cs-CZ" sz="2000" dirty="0"/>
                </a:br>
                <a:br>
                  <a:rPr lang="cs-CZ" sz="2000" dirty="0"/>
                </a:br>
                <a:br>
                  <a:rPr lang="cs-CZ" sz="2000" dirty="0"/>
                </a:br>
                <a:br>
                  <a:rPr lang="cs-CZ" sz="2000" dirty="0"/>
                </a:br>
                <a:r>
                  <a:rPr lang="cs-CZ" sz="2000" dirty="0">
                    <a:ea typeface="Cambria Math" panose="02040503050406030204" pitchFamily="18" charset="0"/>
                  </a:rPr>
                  <a:t>lidé ve strojovém učení často mluví o minimalizování ekvivalentí chybové funkce </a:t>
                </a:r>
                <a:r>
                  <a:rPr lang="cs-CZ" altLang="en-US" sz="2000" dirty="0"/>
                  <a:t>známé jako </a:t>
                </a:r>
                <a:r>
                  <a:rPr lang="cs-CZ" altLang="en-US" sz="2000" b="1" i="1" dirty="0"/>
                  <a:t>křížová entropie</a:t>
                </a:r>
                <a:r>
                  <a:rPr lang="cs-CZ" altLang="en-US" sz="2000" i="1" dirty="0"/>
                  <a:t> (</a:t>
                </a:r>
                <a:r>
                  <a:rPr lang="en-US" sz="2000" b="1" i="1" dirty="0">
                    <a:ea typeface="Cambria Math" panose="02040503050406030204" pitchFamily="18" charset="0"/>
                  </a:rPr>
                  <a:t>cross-entropy</a:t>
                </a:r>
                <a:r>
                  <a:rPr lang="cs-CZ" altLang="en-US" sz="2000" i="1" dirty="0"/>
                  <a:t>)</a:t>
                </a:r>
              </a:p>
              <a:p>
                <a:pPr marL="0" indent="0">
                  <a:buNone/>
                </a:pPr>
                <a:br>
                  <a:rPr lang="en-US" sz="2000" b="0" i="0" dirty="0">
                    <a:latin typeface="Cambria Math" panose="02040503050406030204" pitchFamily="18" charset="0"/>
                  </a:rPr>
                </a:br>
                <a:endParaRPr lang="cs-CZ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altLang="en-US" sz="2000" dirty="0"/>
              </a:p>
              <a:p>
                <a:endParaRPr lang="cs-CZ" altLang="en-US" sz="2000" dirty="0"/>
              </a:p>
              <a:p>
                <a:r>
                  <a:rPr lang="cs-CZ" altLang="en-US" sz="2000" dirty="0"/>
                  <a:t>Hledáme minimum této funkce, takže derivujeme abychom dostali gradient</a:t>
                </a:r>
                <a:br>
                  <a:rPr lang="cs-CZ" altLang="en-US" sz="2000" dirty="0">
                    <a:ea typeface="Cambria Math" panose="02040503050406030204" pitchFamily="18" charset="0"/>
                  </a:rPr>
                </a:br>
                <a:br>
                  <a:rPr lang="cs-CZ" altLang="en-US" sz="2000" dirty="0">
                    <a:ea typeface="Cambria Math" panose="02040503050406030204" pitchFamily="18" charset="0"/>
                  </a:rPr>
                </a:br>
                <a:br>
                  <a:rPr lang="cs-CZ" altLang="en-US" sz="2000" dirty="0">
                    <a:ea typeface="Cambria Math" panose="02040503050406030204" pitchFamily="18" charset="0"/>
                  </a:rPr>
                </a:br>
                <a:br>
                  <a:rPr lang="cs-CZ" altLang="en-US" sz="2000" dirty="0">
                    <a:ea typeface="Cambria Math" panose="02040503050406030204" pitchFamily="18" charset="0"/>
                  </a:rPr>
                </a:br>
                <a:br>
                  <a:rPr lang="cs-CZ" altLang="en-US" sz="2000" dirty="0">
                    <a:ea typeface="Cambria Math" panose="02040503050406030204" pitchFamily="18" charset="0"/>
                  </a:rPr>
                </a:br>
                <a:r>
                  <a:rPr lang="en-US" sz="2000" dirty="0">
                    <a:ea typeface="Cambria Math" panose="02040503050406030204" pitchFamily="18" charset="0"/>
                  </a:rPr>
                  <a:t>a </a:t>
                </a:r>
                <a:r>
                  <a:rPr lang="cs-CZ" sz="2000" dirty="0">
                    <a:ea typeface="Cambria Math" panose="02040503050406030204" pitchFamily="18" charset="0"/>
                  </a:rPr>
                  <a:t>hledáme takové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cs-CZ" sz="2000" dirty="0">
                    <a:ea typeface="Cambria Math" panose="02040503050406030204" pitchFamily="18" charset="0"/>
                  </a:rPr>
                  <a:t> pro které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87E2A-8FF2-4189-845B-A23526C1F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374158"/>
                <a:ext cx="8953500" cy="5941042"/>
              </a:xfrm>
              <a:blipFill>
                <a:blip r:embed="rId2"/>
                <a:stretch>
                  <a:fillRect l="-613" t="-410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2A5180-D31D-4CA2-BAF6-AE4674C37FEB}"/>
                  </a:ext>
                </a:extLst>
              </p:cNvPr>
              <p:cNvSpPr/>
              <p:nvPr/>
            </p:nvSpPr>
            <p:spPr>
              <a:xfrm>
                <a:off x="838200" y="1752600"/>
                <a:ext cx="7086600" cy="839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  <m:r>
                            <m:rPr>
                              <m:nor/>
                            </m:rPr>
                            <a:rPr lang="en-US" sz="2000" dirty="0"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1−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2A5180-D31D-4CA2-BAF6-AE4674C37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7086600" cy="839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6179FF-E36E-4910-BE43-7491529AE253}"/>
                  </a:ext>
                </a:extLst>
              </p:cNvPr>
              <p:cNvSpPr/>
              <p:nvPr/>
            </p:nvSpPr>
            <p:spPr>
              <a:xfrm>
                <a:off x="609600" y="3505200"/>
                <a:ext cx="7924800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𝐗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𝑵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fName>
                            <m:e>
                              <m:func>
                                <m:func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6179FF-E36E-4910-BE43-7491529AE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05200"/>
                <a:ext cx="7924800" cy="963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4DE1C4-62D2-43B2-AC09-0638F29A7969}"/>
                  </a:ext>
                </a:extLst>
              </p:cNvPr>
              <p:cNvSpPr/>
              <p:nvPr/>
            </p:nvSpPr>
            <p:spPr>
              <a:xfrm>
                <a:off x="2182592" y="5181600"/>
                <a:ext cx="4294408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𝑵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04DE1C4-62D2-43B2-AC09-0638F29A7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592" y="5181600"/>
                <a:ext cx="4294408" cy="9638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12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0E140B2-63C0-4E1A-B09B-52073D6D4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Lineární klasifikátor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0643" name="Rectangle 3">
                <a:extLst>
                  <a:ext uri="{FF2B5EF4-FFF2-40B4-BE49-F238E27FC236}">
                    <a16:creationId xmlns:a16="http://schemas.microsoft.com/office/drawing/2014/main" id="{86FD9BE2-CB62-4FB7-AECB-E6DBE58B970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514600"/>
                <a:ext cx="8382000" cy="4572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cs-CZ" altLang="en-US" sz="2800" dirty="0"/>
                  <a:t>Vyber třídu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en-US" sz="2800" dirty="0"/>
                  <a:t> pokud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cs-CZ" altLang="en-US" sz="2800" dirty="0"/>
                  <a:t>a jinak vyber třídu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altLang="en-US" sz="2800" baseline="-25000" dirty="0"/>
              </a:p>
            </p:txBody>
          </p:sp>
        </mc:Choice>
        <mc:Fallback xmlns="">
          <p:sp>
            <p:nvSpPr>
              <p:cNvPr id="240643" name="Rectangle 3">
                <a:extLst>
                  <a:ext uri="{FF2B5EF4-FFF2-40B4-BE49-F238E27FC236}">
                    <a16:creationId xmlns:a16="http://schemas.microsoft.com/office/drawing/2014/main" id="{86FD9BE2-CB62-4FB7-AECB-E6DBE58B9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514600"/>
                <a:ext cx="8382000" cy="457200"/>
              </a:xfrm>
              <a:blipFill>
                <a:blip r:embed="rId2"/>
                <a:stretch>
                  <a:fillRect l="-1455" t="-33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691" name="Rectangle 51">
            <a:extLst>
              <a:ext uri="{FF2B5EF4-FFF2-40B4-BE49-F238E27FC236}">
                <a16:creationId xmlns:a16="http://schemas.microsoft.com/office/drawing/2014/main" id="{65C42D41-62CF-4535-BE60-9B9E21EE5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cs-CZ" altLang="en-US" sz="2800" dirty="0"/>
              <a:t>Zobecněný lineární klasifikátor</a:t>
            </a:r>
            <a:endParaRPr lang="cs-CZ" alt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0692" name="Rectangle 52">
                <a:extLst>
                  <a:ext uri="{FF2B5EF4-FFF2-40B4-BE49-F238E27FC236}">
                    <a16:creationId xmlns:a16="http://schemas.microsoft.com/office/drawing/2014/main" id="{5BC845AF-72AC-483E-8896-E828B0ABF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5000" y="5715000"/>
                <a:ext cx="5562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cs-CZ" altLang="en-US" sz="2800" dirty="0"/>
                  <a:t>kde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cs-CZ" altLang="en-US" sz="2800" dirty="0"/>
                  <a:t> se nazývá aktivační funkce</a:t>
                </a:r>
                <a:endParaRPr lang="cs-CZ" altLang="en-US" sz="2800" baseline="-25000" dirty="0"/>
              </a:p>
            </p:txBody>
          </p:sp>
        </mc:Choice>
        <mc:Fallback xmlns="">
          <p:sp>
            <p:nvSpPr>
              <p:cNvPr id="240692" name="Rectangle 52">
                <a:extLst>
                  <a:ext uri="{FF2B5EF4-FFF2-40B4-BE49-F238E27FC236}">
                    <a16:creationId xmlns:a16="http://schemas.microsoft.com/office/drawing/2014/main" id="{5BC845AF-72AC-483E-8896-E828B0ABF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715000"/>
                <a:ext cx="5562600" cy="457200"/>
              </a:xfrm>
              <a:prstGeom prst="rect">
                <a:avLst/>
              </a:prstGeom>
              <a:blipFill>
                <a:blip r:embed="rId3"/>
                <a:stretch>
                  <a:fillRect l="-2303" t="-33333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74B843-8443-4DC7-A968-5A8B0E1FCFEC}"/>
                  </a:ext>
                </a:extLst>
              </p:cNvPr>
              <p:cNvSpPr/>
              <p:nvPr/>
            </p:nvSpPr>
            <p:spPr>
              <a:xfrm>
                <a:off x="3202183" y="1623272"/>
                <a:ext cx="2665217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74B843-8443-4DC7-A968-5A8B0E1FC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183" y="1623272"/>
                <a:ext cx="2665217" cy="468205"/>
              </a:xfrm>
              <a:prstGeom prst="rect">
                <a:avLst/>
              </a:prstGeom>
              <a:blipFill>
                <a:blip r:embed="rId4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0BD44E-4153-4B94-805D-E04434721A7E}"/>
                  </a:ext>
                </a:extLst>
              </p:cNvPr>
              <p:cNvSpPr/>
              <p:nvPr/>
            </p:nvSpPr>
            <p:spPr>
              <a:xfrm>
                <a:off x="3134196" y="5003498"/>
                <a:ext cx="3028008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0BD44E-4153-4B94-805D-E04434721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196" y="5003498"/>
                <a:ext cx="3028008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8557-9258-49AC-A2AD-E1BE2F1F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dirty="0"/>
              <a:t>Lineární logistická regrese</a:t>
            </a:r>
            <a:r>
              <a:rPr lang="en-US" altLang="en-US" sz="3200" dirty="0"/>
              <a:t> – </a:t>
            </a:r>
            <a:r>
              <a:rPr lang="cs-CZ" altLang="en-US" sz="3200" dirty="0"/>
              <a:t>2 třídy – III.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87E2A-8FF2-4189-845B-A23526C1FE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5400"/>
                <a:ext cx="8953500" cy="5400947"/>
              </a:xfrm>
            </p:spPr>
            <p:txBody>
              <a:bodyPr/>
              <a:lstStyle/>
              <a:p>
                <a:r>
                  <a:rPr lang="cs-CZ" sz="2000" dirty="0">
                    <a:ea typeface="Cambria Math" panose="02040503050406030204" pitchFamily="18" charset="0"/>
                  </a:rPr>
                  <a:t>Pomocí maticového nasobeni mužeme</a:t>
                </a:r>
                <a:br>
                  <a:rPr lang="en-US" sz="2000" dirty="0">
                    <a:ea typeface="Cambria Math" panose="02040503050406030204" pitchFamily="18" charset="0"/>
                  </a:rPr>
                </a:br>
                <a:br>
                  <a:rPr lang="en-US" sz="20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  <m:t>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  <m:t>𝑵</m:t>
                        </m:r>
                      </m:sup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sz="2000" b="1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</m:d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br>
                  <a:rPr lang="cs-CZ" sz="2000" b="1" dirty="0"/>
                </a:br>
                <a:r>
                  <a:rPr lang="cs-CZ" sz="2000" dirty="0">
                    <a:ea typeface="Cambria Math" panose="02040503050406030204" pitchFamily="18" charset="0"/>
                  </a:rPr>
                  <a:t>přepsat jako</a:t>
                </a:r>
                <a:br>
                  <a:rPr lang="cs-CZ" sz="20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br>
                  <a:rPr lang="cs-CZ" sz="2000" dirty="0">
                    <a:ea typeface="Cambria Math" panose="02040503050406030204" pitchFamily="18" charset="0"/>
                  </a:rPr>
                </a:br>
                <a:br>
                  <a:rPr lang="cs-CZ" sz="2000" dirty="0">
                    <a:ea typeface="Cambria Math" panose="02040503050406030204" pitchFamily="18" charset="0"/>
                  </a:rPr>
                </a:br>
                <a:r>
                  <a:rPr lang="cs-CZ" sz="2000" dirty="0">
                    <a:ea typeface="Cambria Math" panose="02040503050406030204" pitchFamily="18" charset="0"/>
                  </a:rPr>
                  <a:t>kde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r>
                  <a:rPr lang="cs-CZ" sz="2000" dirty="0">
                    <a:ea typeface="Cambria Math" panose="02040503050406030204" pitchFamily="18" charset="0"/>
                  </a:rPr>
                  <a:t>je matice trenovacích vzorů,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sz="2000" dirty="0">
                    <a:ea typeface="Cambria Math" panose="02040503050406030204" pitchFamily="18" charset="0"/>
                  </a:rPr>
                  <a:t> sloupcový vektor odpovídajících (</a:t>
                </a:r>
                <a14:m>
                  <m:oMath xmlns:m="http://schemas.openxmlformats.org/officeDocument/2006/math">
                    <m:r>
                      <a:rPr lang="cs-CZ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/1</m:t>
                    </m:r>
                  </m:oMath>
                </a14:m>
                <a:r>
                  <a:rPr lang="cs-CZ" sz="2000" dirty="0">
                    <a:ea typeface="Cambria Math" panose="02040503050406030204" pitchFamily="18" charset="0"/>
                  </a:rPr>
                  <a:t>) anotací</a:t>
                </a:r>
                <a:r>
                  <a:rPr lang="en-US" sz="2000" dirty="0"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r>
                  <a:rPr lang="cs-CZ" sz="2000" dirty="0">
                    <a:ea typeface="Cambria Math" panose="02040503050406030204" pitchFamily="18" charset="0"/>
                  </a:rPr>
                  <a:t>je sloupcový vektor vystupů klasifikátoru</a:t>
                </a:r>
                <a:br>
                  <a:rPr lang="en-US" sz="2000" dirty="0">
                    <a:ea typeface="Cambria Math" panose="02040503050406030204" pitchFamily="18" charset="0"/>
                  </a:rPr>
                </a:br>
                <a:br>
                  <a:rPr lang="cs-CZ" sz="20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sup>
                        </m:sSubSup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</m:oMath>
                </a14:m>
                <a:br>
                  <a:rPr lang="en-US" sz="2000" b="1" dirty="0"/>
                </a:br>
                <a:br>
                  <a:rPr lang="en-US" sz="2000" b="1" dirty="0"/>
                </a:br>
                <a:r>
                  <a:rPr lang="cs-CZ" sz="2000" dirty="0"/>
                  <a:t>Vyjádření parametrů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sz="2000" dirty="0"/>
                  <a:t> </a:t>
                </a:r>
                <a:r>
                  <a:rPr lang="cs-CZ" sz="2000" dirty="0"/>
                  <a:t>pro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2000" dirty="0"/>
                  <a:t> bohužel nemá analytické řešení a musíme přistoupit k numerické optimalizaci</a:t>
                </a:r>
                <a:r>
                  <a:rPr lang="en-US" sz="2000" dirty="0"/>
                  <a:t>,</a:t>
                </a:r>
                <a:r>
                  <a:rPr lang="cs-CZ" sz="2000" dirty="0"/>
                  <a:t> např</a:t>
                </a:r>
                <a:r>
                  <a:rPr lang="en-US" sz="2000" dirty="0"/>
                  <a:t>.</a:t>
                </a:r>
                <a:r>
                  <a:rPr lang="cs-CZ" sz="2000" dirty="0"/>
                  <a:t> pomocí metody gradientního sestupu </a:t>
                </a:r>
                <a:r>
                  <a:rPr lang="en-US" sz="2000" i="1" dirty="0"/>
                  <a:t>(</a:t>
                </a:r>
                <a:r>
                  <a:rPr lang="cs-CZ" sz="2000" i="1" dirty="0"/>
                  <a:t>gradient descent</a:t>
                </a:r>
                <a:r>
                  <a:rPr lang="en-US" sz="2000" i="1" dirty="0"/>
                  <a:t>)</a:t>
                </a:r>
                <a:endParaRPr lang="cs-CZ" sz="2000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87E2A-8FF2-4189-845B-A23526C1F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5400"/>
                <a:ext cx="8953500" cy="5400947"/>
              </a:xfrm>
              <a:blipFill>
                <a:blip r:embed="rId2"/>
                <a:stretch>
                  <a:fillRect l="-613" t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601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9CD2-DCB1-4989-9867-19CC071F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</a:t>
            </a:r>
            <a:r>
              <a:rPr lang="cs-CZ" altLang="en-US" dirty="0"/>
              <a:t>etod</a:t>
            </a:r>
            <a:r>
              <a:rPr lang="en-US" altLang="en-US" dirty="0"/>
              <a:t>a</a:t>
            </a:r>
            <a:r>
              <a:rPr lang="cs-CZ" altLang="en-US" dirty="0"/>
              <a:t> gradientního sestupu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49BB8-D505-4B5F-AC36-5FCAA777C91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19200"/>
                <a:ext cx="8229600" cy="1142999"/>
              </a:xfrm>
            </p:spPr>
            <p:txBody>
              <a:bodyPr/>
              <a:lstStyle/>
              <a:p>
                <a:r>
                  <a:rPr lang="cs-CZ" sz="2000" dirty="0"/>
                  <a:t>Opakovaně měníme parametry tak, že jimi pohybujeme v malých krocích ve směru opačném ke gradientu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cs-CZ" sz="2000" dirty="0"/>
                  <a:t> (tedy z kopce dolů) se nedostaneme do minima funkce kde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cs-CZ" sz="2000" dirty="0"/>
                  <a:t>Učící konstanta (</a:t>
                </a:r>
                <a:r>
                  <a:rPr lang="en-US" sz="2000" i="1" dirty="0"/>
                  <a:t>learning rate</a:t>
                </a:r>
                <a:r>
                  <a:rPr lang="cs-CZ" sz="2000" i="1" dirty="0"/>
                  <a:t>)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cs-CZ" sz="2000" dirty="0"/>
                  <a:t>určuje jak velké kroky děláme a musí být správně nastavena aby algoritmus konvergoval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49BB8-D505-4B5F-AC36-5FCAA777C9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19200"/>
                <a:ext cx="8229600" cy="1142999"/>
              </a:xfrm>
              <a:blipFill>
                <a:blip r:embed="rId2"/>
                <a:stretch>
                  <a:fillRect l="-667" t="-2139" b="-12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271AF0-3AEE-46BC-B8D4-AAFC2F6D7455}"/>
                  </a:ext>
                </a:extLst>
              </p:cNvPr>
              <p:cNvSpPr/>
              <p:nvPr/>
            </p:nvSpPr>
            <p:spPr>
              <a:xfrm>
                <a:off x="3200400" y="2438400"/>
                <a:ext cx="2796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271AF0-3AEE-46BC-B8D4-AAFC2F6D7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38400"/>
                <a:ext cx="2796150" cy="40011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D359DC4-674C-4097-936A-6BC96856E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97" y="3402180"/>
            <a:ext cx="3349603" cy="359245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0B2129B-B9A2-4801-A253-82B4C19CB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62000" y="39624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656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>
            <a:extLst>
              <a:ext uri="{FF2B5EF4-FFF2-40B4-BE49-F238E27FC236}">
                <a16:creationId xmlns:a16="http://schemas.microsoft.com/office/drawing/2014/main" id="{90785996-0393-4C49-8F4D-6AB5DD025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altLang="en-US" sz="4000" dirty="0"/>
              <a:t>Lineární logistická regrese</a:t>
            </a:r>
            <a:r>
              <a:rPr lang="en-US" altLang="en-US" sz="4000" dirty="0"/>
              <a:t>:</a:t>
            </a:r>
            <a:r>
              <a:rPr lang="cs-CZ" altLang="en-US" sz="4000" dirty="0"/>
              <a:t> </a:t>
            </a:r>
            <a:br>
              <a:rPr lang="cs-CZ" altLang="en-US" sz="4000" dirty="0"/>
            </a:br>
            <a:r>
              <a:rPr lang="cs-CZ" altLang="en-US" sz="4000" dirty="0"/>
              <a:t>odhad parametrů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5226" name="Rectangle 10">
                <a:extLst>
                  <a:ext uri="{FF2B5EF4-FFF2-40B4-BE49-F238E27FC236}">
                    <a16:creationId xmlns:a16="http://schemas.microsoft.com/office/drawing/2014/main" id="{8BBFC957-5909-4AB5-B8C2-7E3D57B6B43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9812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Rychlejší konvergenci dosáhneme pomocí  Newton-Raphson optimalizace</a:t>
                </a:r>
                <a:r>
                  <a:rPr lang="en-US" altLang="en-US" sz="2000" dirty="0"/>
                  <a:t>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cs-CZ" altLang="en-US" sz="1800" dirty="0"/>
                  <a:t>Kolem stávajícího řešení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cs-CZ" altLang="en-US" sz="1800" dirty="0"/>
                  <a:t> aproximujeme chybovou funkci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cs-CZ" altLang="en-US" sz="1800" dirty="0"/>
                  <a:t> pomoci Taylorova rozvoje druhého řádu, čímž obdržíme kvadratickou formu (vícerozměrné zobecnění kvadratické funkce).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cs-CZ" altLang="en-US" sz="1800" dirty="0"/>
                  <a:t>Jako nové řešení zvolíme to, kde má tato kvadratická forma minimum.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265226" name="Rectangle 10">
                <a:extLst>
                  <a:ext uri="{FF2B5EF4-FFF2-40B4-BE49-F238E27FC236}">
                    <a16:creationId xmlns:a16="http://schemas.microsoft.com/office/drawing/2014/main" id="{8BBFC957-5909-4AB5-B8C2-7E3D57B6B4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981200"/>
              </a:xfrm>
              <a:blipFill>
                <a:blip r:embed="rId2"/>
                <a:stretch>
                  <a:fillRect l="-667" t="-4615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404" name="Rectangle 188">
                <a:extLst>
                  <a:ext uri="{FF2B5EF4-FFF2-40B4-BE49-F238E27FC236}">
                    <a16:creationId xmlns:a16="http://schemas.microsoft.com/office/drawing/2014/main" id="{1A4D8B97-9AEE-42CD-9CF0-CDEC86A7B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962400"/>
                <a:ext cx="82296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cs-CZ" altLang="en-US" sz="2000" dirty="0"/>
                  <a:t>kde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𝐇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p>
                    </m:sSup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𝐗𝐑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cs-CZ" altLang="en-US" sz="2000" dirty="0"/>
                  <a:t>je matice druhých derivací (Hessian matrix).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265404" name="Rectangle 188">
                <a:extLst>
                  <a:ext uri="{FF2B5EF4-FFF2-40B4-BE49-F238E27FC236}">
                    <a16:creationId xmlns:a16="http://schemas.microsoft.com/office/drawing/2014/main" id="{1A4D8B97-9AEE-42CD-9CF0-CDEC86A7B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3962400"/>
                <a:ext cx="8229600" cy="381000"/>
              </a:xfrm>
              <a:prstGeom prst="rect">
                <a:avLst/>
              </a:prstGeom>
              <a:blipFill>
                <a:blip r:embed="rId3"/>
                <a:stretch>
                  <a:fillRect l="-741" t="-22222" b="-174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406" name="Rectangle 190">
                <a:extLst>
                  <a:ext uri="{FF2B5EF4-FFF2-40B4-BE49-F238E27FC236}">
                    <a16:creationId xmlns:a16="http://schemas.microsoft.com/office/drawing/2014/main" id="{BCF41AAA-4DB0-427B-8556-8D85FDF75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5029200"/>
                <a:ext cx="8534400" cy="16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cs-CZ" altLang="en-US" sz="2000" dirty="0"/>
                  <a:t>je diagonální matice s diagonálou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altLang="en-US" sz="20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altLang="en-US" sz="2000" dirty="0"/>
              </a:p>
              <a:p>
                <a:pPr>
                  <a:lnSpc>
                    <a:spcPct val="80000"/>
                  </a:lnSpc>
                </a:pPr>
                <a:r>
                  <a:rPr lang="cs-CZ" altLang="en-US" sz="2000" dirty="0"/>
                  <a:t>Pozor! Stejně jako i metody gradientního sestupu není zaručeno, že každý krok zlepšení řešení. Metoda může začít divergovat, ale dá se řešit např. (opakovaným)</a:t>
                </a:r>
                <a:r>
                  <a:rPr lang="en-US" altLang="en-US" sz="2000" dirty="0"/>
                  <a:t> </a:t>
                </a:r>
                <a:r>
                  <a:rPr lang="cs-CZ" altLang="en-US" sz="2000" dirty="0"/>
                  <a:t>půlením kroku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cs-CZ" altLang="en-US" sz="2000" dirty="0"/>
                  <a:t>.</a:t>
                </a:r>
              </a:p>
            </p:txBody>
          </p:sp>
        </mc:Choice>
        <mc:Fallback xmlns="">
          <p:sp>
            <p:nvSpPr>
              <p:cNvPr id="265406" name="Rectangle 190">
                <a:extLst>
                  <a:ext uri="{FF2B5EF4-FFF2-40B4-BE49-F238E27FC236}">
                    <a16:creationId xmlns:a16="http://schemas.microsoft.com/office/drawing/2014/main" id="{BCF41AAA-4DB0-427B-8556-8D85FDF75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029200"/>
                <a:ext cx="8534400" cy="1600200"/>
              </a:xfrm>
              <a:prstGeom prst="rect">
                <a:avLst/>
              </a:prstGeom>
              <a:blipFill>
                <a:blip r:embed="rId4"/>
                <a:stretch>
                  <a:fillRect l="-714" t="-53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54D2AC-09D4-476E-BDAC-066F1F509480}"/>
                  </a:ext>
                </a:extLst>
              </p:cNvPr>
              <p:cNvSpPr/>
              <p:nvPr/>
            </p:nvSpPr>
            <p:spPr>
              <a:xfrm>
                <a:off x="1936794" y="3352800"/>
                <a:ext cx="36363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𝐇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𝝉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354D2AC-09D4-476E-BDAC-066F1F509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794" y="3352800"/>
                <a:ext cx="363631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351D831-396B-4718-B436-2E86663D2A4C}"/>
                  </a:ext>
                </a:extLst>
              </p:cNvPr>
              <p:cNvSpPr/>
              <p:nvPr/>
            </p:nvSpPr>
            <p:spPr>
              <a:xfrm>
                <a:off x="1828800" y="4419600"/>
                <a:ext cx="4032642" cy="508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𝐗𝐑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351D831-396B-4718-B436-2E86663D2A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19600"/>
                <a:ext cx="4032642" cy="5084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1287-8348-478B-AE26-1F9EF945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</a:t>
            </a:r>
            <a:r>
              <a:rPr lang="cs-CZ" altLang="en-US" dirty="0"/>
              <a:t>ogistická regrese </a:t>
            </a:r>
            <a:r>
              <a:rPr lang="en-US" dirty="0"/>
              <a:t>– </a:t>
            </a:r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BCF5DBC-40E0-436D-8C0B-6BAB00BF4B8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62001" y="1676400"/>
                <a:ext cx="3962400" cy="106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Na “přektývajících se třídách</a:t>
                </a:r>
                <a:r>
                  <a:rPr lang="en-US" sz="1800" dirty="0"/>
                  <a:t>”</a:t>
                </a:r>
                <a:r>
                  <a:rPr lang="cs-CZ" sz="1800" dirty="0"/>
                  <a:t> se korektně naučíme odhadovat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cs-CZ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BCF5DBC-40E0-436D-8C0B-6BAB00BF4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62001" y="1676400"/>
                <a:ext cx="3962400" cy="1066800"/>
              </a:xfrm>
              <a:blipFill>
                <a:blip r:embed="rId2"/>
                <a:stretch>
                  <a:fillRect l="-123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DAB8BB-38EB-4CEF-AD72-6C4897EDCA26}"/>
                  </a:ext>
                </a:extLst>
              </p:cNvPr>
              <p:cNvSpPr/>
              <p:nvPr/>
            </p:nvSpPr>
            <p:spPr>
              <a:xfrm>
                <a:off x="2140681" y="1219200"/>
                <a:ext cx="5098319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DAB8BB-38EB-4CEF-AD72-6C4897EDC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81" y="1219200"/>
                <a:ext cx="5098319" cy="439736"/>
              </a:xfrm>
              <a:prstGeom prst="rect">
                <a:avLst/>
              </a:prstGeom>
              <a:blipFill>
                <a:blip r:embed="rId3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83AB010-E7FD-445B-BBA9-715F5F79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91" y="3121971"/>
            <a:ext cx="3624537" cy="34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BD3997-D3F3-488A-B7D8-D516FAB48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1971"/>
            <a:ext cx="3541691" cy="34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A4F8722D-805E-4BCE-8FEF-DDB09DD510F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53000" y="1600199"/>
                <a:ext cx="3733799" cy="1521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1800" dirty="0"/>
                  <a:t>Na </a:t>
                </a:r>
                <a:r>
                  <a:rPr lang="en-US" sz="1800" dirty="0"/>
                  <a:t>“</a:t>
                </a:r>
                <a:r>
                  <a:rPr lang="cs-CZ" sz="1800" dirty="0"/>
                  <a:t>oddělených třídách</a:t>
                </a:r>
                <a:r>
                  <a:rPr lang="en-US" sz="1800" dirty="0"/>
                  <a:t>” </a:t>
                </a:r>
                <a:r>
                  <a:rPr lang="cs-CZ" sz="1800" dirty="0"/>
                  <a:t>může dojít k přetrénování, kde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1800" dirty="0"/>
                  <a:t>,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cs-CZ" sz="1800" dirty="0"/>
                  <a:t>i když řešení není uspokojivé.</a:t>
                </a:r>
                <a:endParaRPr lang="en-US" sz="1800" dirty="0"/>
              </a:p>
              <a:p>
                <a:pPr marL="0" indent="0">
                  <a:buFontTx/>
                  <a:buNone/>
                </a:pPr>
                <a:r>
                  <a:rPr lang="cs-CZ" sz="1800" dirty="0"/>
                  <a:t>Koeficienty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8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800" dirty="0"/>
                  <a:t> jsou příliš velke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sz="1800" dirty="0"/>
                  <a:t> rychlá změna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A4F8722D-805E-4BCE-8FEF-DDB09DD51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600199"/>
                <a:ext cx="3733799" cy="1521771"/>
              </a:xfrm>
              <a:prstGeom prst="rect">
                <a:avLst/>
              </a:prstGeom>
              <a:blipFill>
                <a:blip r:embed="rId6"/>
                <a:stretch>
                  <a:fillRect l="-1471" t="-2000" r="-980" b="-9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917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A152-26C3-4751-872A-13B58A58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Regularizace parametrů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9FD01-64DF-4075-899C-1AC1C45CB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143001"/>
              </a:xfrm>
            </p:spPr>
            <p:txBody>
              <a:bodyPr/>
              <a:lstStyle/>
              <a:p>
                <a:r>
                  <a:rPr lang="cs-CZ" sz="2000" dirty="0"/>
                  <a:t>Do objektivní funkce přidáme regularizační člen</a:t>
                </a:r>
                <a:br>
                  <a:rPr lang="cs-CZ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</m:d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000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br>
                  <a:rPr lang="cs-CZ" sz="2000" dirty="0"/>
                </a:br>
                <a:r>
                  <a:rPr lang="cs-CZ" sz="2000" dirty="0"/>
                  <a:t>který pealizuje vysoké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000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000" dirty="0"/>
                  <a:t>.</a:t>
                </a:r>
                <a:br>
                  <a:rPr lang="cs-CZ" sz="2000" dirty="0"/>
                </a:br>
                <a:br>
                  <a:rPr lang="cs-CZ" sz="2000" dirty="0"/>
                </a:br>
                <a:endParaRPr lang="cs-CZ" sz="2000" dirty="0"/>
              </a:p>
              <a:p>
                <a:endParaRPr lang="cs-CZ" sz="2000" dirty="0"/>
              </a:p>
              <a:p>
                <a:r>
                  <a:rPr lang="cs-CZ" sz="2000" dirty="0"/>
                  <a:t>Potom</a:t>
                </a:r>
              </a:p>
              <a:p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r>
                  <a:rPr lang="cs-CZ" sz="2000" dirty="0"/>
                  <a:t>Zde pro jednoduchost regularizujeme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/>
                  <a:t>, ale je lepší to nedělat abycho nestahovali rozhodovací hranici k počátku.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9FD01-64DF-4075-899C-1AC1C45CB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143001"/>
              </a:xfrm>
              <a:blipFill>
                <a:blip r:embed="rId2"/>
                <a:stretch>
                  <a:fillRect l="-667" t="-2674" b="-318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908F81-B038-4753-B786-44626933E7CE}"/>
                  </a:ext>
                </a:extLst>
              </p:cNvPr>
              <p:cNvSpPr/>
              <p:nvPr/>
            </p:nvSpPr>
            <p:spPr>
              <a:xfrm>
                <a:off x="609600" y="3124200"/>
                <a:ext cx="7924800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𝒏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  <m:t>𝑵</m:t>
                          </m:r>
                        </m:sup>
                        <m:e>
                          <m:func>
                            <m:func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fName>
                            <m:e>
                              <m:func>
                                <m:func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  <m: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bSup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908F81-B038-4753-B786-44626933E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24200"/>
                <a:ext cx="7924800" cy="963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E4BF33-2EEA-4DD9-8C30-8FC17C21E21D}"/>
                  </a:ext>
                </a:extLst>
              </p:cNvPr>
              <p:cNvSpPr/>
              <p:nvPr/>
            </p:nvSpPr>
            <p:spPr>
              <a:xfrm>
                <a:off x="1981200" y="4572000"/>
                <a:ext cx="29012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𝐰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E4BF33-2EEA-4DD9-8C30-8FC17C21E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572000"/>
                <a:ext cx="2901243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E45C5F-1247-4CE0-8B67-37AD2EDEC816}"/>
                  </a:ext>
                </a:extLst>
              </p:cNvPr>
              <p:cNvSpPr/>
              <p:nvPr/>
            </p:nvSpPr>
            <p:spPr>
              <a:xfrm>
                <a:off x="5032052" y="4578730"/>
                <a:ext cx="2304477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𝐗𝐑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E45C5F-1247-4CE0-8B67-37AD2EDEC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052" y="4578730"/>
                <a:ext cx="2304477" cy="374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ED1146-753F-4051-A498-A8245B66C75D}"/>
                  </a:ext>
                </a:extLst>
              </p:cNvPr>
              <p:cNvSpPr/>
              <p:nvPr/>
            </p:nvSpPr>
            <p:spPr>
              <a:xfrm>
                <a:off x="2362200" y="5029200"/>
                <a:ext cx="4963154" cy="466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𝐈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𝐗𝐑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ED1146-753F-4051-A498-A8245B66C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029200"/>
                <a:ext cx="4963154" cy="466731"/>
              </a:xfrm>
              <a:prstGeom prst="rect">
                <a:avLst/>
              </a:prstGeom>
              <a:blipFill>
                <a:blip r:embed="rId6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582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DFD651-F870-4FB0-BD61-7D3FE2575F9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cs-CZ" dirty="0"/>
                  <a:t>Příklady pro různé hodnoty regularizačního koeficientu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DFD651-F870-4FB0-BD61-7D3FE2575F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3936" b="-3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89E1ED4C-1DD9-4089-87D1-1712A453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00" y="4148467"/>
            <a:ext cx="2652712" cy="25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5F740C1-F688-4766-A36A-21A5E151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42" y="4148467"/>
            <a:ext cx="2652712" cy="25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10BBE38-B09D-406B-B6DA-B9DCB054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3" y="1600201"/>
            <a:ext cx="2661299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7507B8B-0D0E-4330-96DA-EB9EFDE2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13" y="1600200"/>
            <a:ext cx="2661299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814250-A4AA-4618-BAC2-57948E3E12C3}"/>
                  </a:ext>
                </a:extLst>
              </p:cNvPr>
              <p:cNvSpPr/>
              <p:nvPr/>
            </p:nvSpPr>
            <p:spPr>
              <a:xfrm>
                <a:off x="457200" y="2362200"/>
                <a:ext cx="8025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814250-A4AA-4618-BAC2-57948E3E1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62200"/>
                <a:ext cx="8025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E52331-DF8E-4071-AFD4-757F15C2EC7C}"/>
                  </a:ext>
                </a:extLst>
              </p:cNvPr>
              <p:cNvSpPr/>
              <p:nvPr/>
            </p:nvSpPr>
            <p:spPr>
              <a:xfrm>
                <a:off x="7353640" y="2362200"/>
                <a:ext cx="14093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EE52331-DF8E-4071-AFD4-757F15C2E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640" y="2362200"/>
                <a:ext cx="140936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598A4B-3B3C-4FBB-AFA1-21E36B4536ED}"/>
                  </a:ext>
                </a:extLst>
              </p:cNvPr>
              <p:cNvSpPr/>
              <p:nvPr/>
            </p:nvSpPr>
            <p:spPr>
              <a:xfrm>
                <a:off x="7429610" y="5029200"/>
                <a:ext cx="1104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598A4B-3B3C-4FBB-AFA1-21E36B453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610" y="5029200"/>
                <a:ext cx="11047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E8D1BB9-D843-4294-A425-28FAEC8F12A5}"/>
                  </a:ext>
                </a:extLst>
              </p:cNvPr>
              <p:cNvSpPr/>
              <p:nvPr/>
            </p:nvSpPr>
            <p:spPr>
              <a:xfrm>
                <a:off x="294920" y="5029200"/>
                <a:ext cx="1152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E8D1BB9-D843-4294-A425-28FAEC8F1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0" y="5029200"/>
                <a:ext cx="11528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113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07D9F263-5C84-4D3A-8DCD-B050B37A9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/>
              <a:t>Nelineární mapování vstupního vektoru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045630AC-15B3-45C5-B3A6-65A67F07D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1800" dirty="0"/>
              <a:t>Nelze-li původní data lineárně oddělit, možná pomůže jejich nelineární transformace do potenciálně vysocerozměrného prostoru – hlavní myšlenka „kernel methods“ které  budou vysvětleny příště</a:t>
            </a:r>
          </a:p>
          <a:p>
            <a:pPr>
              <a:lnSpc>
                <a:spcPct val="80000"/>
              </a:lnSpc>
            </a:pPr>
            <a:r>
              <a:rPr lang="cs-CZ" altLang="en-US" sz="1800" dirty="0"/>
              <a:t>V našem příkladu pomohlo i mapování dvourozměrných dat do dvou gaussovských funkcí</a:t>
            </a:r>
          </a:p>
        </p:txBody>
      </p:sp>
      <p:pic>
        <p:nvPicPr>
          <p:cNvPr id="253956" name="Picture 4">
            <a:extLst>
              <a:ext uri="{FF2B5EF4-FFF2-40B4-BE49-F238E27FC236}">
                <a16:creationId xmlns:a16="http://schemas.microsoft.com/office/drawing/2014/main" id="{80E995F7-CC97-45B9-9104-6ACF9A50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43188"/>
            <a:ext cx="8609013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58CA395-BE58-4277-8103-694A551C1620}"/>
                  </a:ext>
                </a:extLst>
              </p:cNvPr>
              <p:cNvSpPr/>
              <p:nvPr/>
            </p:nvSpPr>
            <p:spPr>
              <a:xfrm>
                <a:off x="4380665" y="3244334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58CA395-BE58-4277-8103-694A551C1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665" y="3244334"/>
                <a:ext cx="3826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F39643-5493-48F6-937D-F5D7C8D4599B}"/>
                  </a:ext>
                </a:extLst>
              </p:cNvPr>
              <p:cNvSpPr/>
              <p:nvPr/>
            </p:nvSpPr>
            <p:spPr>
              <a:xfrm>
                <a:off x="4380665" y="3244334"/>
                <a:ext cx="382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F39643-5493-48F6-937D-F5D7C8D45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665" y="3244334"/>
                <a:ext cx="3826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B4DCE-D88D-41EC-BDBB-B475DE2D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Lineární logistická regrese: nelineární klasifikace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F3CBD-D61B-442D-86DA-59983C8D18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382000" cy="5257799"/>
              </a:xfrm>
            </p:spPr>
            <p:txBody>
              <a:bodyPr/>
              <a:lstStyle/>
              <a:p>
                <a:r>
                  <a:rPr lang="en-US" altLang="en-US" sz="2000" dirty="0"/>
                  <a:t>N</a:t>
                </a:r>
                <a:r>
                  <a:rPr lang="cs-CZ" altLang="en-US" sz="2000" dirty="0"/>
                  <a:t>elineárně transformujeme vstupy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cs-CZ" altLang="en-US" sz="2000" dirty="0"/>
                  <a:t> do vícerozměrného vektoru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cs-CZ" altLang="en-US" sz="2000" dirty="0"/>
                  <a:t>.</a:t>
                </a:r>
              </a:p>
              <a:p>
                <a:r>
                  <a:rPr lang="cs-CZ" altLang="en-US" sz="2000" dirty="0"/>
                  <a:t>Jako příklad použijeme trasformaci pomoci polynomů druhého řádu</a:t>
                </a:r>
                <a:r>
                  <a:rPr lang="en-US" altLang="en-US" sz="2000" dirty="0"/>
                  <a:t>:</a:t>
                </a:r>
                <a:br>
                  <a:rPr lang="cs-CZ" altLang="en-US" sz="2000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cs-CZ" altLang="en-US" sz="2000" dirty="0"/>
              </a:p>
              <a:p>
                <a:r>
                  <a:rPr lang="cs-CZ" altLang="en-US" sz="2000" dirty="0"/>
                  <a:t>Nyní natrénujeme a aplikujeme logistickou regresi nad těmito vícerozměrnými daty. Jakou pravděpodobnost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cs-C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cs-CZ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cs-CZ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en-US" sz="2000" dirty="0"/>
                  <a:t>odhaduje takový model jako funkci původních dvourozměrných dat </a:t>
                </a:r>
                <a14:m>
                  <m:oMath xmlns:m="http://schemas.openxmlformats.org/officeDocument/2006/math">
                    <m:r>
                      <a:rPr lang="cs-CZ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altLang="en-US" sz="2000" dirty="0"/>
                  <a:t>?</a:t>
                </a:r>
              </a:p>
              <a:p>
                <a:endParaRPr lang="en-US" altLang="en-US" sz="2000" dirty="0"/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r>
                  <a:rPr lang="cs-CZ" altLang="en-US" sz="2000" dirty="0"/>
                  <a:t>Rozhodovací línie je kuželosečka </a:t>
                </a:r>
                <a:br>
                  <a:rPr lang="en-US" altLang="en-US" sz="2000" dirty="0"/>
                </a:br>
                <a:r>
                  <a:rPr lang="cs-CZ" altLang="en-US" sz="2000" dirty="0"/>
                  <a:t>(jako u gaussovského klasifikátoru).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F3CBD-D61B-442D-86DA-59983C8D1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382000" cy="5257799"/>
              </a:xfrm>
              <a:blipFill>
                <a:blip r:embed="rId2"/>
                <a:stretch>
                  <a:fillRect l="-655"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CE02E384-D921-42FC-92A3-C7802D5C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1117"/>
            <a:ext cx="3544614" cy="343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6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B561DD78-C71D-471F-9D74-421A34D8A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Lineární klasifikátor</a:t>
            </a:r>
          </a:p>
        </p:txBody>
      </p:sp>
      <p:grpSp>
        <p:nvGrpSpPr>
          <p:cNvPr id="257556" name="Group 532">
            <a:extLst>
              <a:ext uri="{FF2B5EF4-FFF2-40B4-BE49-F238E27FC236}">
                <a16:creationId xmlns:a16="http://schemas.microsoft.com/office/drawing/2014/main" id="{4CECCBAC-65D5-4050-BF4E-7FBDC50439E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630362"/>
            <a:ext cx="5029200" cy="4953000"/>
            <a:chOff x="288" y="1056"/>
            <a:chExt cx="3168" cy="3120"/>
          </a:xfrm>
        </p:grpSpPr>
        <p:sp>
          <p:nvSpPr>
            <p:cNvPr id="257027" name="Line 3">
              <a:extLst>
                <a:ext uri="{FF2B5EF4-FFF2-40B4-BE49-F238E27FC236}">
                  <a16:creationId xmlns:a16="http://schemas.microsoft.com/office/drawing/2014/main" id="{54BF11FC-BA8D-4280-9C87-2C904B721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888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8" name="Line 4">
              <a:extLst>
                <a:ext uri="{FF2B5EF4-FFF2-40B4-BE49-F238E27FC236}">
                  <a16:creationId xmlns:a16="http://schemas.microsoft.com/office/drawing/2014/main" id="{D70A3989-3F40-4A00-A878-57CBB0552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240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9" name="Line 5">
              <a:extLst>
                <a:ext uri="{FF2B5EF4-FFF2-40B4-BE49-F238E27FC236}">
                  <a16:creationId xmlns:a16="http://schemas.microsoft.com/office/drawing/2014/main" id="{E4D7C255-E11B-4D61-89CE-0DC7898626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1632"/>
              <a:ext cx="1524" cy="2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0" name="Line 6">
              <a:extLst>
                <a:ext uri="{FF2B5EF4-FFF2-40B4-BE49-F238E27FC236}">
                  <a16:creationId xmlns:a16="http://schemas.microsoft.com/office/drawing/2014/main" id="{E17E7685-422E-42A8-A16C-FA6B041F5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2187"/>
              <a:ext cx="2832" cy="1701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1" name="Line 7">
              <a:extLst>
                <a:ext uri="{FF2B5EF4-FFF2-40B4-BE49-F238E27FC236}">
                  <a16:creationId xmlns:a16="http://schemas.microsoft.com/office/drawing/2014/main" id="{177DBB02-946C-47DF-85BF-2324EEF5D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7" y="1656"/>
              <a:ext cx="668" cy="1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2" name="Freeform 8">
              <a:extLst>
                <a:ext uri="{FF2B5EF4-FFF2-40B4-BE49-F238E27FC236}">
                  <a16:creationId xmlns:a16="http://schemas.microsoft.com/office/drawing/2014/main" id="{483773C9-4DA8-49FE-8E8A-1DE268819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500"/>
              <a:ext cx="143" cy="224"/>
            </a:xfrm>
            <a:custGeom>
              <a:avLst/>
              <a:gdLst>
                <a:gd name="T0" fmla="*/ 118 w 118"/>
                <a:gd name="T1" fmla="*/ 0 h 168"/>
                <a:gd name="T2" fmla="*/ 13 w 118"/>
                <a:gd name="T3" fmla="*/ 63 h 168"/>
                <a:gd name="T4" fmla="*/ 40 w 118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68">
                  <a:moveTo>
                    <a:pt x="118" y="0"/>
                  </a:moveTo>
                  <a:cubicBezTo>
                    <a:pt x="72" y="17"/>
                    <a:pt x="26" y="35"/>
                    <a:pt x="13" y="63"/>
                  </a:cubicBezTo>
                  <a:cubicBezTo>
                    <a:pt x="0" y="91"/>
                    <a:pt x="20" y="129"/>
                    <a:pt x="40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3" name="Text Box 9">
              <a:extLst>
                <a:ext uri="{FF2B5EF4-FFF2-40B4-BE49-F238E27FC236}">
                  <a16:creationId xmlns:a16="http://schemas.microsoft.com/office/drawing/2014/main" id="{79259B13-87D6-4E2D-9A39-EC58CFBD0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4" y="2450"/>
              <a:ext cx="2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.</a:t>
              </a:r>
              <a:endParaRPr lang="cs-CZ" altLang="en-US" b="1"/>
            </a:p>
          </p:txBody>
        </p:sp>
        <p:sp>
          <p:nvSpPr>
            <p:cNvPr id="257034" name="Line 10">
              <a:extLst>
                <a:ext uri="{FF2B5EF4-FFF2-40B4-BE49-F238E27FC236}">
                  <a16:creationId xmlns:a16="http://schemas.microsoft.com/office/drawing/2014/main" id="{636A1FBF-0260-4FA9-A051-96DE275CC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3705"/>
              <a:ext cx="20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5" name="Line 11">
              <a:extLst>
                <a:ext uri="{FF2B5EF4-FFF2-40B4-BE49-F238E27FC236}">
                  <a16:creationId xmlns:a16="http://schemas.microsoft.com/office/drawing/2014/main" id="{46A2B1F1-39ED-4437-BE28-F9983700B6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9" y="2736"/>
              <a:ext cx="2103" cy="1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1" name="Rectangle 67">
              <a:extLst>
                <a:ext uri="{FF2B5EF4-FFF2-40B4-BE49-F238E27FC236}">
                  <a16:creationId xmlns:a16="http://schemas.microsoft.com/office/drawing/2014/main" id="{FCFFA91D-D007-4BC3-9BDB-03EC582CA9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92" cy="1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4" name="Rectangle 70">
              <a:extLst>
                <a:ext uri="{FF2B5EF4-FFF2-40B4-BE49-F238E27FC236}">
                  <a16:creationId xmlns:a16="http://schemas.microsoft.com/office/drawing/2014/main" id="{12ACA00C-8089-4A72-A765-97E4F51BDF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68" y="1440"/>
              <a:ext cx="140" cy="10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5" name="Line 71">
              <a:extLst>
                <a:ext uri="{FF2B5EF4-FFF2-40B4-BE49-F238E27FC236}">
                  <a16:creationId xmlns:a16="http://schemas.microsoft.com/office/drawing/2014/main" id="{E4331FE2-8C7E-410C-9D07-ABBB1AD3B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200"/>
              <a:ext cx="1762" cy="29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6" name="Line 72">
              <a:extLst>
                <a:ext uri="{FF2B5EF4-FFF2-40B4-BE49-F238E27FC236}">
                  <a16:creationId xmlns:a16="http://schemas.microsoft.com/office/drawing/2014/main" id="{FABE6EA6-ED06-4A22-9BB1-1FE4DB671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" y="2813"/>
              <a:ext cx="1515" cy="9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7" name="Line 73">
              <a:extLst>
                <a:ext uri="{FF2B5EF4-FFF2-40B4-BE49-F238E27FC236}">
                  <a16:creationId xmlns:a16="http://schemas.microsoft.com/office/drawing/2014/main" id="{BD372B17-6111-4C1A-A165-6284AFE72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9" y="2460"/>
              <a:ext cx="544" cy="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293" name="Group 269">
              <a:extLst>
                <a:ext uri="{FF2B5EF4-FFF2-40B4-BE49-F238E27FC236}">
                  <a16:creationId xmlns:a16="http://schemas.microsoft.com/office/drawing/2014/main" id="{A09EDA40-F82E-4F4F-8DCA-69C77058DAB9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 rot="-1795965">
              <a:off x="2070" y="2401"/>
              <a:ext cx="284" cy="174"/>
              <a:chOff x="2358" y="1886"/>
              <a:chExt cx="284" cy="174"/>
            </a:xfrm>
          </p:grpSpPr>
          <p:sp>
            <p:nvSpPr>
              <p:cNvPr id="257299" name="Text Box 275">
                <a:extLst>
                  <a:ext uri="{FF2B5EF4-FFF2-40B4-BE49-F238E27FC236}">
                    <a16:creationId xmlns:a16="http://schemas.microsoft.com/office/drawing/2014/main" id="{DA97C757-DDF7-400A-9F75-61528DBF627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358" y="1886"/>
                <a:ext cx="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207962" rIns="0" bIns="68262" anchor="b"/>
              <a:lstStyle/>
              <a:p>
                <a:pPr eaLnBrk="0" hangingPunct="0">
                  <a:lnSpc>
                    <a:spcPct val="300000"/>
                  </a:lnSpc>
                </a:pPr>
                <a:endParaRPr lang="cs-CZ" altLang="en-US" sz="2200" dirty="0">
                  <a:latin typeface="cmsy7" pitchFamily="34" charset="0"/>
                </a:endParaRPr>
              </a:p>
            </p:txBody>
          </p:sp>
          <p:sp>
            <p:nvSpPr>
              <p:cNvPr id="257301" name="Text Box 277">
                <a:extLst>
                  <a:ext uri="{FF2B5EF4-FFF2-40B4-BE49-F238E27FC236}">
                    <a16:creationId xmlns:a16="http://schemas.microsoft.com/office/drawing/2014/main" id="{29FAFE8F-2520-4D82-8496-387413E00EE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583" y="1886"/>
                <a:ext cx="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207962" rIns="0" bIns="68262" anchor="b"/>
              <a:lstStyle/>
              <a:p>
                <a:pPr eaLnBrk="0" hangingPunct="0">
                  <a:lnSpc>
                    <a:spcPct val="300000"/>
                  </a:lnSpc>
                </a:pPr>
                <a:endParaRPr lang="cs-CZ" altLang="en-US" sz="2200" dirty="0">
                  <a:latin typeface="cmsy7" pitchFamily="34" charset="0"/>
                </a:endParaRPr>
              </a:p>
            </p:txBody>
          </p:sp>
        </p:grpSp>
        <p:sp>
          <p:nvSpPr>
            <p:cNvPr id="257306" name="Text Box 282">
              <a:extLst>
                <a:ext uri="{FF2B5EF4-FFF2-40B4-BE49-F238E27FC236}">
                  <a16:creationId xmlns:a16="http://schemas.microsoft.com/office/drawing/2014/main" id="{8E7AABFC-3249-4CA7-B1AE-D6C2D9FE66D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19771909">
              <a:off x="1616" y="2582"/>
              <a:ext cx="86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28588" rIns="0" bIns="0" anchor="b"/>
            <a:lstStyle/>
            <a:p>
              <a:pPr eaLnBrk="0" hangingPunct="0">
                <a:lnSpc>
                  <a:spcPct val="300000"/>
                </a:lnSpc>
              </a:pPr>
              <a:endParaRPr lang="cs-CZ" altLang="en-US" sz="1600" dirty="0">
                <a:latin typeface="cmr5" pitchFamily="34" charset="0"/>
              </a:endParaRPr>
            </a:p>
          </p:txBody>
        </p:sp>
        <p:sp>
          <p:nvSpPr>
            <p:cNvPr id="257388" name="Text Box 364">
              <a:extLst>
                <a:ext uri="{FF2B5EF4-FFF2-40B4-BE49-F238E27FC236}">
                  <a16:creationId xmlns:a16="http://schemas.microsoft.com/office/drawing/2014/main" id="{D9777FC8-7FD2-4F6E-AF7C-F59B311F284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24" y="1056"/>
              <a:ext cx="80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161925" rIns="0" bIns="0" anchor="b"/>
            <a:lstStyle/>
            <a:p>
              <a:pPr eaLnBrk="0" hangingPunct="0">
                <a:lnSpc>
                  <a:spcPct val="300000"/>
                </a:lnSpc>
              </a:pPr>
              <a:endParaRPr lang="cs-CZ" altLang="en-US" sz="2000" dirty="0">
                <a:solidFill>
                  <a:srgbClr val="FF0000"/>
                </a:solidFill>
                <a:latin typeface="cmr10" pitchFamily="34" charset="0"/>
              </a:endParaRPr>
            </a:p>
          </p:txBody>
        </p:sp>
        <p:grpSp>
          <p:nvGrpSpPr>
            <p:cNvPr id="257391" name="Group 367">
              <a:extLst>
                <a:ext uri="{FF2B5EF4-FFF2-40B4-BE49-F238E27FC236}">
                  <a16:creationId xmlns:a16="http://schemas.microsoft.com/office/drawing/2014/main" id="{F3D52CAD-8A75-409A-8B3B-AE123238658C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256" y="3984"/>
              <a:ext cx="155" cy="93"/>
              <a:chOff x="1579" y="1288"/>
              <a:chExt cx="155" cy="93"/>
            </a:xfrm>
          </p:grpSpPr>
          <p:sp>
            <p:nvSpPr>
              <p:cNvPr id="257392" name="Text Box 368">
                <a:extLst>
                  <a:ext uri="{FF2B5EF4-FFF2-40B4-BE49-F238E27FC236}">
                    <a16:creationId xmlns:a16="http://schemas.microsoft.com/office/drawing/2014/main" id="{4C62969F-D72F-4650-B27B-87C3933F357D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579" y="1288"/>
                <a:ext cx="91" cy="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107950" rIns="0" bIns="0" anchor="b"/>
              <a:lstStyle/>
              <a:p>
                <a:pPr eaLnBrk="0" hangingPunct="0">
                  <a:lnSpc>
                    <a:spcPct val="300000"/>
                  </a:lnSpc>
                </a:pPr>
                <a:r>
                  <a:rPr lang="cs-CZ" altLang="en-US" sz="2000">
                    <a:latin typeface="cmmi10" pitchFamily="34" charset="0"/>
                  </a:rPr>
                  <a:t>x</a:t>
                </a:r>
              </a:p>
            </p:txBody>
          </p:sp>
          <p:sp>
            <p:nvSpPr>
              <p:cNvPr id="257393" name="Text Box 369">
                <a:extLst>
                  <a:ext uri="{FF2B5EF4-FFF2-40B4-BE49-F238E27FC236}">
                    <a16:creationId xmlns:a16="http://schemas.microsoft.com/office/drawing/2014/main" id="{0BFF1854-B65E-4694-8D55-3A3263F8FF7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670" y="1309"/>
                <a:ext cx="64" cy="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112712" rIns="0" bIns="0" anchor="b"/>
              <a:lstStyle/>
              <a:p>
                <a:pPr eaLnBrk="0" hangingPunct="0">
                  <a:lnSpc>
                    <a:spcPct val="300000"/>
                  </a:lnSpc>
                </a:pPr>
                <a:r>
                  <a:rPr lang="cs-CZ" altLang="en-US" sz="1400">
                    <a:latin typeface="cmr7" pitchFamily="34" charset="0"/>
                  </a:rPr>
                  <a:t>1</a:t>
                </a:r>
              </a:p>
            </p:txBody>
          </p:sp>
          <p:sp>
            <p:nvSpPr>
              <p:cNvPr id="257394" name="Rectangle 370">
                <a:extLst>
                  <a:ext uri="{FF2B5EF4-FFF2-40B4-BE49-F238E27FC236}">
                    <a16:creationId xmlns:a16="http://schemas.microsoft.com/office/drawing/2014/main" id="{22028D03-4B94-474A-8164-88E9189007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79" y="1288"/>
                <a:ext cx="155" cy="9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7400" name="Group 376">
              <a:extLst>
                <a:ext uri="{FF2B5EF4-FFF2-40B4-BE49-F238E27FC236}">
                  <a16:creationId xmlns:a16="http://schemas.microsoft.com/office/drawing/2014/main" id="{4D1B3A53-4B31-4D6C-89E9-01BDDAC86303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88" y="2400"/>
              <a:ext cx="155" cy="93"/>
              <a:chOff x="1579" y="1288"/>
              <a:chExt cx="155" cy="93"/>
            </a:xfrm>
          </p:grpSpPr>
          <p:sp>
            <p:nvSpPr>
              <p:cNvPr id="257401" name="Text Box 377">
                <a:extLst>
                  <a:ext uri="{FF2B5EF4-FFF2-40B4-BE49-F238E27FC236}">
                    <a16:creationId xmlns:a16="http://schemas.microsoft.com/office/drawing/2014/main" id="{08BD07EC-1372-4064-A1CA-CBE8472E08F3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579" y="1288"/>
                <a:ext cx="91" cy="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107950" rIns="0" bIns="0" anchor="b"/>
              <a:lstStyle/>
              <a:p>
                <a:pPr eaLnBrk="0" hangingPunct="0">
                  <a:lnSpc>
                    <a:spcPct val="300000"/>
                  </a:lnSpc>
                </a:pPr>
                <a:r>
                  <a:rPr lang="cs-CZ" altLang="en-US" sz="2000">
                    <a:latin typeface="cmmi10" pitchFamily="34" charset="0"/>
                  </a:rPr>
                  <a:t>x</a:t>
                </a:r>
              </a:p>
            </p:txBody>
          </p:sp>
          <p:sp>
            <p:nvSpPr>
              <p:cNvPr id="257402" name="Text Box 378">
                <a:extLst>
                  <a:ext uri="{FF2B5EF4-FFF2-40B4-BE49-F238E27FC236}">
                    <a16:creationId xmlns:a16="http://schemas.microsoft.com/office/drawing/2014/main" id="{CE480898-5C3E-4AB1-9779-C1FCF9C9BFC1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670" y="1309"/>
                <a:ext cx="64" cy="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112712" rIns="0" bIns="0" anchor="b"/>
              <a:lstStyle/>
              <a:p>
                <a:pPr eaLnBrk="0" hangingPunct="0">
                  <a:lnSpc>
                    <a:spcPct val="300000"/>
                  </a:lnSpc>
                </a:pPr>
                <a:r>
                  <a:rPr lang="cs-CZ" altLang="en-US" sz="1400">
                    <a:latin typeface="cmr7" pitchFamily="34" charset="0"/>
                  </a:rPr>
                  <a:t>2</a:t>
                </a:r>
              </a:p>
            </p:txBody>
          </p:sp>
          <p:sp>
            <p:nvSpPr>
              <p:cNvPr id="257403" name="Rectangle 379">
                <a:extLst>
                  <a:ext uri="{FF2B5EF4-FFF2-40B4-BE49-F238E27FC236}">
                    <a16:creationId xmlns:a16="http://schemas.microsoft.com/office/drawing/2014/main" id="{266D6236-4D9C-4F2E-8139-42E0706063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79" y="1288"/>
                <a:ext cx="155" cy="9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7506" name="Group 482">
              <a:extLst>
                <a:ext uri="{FF2B5EF4-FFF2-40B4-BE49-F238E27FC236}">
                  <a16:creationId xmlns:a16="http://schemas.microsoft.com/office/drawing/2014/main" id="{878999DB-DF02-4119-A193-E1B41E6056DE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 rot="-1817996">
              <a:off x="1861" y="3314"/>
              <a:ext cx="301" cy="268"/>
              <a:chOff x="2487" y="1795"/>
              <a:chExt cx="301" cy="268"/>
            </a:xfrm>
          </p:grpSpPr>
          <p:sp>
            <p:nvSpPr>
              <p:cNvPr id="257509" name="Text Box 485">
                <a:extLst>
                  <a:ext uri="{FF2B5EF4-FFF2-40B4-BE49-F238E27FC236}">
                    <a16:creationId xmlns:a16="http://schemas.microsoft.com/office/drawing/2014/main" id="{9E4897FA-0BEF-4F5F-A21C-5065756272D5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666" y="1795"/>
                <a:ext cx="122" cy="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125412" rIns="0" bIns="0" anchor="b"/>
              <a:lstStyle/>
              <a:p>
                <a:pPr eaLnBrk="0" hangingPunct="0">
                  <a:lnSpc>
                    <a:spcPct val="300000"/>
                  </a:lnSpc>
                </a:pPr>
                <a:endParaRPr lang="cs-CZ" altLang="en-US" sz="2200" dirty="0">
                  <a:latin typeface="cmbx7" pitchFamily="34" charset="0"/>
                </a:endParaRPr>
              </a:p>
            </p:txBody>
          </p:sp>
          <p:sp>
            <p:nvSpPr>
              <p:cNvPr id="257512" name="Text Box 488">
                <a:extLst>
                  <a:ext uri="{FF2B5EF4-FFF2-40B4-BE49-F238E27FC236}">
                    <a16:creationId xmlns:a16="http://schemas.microsoft.com/office/drawing/2014/main" id="{D2B7C6C6-00E3-4A25-AE23-B7E26F34574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2487" y="1984"/>
                <a:ext cx="167" cy="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125412" rIns="0" bIns="0" anchor="b"/>
              <a:lstStyle/>
              <a:p>
                <a:pPr eaLnBrk="0" hangingPunct="0">
                  <a:lnSpc>
                    <a:spcPct val="300000"/>
                  </a:lnSpc>
                </a:pPr>
                <a:endParaRPr lang="cs-CZ" altLang="en-US" sz="2200" dirty="0">
                  <a:latin typeface="cmbx7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C389AF3-4557-460C-8BF2-EF100DE3F9D2}"/>
                  </a:ext>
                </a:extLst>
              </p:cNvPr>
              <p:cNvSpPr/>
              <p:nvPr/>
            </p:nvSpPr>
            <p:spPr>
              <a:xfrm rot="19771144">
                <a:off x="2681602" y="5107586"/>
                <a:ext cx="852156" cy="89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C389AF3-4557-460C-8BF2-EF100DE3F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1144">
                <a:off x="2681602" y="5107586"/>
                <a:ext cx="852156" cy="8906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153361A-531C-4C71-A844-6A856B4BDE80}"/>
                  </a:ext>
                </a:extLst>
              </p:cNvPr>
              <p:cNvSpPr/>
              <p:nvPr/>
            </p:nvSpPr>
            <p:spPr>
              <a:xfrm>
                <a:off x="5624844" y="2438400"/>
                <a:ext cx="3000758" cy="1536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den>
                      </m:f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153361A-531C-4C71-A844-6A856B4BD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844" y="2438400"/>
                <a:ext cx="3000758" cy="15369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8091837-ACEA-43B1-9B12-A51C9604B955}"/>
                  </a:ext>
                </a:extLst>
              </p:cNvPr>
              <p:cNvSpPr/>
              <p:nvPr/>
            </p:nvSpPr>
            <p:spPr>
              <a:xfrm>
                <a:off x="5640583" y="1817795"/>
                <a:ext cx="2665217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8091837-ACEA-43B1-9B12-A51C9604B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583" y="1817795"/>
                <a:ext cx="2665217" cy="468205"/>
              </a:xfrm>
              <a:prstGeom prst="rect">
                <a:avLst/>
              </a:prstGeom>
              <a:blipFill>
                <a:blip r:embed="rId8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F99F8A2-2C69-4C22-A224-964254EC5E4C}"/>
                  </a:ext>
                </a:extLst>
              </p:cNvPr>
              <p:cNvSpPr/>
              <p:nvPr/>
            </p:nvSpPr>
            <p:spPr>
              <a:xfrm rot="19703295">
                <a:off x="2893638" y="3289504"/>
                <a:ext cx="863763" cy="858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F99F8A2-2C69-4C22-A224-964254EC5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03295">
                <a:off x="2893638" y="3289504"/>
                <a:ext cx="863763" cy="858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DF3AD4-B82C-496B-9D9D-15C88592ED8B}"/>
                  </a:ext>
                </a:extLst>
              </p:cNvPr>
              <p:cNvSpPr/>
              <p:nvPr/>
            </p:nvSpPr>
            <p:spPr>
              <a:xfrm rot="19739749">
                <a:off x="1932983" y="3948877"/>
                <a:ext cx="993413" cy="771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DF3AD4-B82C-496B-9D9D-15C88592E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39749">
                <a:off x="1932983" y="3948877"/>
                <a:ext cx="993413" cy="7718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E12E5D-4E66-4C4A-BDFE-2E8AD26A7C39}"/>
                  </a:ext>
                </a:extLst>
              </p:cNvPr>
              <p:cNvSpPr/>
              <p:nvPr/>
            </p:nvSpPr>
            <p:spPr>
              <a:xfrm>
                <a:off x="2997472" y="2022976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E12E5D-4E66-4C4A-BDFE-2E8AD26A7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472" y="2022976"/>
                <a:ext cx="43152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26C1A22-F71F-4B89-8C4C-48819F0F6ED1}"/>
                  </a:ext>
                </a:extLst>
              </p:cNvPr>
              <p:cNvSpPr/>
              <p:nvPr/>
            </p:nvSpPr>
            <p:spPr>
              <a:xfrm>
                <a:off x="5044509" y="2891135"/>
                <a:ext cx="5180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26C1A22-F71F-4B89-8C4C-48819F0F6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509" y="2891135"/>
                <a:ext cx="51809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9EE95EA-E3A3-4418-A495-3CB05BE32DCE}"/>
                  </a:ext>
                </a:extLst>
              </p:cNvPr>
              <p:cNvSpPr/>
              <p:nvPr/>
            </p:nvSpPr>
            <p:spPr>
              <a:xfrm>
                <a:off x="1066800" y="1447800"/>
                <a:ext cx="10164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9EE95EA-E3A3-4418-A495-3CB05BE32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447800"/>
                <a:ext cx="1016497" cy="461665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1727E6B-3766-42F2-A462-73432A5C6069}"/>
                  </a:ext>
                </a:extLst>
              </p:cNvPr>
              <p:cNvSpPr/>
              <p:nvPr/>
            </p:nvSpPr>
            <p:spPr>
              <a:xfrm>
                <a:off x="1955303" y="1824335"/>
                <a:ext cx="10164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1727E6B-3766-42F2-A462-73432A5C6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303" y="1824335"/>
                <a:ext cx="1016497" cy="461665"/>
              </a:xfrm>
              <a:prstGeom prst="rect">
                <a:avLst/>
              </a:prstGeom>
              <a:blipFill>
                <a:blip r:embed="rId1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48CC8B9-D1C3-426B-8627-C9596709C5EE}"/>
                  </a:ext>
                </a:extLst>
              </p:cNvPr>
              <p:cNvSpPr/>
              <p:nvPr/>
            </p:nvSpPr>
            <p:spPr>
              <a:xfrm>
                <a:off x="838200" y="2205335"/>
                <a:ext cx="10164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48CC8B9-D1C3-426B-8627-C9596709C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05335"/>
                <a:ext cx="1016497" cy="461665"/>
              </a:xfrm>
              <a:prstGeom prst="rect">
                <a:avLst/>
              </a:prstGeom>
              <a:blipFill>
                <a:blip r:embed="rId1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80271AAB-79B5-4107-9D92-F390CAEE3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63" name="Rectangle 3">
                <a:extLst>
                  <a:ext uri="{FF2B5EF4-FFF2-40B4-BE49-F238E27FC236}">
                    <a16:creationId xmlns:a16="http://schemas.microsoft.com/office/drawing/2014/main" id="{0F6480C8-F1C9-490B-A042-ED95E38031E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/>
              <a:lstStyle/>
              <a:p>
                <a:r>
                  <a:rPr lang="cs-CZ" altLang="en-US" sz="2000" dirty="0"/>
                  <a:t>Jednoduchý lineární klasifikátor s aktivační funkcí:</a:t>
                </a:r>
              </a:p>
              <a:p>
                <a:endParaRPr lang="cs-CZ" altLang="en-US" sz="2000" dirty="0"/>
              </a:p>
              <a:p>
                <a:endParaRPr lang="cs-CZ" altLang="en-US" sz="2000" dirty="0"/>
              </a:p>
              <a:p>
                <a:endParaRPr lang="cs-CZ" altLang="en-US" sz="2000" dirty="0"/>
              </a:p>
              <a:p>
                <a:r>
                  <a:rPr lang="cs-CZ" altLang="en-US" sz="2000" dirty="0"/>
                  <a:t>Samotná aktivační funkce v tomto případě nic nezmění – rozhodování na základě y(</a:t>
                </a:r>
                <a:r>
                  <a:rPr lang="cs-CZ" altLang="en-US" sz="2000" b="1" dirty="0"/>
                  <a:t>x</a:t>
                </a:r>
                <a:r>
                  <a:rPr lang="cs-CZ" altLang="en-US" sz="2000" dirty="0"/>
                  <a:t>) </a:t>
                </a:r>
                <a:r>
                  <a:rPr lang="en-US" altLang="en-US" sz="2000" dirty="0"/>
                  <a:t>&gt;</a:t>
                </a:r>
                <a:r>
                  <a:rPr lang="cs-CZ" altLang="en-US" sz="2000" dirty="0"/>
                  <a:t> 0 by vedlo ke stejnému výsledku – ale pro učící se algoritmus bude výhodné definovat si požadovaný výstup jako:</a:t>
                </a:r>
              </a:p>
              <a:p>
                <a:endParaRPr lang="cs-CZ" altLang="en-US" sz="2000" dirty="0"/>
              </a:p>
              <a:p>
                <a:endParaRPr lang="cs-CZ" altLang="en-US" sz="2000" dirty="0"/>
              </a:p>
              <a:p>
                <a:r>
                  <a:rPr lang="cs-CZ" altLang="en-US" sz="2000" dirty="0"/>
                  <a:t>Pro další zjednodušení předpokládejme, 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altLang="en-US" sz="2000" dirty="0"/>
                  <a:t> je </a:t>
                </a:r>
                <a:r>
                  <a:rPr lang="en-US" altLang="en-US" sz="2000" dirty="0"/>
                  <a:t>“</a:t>
                </a:r>
                <a:r>
                  <a:rPr lang="cs-CZ" altLang="en-US" sz="2000" dirty="0"/>
                  <a:t>nultý</a:t>
                </a:r>
                <a:r>
                  <a:rPr lang="en-US" altLang="en-US" sz="2000" dirty="0"/>
                  <a:t>”</a:t>
                </a:r>
                <a:r>
                  <a:rPr lang="cs-CZ" altLang="en-US" sz="2000" dirty="0"/>
                  <a:t> koeficient vektoru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cs-CZ" altLang="en-US" sz="2000" dirty="0"/>
                  <a:t> a odpovídající vstup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altLang="en-US" sz="2000" dirty="0"/>
                  <a:t> je vždy 1. Můžeme tedy psát pouze: </a:t>
                </a:r>
              </a:p>
            </p:txBody>
          </p:sp>
        </mc:Choice>
        <mc:Fallback xmlns="">
          <p:sp>
            <p:nvSpPr>
              <p:cNvPr id="245763" name="Rectangle 3">
                <a:extLst>
                  <a:ext uri="{FF2B5EF4-FFF2-40B4-BE49-F238E27FC236}">
                    <a16:creationId xmlns:a16="http://schemas.microsoft.com/office/drawing/2014/main" id="{0F6480C8-F1C9-490B-A042-ED95E3803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105400"/>
              </a:xfrm>
              <a:blipFill>
                <a:blip r:embed="rId2"/>
                <a:stretch>
                  <a:fillRect l="-667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64" name="Picture 4">
            <a:extLst>
              <a:ext uri="{FF2B5EF4-FFF2-40B4-BE49-F238E27FC236}">
                <a16:creationId xmlns:a16="http://schemas.microsoft.com/office/drawing/2014/main" id="{40837A3C-AEEA-4E97-9287-1A11670EC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6797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0" name="Picture 10">
            <a:extLst>
              <a:ext uri="{FF2B5EF4-FFF2-40B4-BE49-F238E27FC236}">
                <a16:creationId xmlns:a16="http://schemas.microsoft.com/office/drawing/2014/main" id="{29462303-8D56-4098-A48E-7D25347D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4200525"/>
            <a:ext cx="14954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B97E3EA-E3BE-41EE-B6C1-C06D9CC2DFA3}"/>
                  </a:ext>
                </a:extLst>
              </p:cNvPr>
              <p:cNvSpPr/>
              <p:nvPr/>
            </p:nvSpPr>
            <p:spPr>
              <a:xfrm>
                <a:off x="3413088" y="5739222"/>
                <a:ext cx="2301912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dirty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B97E3EA-E3BE-41EE-B6C1-C06D9CC2D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088" y="5739222"/>
                <a:ext cx="2301912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0FE95428-D7C8-4430-8911-8E0BB53D5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Perceptron – učící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1" name="Rectangle 3">
                <a:extLst>
                  <a:ext uri="{FF2B5EF4-FFF2-40B4-BE49-F238E27FC236}">
                    <a16:creationId xmlns:a16="http://schemas.microsoft.com/office/drawing/2014/main" id="{4DD7C816-B745-4285-9B9A-2CC2ED9BA8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191000"/>
              </a:xfrm>
            </p:spPr>
            <p:txBody>
              <a:bodyPr/>
              <a:lstStyle/>
              <a:p>
                <a:r>
                  <a:rPr lang="cs-CZ" altLang="en-US" sz="2400" dirty="0"/>
                  <a:t>Cyklicky procházej jednotlivé trénovací vzory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en-US" sz="2400" dirty="0"/>
                  <a:t>a vždy když narazíš na špatně klasifikovaný vzor kde</a:t>
                </a:r>
              </a:p>
              <a:p>
                <a:pPr>
                  <a:buFontTx/>
                  <a:buNone/>
                </a:pPr>
                <a:r>
                  <a:rPr lang="cs-CZ" altLang="en-US" sz="2400" dirty="0"/>
                  <a:t>                                      </a:t>
                </a:r>
                <a:endParaRPr lang="en-US" altLang="en-US" sz="2400" dirty="0"/>
              </a:p>
              <a:p>
                <a:pPr>
                  <a:buFontTx/>
                  <a:buNone/>
                </a:pPr>
                <a:endParaRPr lang="cs-CZ" altLang="en-US" sz="2400" dirty="0"/>
              </a:p>
              <a:p>
                <a:pPr>
                  <a:buFontTx/>
                  <a:buNone/>
                </a:pPr>
                <a:r>
                  <a:rPr lang="cs-CZ" altLang="en-US" sz="2400" dirty="0"/>
                  <a:t>	změň vektor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cs-CZ" altLang="en-US" sz="2400" dirty="0"/>
                  <a:t> takto:</a:t>
                </a:r>
              </a:p>
              <a:p>
                <a:endParaRPr lang="cs-CZ" altLang="en-US" sz="2400" dirty="0"/>
              </a:p>
              <a:p>
                <a:endParaRPr lang="cs-CZ" altLang="en-US" sz="2400" dirty="0"/>
              </a:p>
              <a:p>
                <a:r>
                  <a:rPr lang="cs-CZ" altLang="en-US" sz="2400" dirty="0"/>
                  <a:t>Lze dokázat, že pokud jsou data lineárně separovatelná, tak, algoritmus vždy nalezne řešení – konverguje. </a:t>
                </a:r>
                <a:br>
                  <a:rPr lang="en-US" altLang="en-US" sz="2400" dirty="0"/>
                </a:br>
                <a:r>
                  <a:rPr lang="cs-CZ" altLang="en-US" sz="2400" dirty="0"/>
                  <a:t>V opačném případě, ale nikdy nekonverguje</a:t>
                </a:r>
              </a:p>
            </p:txBody>
          </p:sp>
        </mc:Choice>
        <mc:Fallback xmlns="">
          <p:sp>
            <p:nvSpPr>
              <p:cNvPr id="258051" name="Rectangle 3">
                <a:extLst>
                  <a:ext uri="{FF2B5EF4-FFF2-40B4-BE49-F238E27FC236}">
                    <a16:creationId xmlns:a16="http://schemas.microsoft.com/office/drawing/2014/main" id="{4DD7C816-B745-4285-9B9A-2CC2ED9BA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191000"/>
              </a:xfrm>
              <a:blipFill>
                <a:blip r:embed="rId2"/>
                <a:stretch>
                  <a:fillRect l="-963" t="-1019" r="-1259" b="-3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041B093-E7C8-4A11-8B5A-82DCDC80837D}"/>
                  </a:ext>
                </a:extLst>
              </p:cNvPr>
              <p:cNvSpPr/>
              <p:nvPr/>
            </p:nvSpPr>
            <p:spPr>
              <a:xfrm>
                <a:off x="2819400" y="2600980"/>
                <a:ext cx="19614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dirty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041B093-E7C8-4A11-8B5A-82DCDC808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600980"/>
                <a:ext cx="19614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84B658-6FFC-4067-9A6F-33B44C771BB6}"/>
                  </a:ext>
                </a:extLst>
              </p:cNvPr>
              <p:cNvSpPr/>
              <p:nvPr/>
            </p:nvSpPr>
            <p:spPr>
              <a:xfrm>
                <a:off x="2895600" y="3886200"/>
                <a:ext cx="31461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dirty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84B658-6FFC-4067-9A6F-33B44C771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886200"/>
                <a:ext cx="31461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90" name="Picture 6">
            <a:extLst>
              <a:ext uri="{FF2B5EF4-FFF2-40B4-BE49-F238E27FC236}">
                <a16:creationId xmlns:a16="http://schemas.microsoft.com/office/drawing/2014/main" id="{CFE3737A-4173-4807-AFFC-F08E75A8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3152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813B7A37-4405-41C1-919B-1B0FFB5C6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075" name="Rectangle 3">
                <a:extLst>
                  <a:ext uri="{FF2B5EF4-FFF2-40B4-BE49-F238E27FC236}">
                    <a16:creationId xmlns:a16="http://schemas.microsoft.com/office/drawing/2014/main" id="{6E6106A4-0439-4549-BB8A-40E96170384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752600"/>
                <a:ext cx="3657600" cy="10668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cs-CZ" altLang="en-US" sz="1800" dirty="0"/>
                  <a:t>Ale které řešení je to správné</a:t>
                </a:r>
                <a:r>
                  <a:rPr lang="en-US" altLang="en-US" sz="1800" dirty="0"/>
                  <a:t>?</a:t>
                </a:r>
              </a:p>
              <a:p>
                <a:pPr>
                  <a:lnSpc>
                    <a:spcPct val="80000"/>
                  </a:lnSpc>
                </a:pPr>
                <a:r>
                  <a:rPr lang="cs-CZ" altLang="en-US" sz="1800" dirty="0"/>
                  <a:t>Řešení, které poskytne učící algoritmus perceptronu záleží na inicializaci – počátečním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endParaRPr lang="cs-CZ" altLang="en-US" sz="1800" b="1" dirty="0"/>
              </a:p>
            </p:txBody>
          </p:sp>
        </mc:Choice>
        <mc:Fallback xmlns="">
          <p:sp>
            <p:nvSpPr>
              <p:cNvPr id="259075" name="Rectangle 3">
                <a:extLst>
                  <a:ext uri="{FF2B5EF4-FFF2-40B4-BE49-F238E27FC236}">
                    <a16:creationId xmlns:a16="http://schemas.microsoft.com/office/drawing/2014/main" id="{6E6106A4-0439-4549-BB8A-40E9617038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752600"/>
                <a:ext cx="3657600" cy="1066800"/>
              </a:xfrm>
              <a:blipFill>
                <a:blip r:embed="rId2"/>
                <a:stretch>
                  <a:fillRect l="-1000" t="-8571" r="-667" b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9076" name="Picture 4">
            <a:extLst>
              <a:ext uri="{FF2B5EF4-FFF2-40B4-BE49-F238E27FC236}">
                <a16:creationId xmlns:a16="http://schemas.microsoft.com/office/drawing/2014/main" id="{9ED7A5F0-BE42-46A5-BEE2-528B0611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2" t="49561"/>
          <a:stretch>
            <a:fillRect/>
          </a:stretch>
        </p:blipFill>
        <p:spPr bwMode="auto">
          <a:xfrm>
            <a:off x="593725" y="2863850"/>
            <a:ext cx="3597275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81" name="Line 9">
            <a:extLst>
              <a:ext uri="{FF2B5EF4-FFF2-40B4-BE49-F238E27FC236}">
                <a16:creationId xmlns:a16="http://schemas.microsoft.com/office/drawing/2014/main" id="{CE921860-E2F3-490E-9630-408B6FBD7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092450"/>
            <a:ext cx="9906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2" name="Line 10">
            <a:extLst>
              <a:ext uri="{FF2B5EF4-FFF2-40B4-BE49-F238E27FC236}">
                <a16:creationId xmlns:a16="http://schemas.microsoft.com/office/drawing/2014/main" id="{09E3E731-DDA5-446E-9AC8-D317B6791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250" y="3092450"/>
            <a:ext cx="3048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3" name="Line 11">
            <a:extLst>
              <a:ext uri="{FF2B5EF4-FFF2-40B4-BE49-F238E27FC236}">
                <a16:creationId xmlns:a16="http://schemas.microsoft.com/office/drawing/2014/main" id="{7EBD1281-39FF-49B1-B2F2-051EF9AEC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3092450"/>
            <a:ext cx="685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4" name="Line 12">
            <a:extLst>
              <a:ext uri="{FF2B5EF4-FFF2-40B4-BE49-F238E27FC236}">
                <a16:creationId xmlns:a16="http://schemas.microsoft.com/office/drawing/2014/main" id="{A52DCC8A-609D-4D35-B18F-01440201F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092450"/>
            <a:ext cx="1600200" cy="292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5" name="Line 13">
            <a:extLst>
              <a:ext uri="{FF2B5EF4-FFF2-40B4-BE49-F238E27FC236}">
                <a16:creationId xmlns:a16="http://schemas.microsoft.com/office/drawing/2014/main" id="{DB4F8CA3-D04C-47EE-B827-BB8975A87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092450"/>
            <a:ext cx="457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9086" name="Picture 14">
            <a:extLst>
              <a:ext uri="{FF2B5EF4-FFF2-40B4-BE49-F238E27FC236}">
                <a16:creationId xmlns:a16="http://schemas.microsoft.com/office/drawing/2014/main" id="{F1ABCB96-EFE7-44E0-8138-B0E0C6E7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2" t="49561"/>
          <a:stretch>
            <a:fillRect/>
          </a:stretch>
        </p:blipFill>
        <p:spPr bwMode="auto">
          <a:xfrm>
            <a:off x="4038600" y="2895600"/>
            <a:ext cx="3597275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92" name="Line 20">
            <a:extLst>
              <a:ext uri="{FF2B5EF4-FFF2-40B4-BE49-F238E27FC236}">
                <a16:creationId xmlns:a16="http://schemas.microsoft.com/office/drawing/2014/main" id="{2B30AF0D-E972-4F11-98D6-5B5049D66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2100" y="3143250"/>
            <a:ext cx="1257300" cy="29527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91" name="Line 19">
            <a:extLst>
              <a:ext uri="{FF2B5EF4-FFF2-40B4-BE49-F238E27FC236}">
                <a16:creationId xmlns:a16="http://schemas.microsoft.com/office/drawing/2014/main" id="{48C6B7E3-E9A4-409A-B787-F264E8A98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124200"/>
            <a:ext cx="347663" cy="29479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93" name="Rectangle 21">
            <a:extLst>
              <a:ext uri="{FF2B5EF4-FFF2-40B4-BE49-F238E27FC236}">
                <a16:creationId xmlns:a16="http://schemas.microsoft.com/office/drawing/2014/main" id="{931101D1-0772-4B29-A694-49D29F5A853B}"/>
              </a:ext>
            </a:extLst>
          </p:cNvPr>
          <p:cNvSpPr>
            <a:spLocks noChangeArrowheads="1"/>
          </p:cNvSpPr>
          <p:nvPr/>
        </p:nvSpPr>
        <p:spPr bwMode="auto">
          <a:xfrm rot="-548229">
            <a:off x="5942013" y="42545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90" name="Line 18">
            <a:extLst>
              <a:ext uri="{FF2B5EF4-FFF2-40B4-BE49-F238E27FC236}">
                <a16:creationId xmlns:a16="http://schemas.microsoft.com/office/drawing/2014/main" id="{2A6CB89F-36B9-4DC4-A337-812235A6C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6975" y="3114675"/>
            <a:ext cx="352425" cy="29622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95" name="Line 23">
            <a:extLst>
              <a:ext uri="{FF2B5EF4-FFF2-40B4-BE49-F238E27FC236}">
                <a16:creationId xmlns:a16="http://schemas.microsoft.com/office/drawing/2014/main" id="{53EABC0E-36D0-4849-987C-7394DCCC8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175" y="3124200"/>
            <a:ext cx="352425" cy="2962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96" name="Line 24">
            <a:extLst>
              <a:ext uri="{FF2B5EF4-FFF2-40B4-BE49-F238E27FC236}">
                <a16:creationId xmlns:a16="http://schemas.microsoft.com/office/drawing/2014/main" id="{0421C702-2DEA-4BFB-B377-EC7910EC90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6913" y="4105275"/>
            <a:ext cx="619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97" name="Text Box 25">
            <a:extLst>
              <a:ext uri="{FF2B5EF4-FFF2-40B4-BE49-F238E27FC236}">
                <a16:creationId xmlns:a16="http://schemas.microsoft.com/office/drawing/2014/main" id="{F740DA12-A900-4580-88FB-5DFC1D8BC153}"/>
              </a:ext>
            </a:extLst>
          </p:cNvPr>
          <p:cNvSpPr txBox="1">
            <a:spLocks noChangeArrowheads="1"/>
          </p:cNvSpPr>
          <p:nvPr/>
        </p:nvSpPr>
        <p:spPr bwMode="auto">
          <a:xfrm rot="-385089">
            <a:off x="6019800" y="37909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D</a:t>
            </a:r>
          </a:p>
        </p:txBody>
      </p:sp>
      <p:sp>
        <p:nvSpPr>
          <p:cNvPr id="259098" name="Line 26">
            <a:extLst>
              <a:ext uri="{FF2B5EF4-FFF2-40B4-BE49-F238E27FC236}">
                <a16:creationId xmlns:a16="http://schemas.microsoft.com/office/drawing/2014/main" id="{574F97FE-49CD-4F77-BE39-A3E8EF48EC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4586288"/>
            <a:ext cx="2967037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99" name="Line 27">
            <a:extLst>
              <a:ext uri="{FF2B5EF4-FFF2-40B4-BE49-F238E27FC236}">
                <a16:creationId xmlns:a16="http://schemas.microsoft.com/office/drawing/2014/main" id="{403CFBD2-C6C2-416B-9345-A6CD3D6C8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124200"/>
            <a:ext cx="38100" cy="294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101" name="Line 29">
            <a:extLst>
              <a:ext uri="{FF2B5EF4-FFF2-40B4-BE49-F238E27FC236}">
                <a16:creationId xmlns:a16="http://schemas.microsoft.com/office/drawing/2014/main" id="{E2AD7F1A-AD37-4897-B1C9-39A853FBEF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2650" y="3257550"/>
            <a:ext cx="1409700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102" name="Text Box 30">
            <a:extLst>
              <a:ext uri="{FF2B5EF4-FFF2-40B4-BE49-F238E27FC236}">
                <a16:creationId xmlns:a16="http://schemas.microsoft.com/office/drawing/2014/main" id="{758DFAB8-966D-49B8-9BA9-1DA72B812C47}"/>
              </a:ext>
            </a:extLst>
          </p:cNvPr>
          <p:cNvSpPr txBox="1">
            <a:spLocks noChangeArrowheads="1"/>
          </p:cNvSpPr>
          <p:nvPr/>
        </p:nvSpPr>
        <p:spPr bwMode="auto">
          <a:xfrm rot="-2657635">
            <a:off x="6629400" y="3352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R</a:t>
            </a:r>
          </a:p>
        </p:txBody>
      </p:sp>
      <p:sp>
        <p:nvSpPr>
          <p:cNvPr id="259103" name="Text Box 31">
            <a:extLst>
              <a:ext uri="{FF2B5EF4-FFF2-40B4-BE49-F238E27FC236}">
                <a16:creationId xmlns:a16="http://schemas.microsoft.com/office/drawing/2014/main" id="{247E7196-63DE-41A4-B34A-15419677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413" y="3657600"/>
            <a:ext cx="1524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400"/>
              <a:t>Nejvzdálenější bod od počátku</a:t>
            </a:r>
          </a:p>
        </p:txBody>
      </p:sp>
      <p:sp>
        <p:nvSpPr>
          <p:cNvPr id="259104" name="Line 32">
            <a:extLst>
              <a:ext uri="{FF2B5EF4-FFF2-40B4-BE49-F238E27FC236}">
                <a16:creationId xmlns:a16="http://schemas.microsoft.com/office/drawing/2014/main" id="{9F9DE3E8-F9D8-411A-9F20-825A7972E0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91400" y="3305175"/>
            <a:ext cx="2857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105" name="Text Box 33">
            <a:extLst>
              <a:ext uri="{FF2B5EF4-FFF2-40B4-BE49-F238E27FC236}">
                <a16:creationId xmlns:a16="http://schemas.microsoft.com/office/drawing/2014/main" id="{A02A413D-3C11-47CE-9FB0-24EABBD9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6164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600"/>
              <a:t>SVM řešení</a:t>
            </a:r>
          </a:p>
        </p:txBody>
      </p:sp>
      <p:sp>
        <p:nvSpPr>
          <p:cNvPr id="259106" name="Line 34">
            <a:extLst>
              <a:ext uri="{FF2B5EF4-FFF2-40B4-BE49-F238E27FC236}">
                <a16:creationId xmlns:a16="http://schemas.microsoft.com/office/drawing/2014/main" id="{4891A9A7-5752-498B-8A75-D1EAF4E9D0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0300" y="4762500"/>
            <a:ext cx="154305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107" name="Rectangle 35">
            <a:extLst>
              <a:ext uri="{FF2B5EF4-FFF2-40B4-BE49-F238E27FC236}">
                <a16:creationId xmlns:a16="http://schemas.microsoft.com/office/drawing/2014/main" id="{FE224D3F-A76C-4E3C-9423-839CA4D5E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752600"/>
            <a:ext cx="365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1800"/>
              <a:t>Algoritmus konverguje v méně než </a:t>
            </a:r>
            <a:r>
              <a:rPr lang="en-US" altLang="en-US" sz="1800"/>
              <a:t>(</a:t>
            </a:r>
            <a:r>
              <a:rPr lang="cs-CZ" altLang="en-US" sz="1800"/>
              <a:t>R</a:t>
            </a:r>
            <a:r>
              <a:rPr lang="en-US" altLang="en-US" sz="1800"/>
              <a:t>/D)</a:t>
            </a:r>
            <a:r>
              <a:rPr lang="en-US" altLang="en-US" sz="1800" baseline="30000"/>
              <a:t>2</a:t>
            </a:r>
            <a:r>
              <a:rPr lang="cs-CZ" altLang="en-US" sz="1800"/>
              <a:t> krocích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9054CC47-EB5F-4C46-9095-804B2C84C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2413" cy="1143000"/>
          </a:xfrm>
        </p:spPr>
        <p:txBody>
          <a:bodyPr/>
          <a:lstStyle/>
          <a:p>
            <a:r>
              <a:rPr lang="cs-CZ" altLang="en-US" sz="4000"/>
              <a:t>Opakování - MAP klasifikátor</a:t>
            </a:r>
            <a:endParaRPr lang="cs-CZ" altLang="en-US" sz="400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123" name="Rectangle 3">
                <a:extLst>
                  <a:ext uri="{FF2B5EF4-FFF2-40B4-BE49-F238E27FC236}">
                    <a16:creationId xmlns:a16="http://schemas.microsoft.com/office/drawing/2014/main" id="{D95E8B06-0FC9-4AC2-941D-736F033C20A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5240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cs-CZ" altLang="en-US" sz="2800" dirty="0"/>
                  <a:t>Mějme 2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altLang="en-US" sz="2800" dirty="0"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2800" baseline="-25000" dirty="0"/>
              </a:p>
              <a:p>
                <a:pPr lvl="1">
                  <a:lnSpc>
                    <a:spcPct val="80000"/>
                  </a:lnSpc>
                </a:pPr>
                <a:r>
                  <a:rPr lang="cs-CZ" altLang="en-US" sz="2400" dirty="0"/>
                  <a:t>Pro daný příznak x vyber třídu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cs-CZ" altLang="en-US" sz="2400" dirty="0"/>
                  <a:t> s větší posteriorní pravděpodobností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sz="2400" b="1" i="0" smtClean="0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endParaRPr lang="en-US" altLang="en-US" sz="2400" dirty="0"/>
              </a:p>
              <a:p>
                <a:pPr lvl="1">
                  <a:lnSpc>
                    <a:spcPct val="80000"/>
                  </a:lnSpc>
                </a:pPr>
                <a:r>
                  <a:rPr lang="cs-CZ" altLang="en-US" sz="2400" dirty="0"/>
                  <a:t>Vyber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 </a:t>
                </a:r>
                <a:r>
                  <a:rPr lang="cs-CZ" altLang="en-US" sz="2400" dirty="0"/>
                  <a:t>pouze pokud</a:t>
                </a:r>
                <a:r>
                  <a:rPr lang="en-US" altLang="en-US" sz="2400" dirty="0"/>
                  <a:t>:</a:t>
                </a:r>
                <a:endParaRPr lang="cs-CZ" altLang="en-US" sz="2400" dirty="0"/>
              </a:p>
            </p:txBody>
          </p:sp>
        </mc:Choice>
        <mc:Fallback xmlns="">
          <p:sp>
            <p:nvSpPr>
              <p:cNvPr id="261123" name="Rectangle 3">
                <a:extLst>
                  <a:ext uri="{FF2B5EF4-FFF2-40B4-BE49-F238E27FC236}">
                    <a16:creationId xmlns:a16="http://schemas.microsoft.com/office/drawing/2014/main" id="{D95E8B06-0FC9-4AC2-941D-736F033C20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524000"/>
              </a:xfrm>
              <a:blipFill>
                <a:blip r:embed="rId2"/>
                <a:stretch>
                  <a:fillRect l="-1333" t="-10000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Line 620">
            <a:extLst>
              <a:ext uri="{FF2B5EF4-FFF2-40B4-BE49-F238E27FC236}">
                <a16:creationId xmlns:a16="http://schemas.microsoft.com/office/drawing/2014/main" id="{897479A0-3414-4FA1-9B23-E2B5A6FEF2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9020" y="4367050"/>
            <a:ext cx="8382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26" name="Line 621">
            <a:extLst>
              <a:ext uri="{FF2B5EF4-FFF2-40B4-BE49-F238E27FC236}">
                <a16:creationId xmlns:a16="http://schemas.microsoft.com/office/drawing/2014/main" id="{FC0A89FA-0221-4455-AFBE-588B4B6E14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7879" y="4367050"/>
            <a:ext cx="8382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76">
                <a:extLst>
                  <a:ext uri="{FF2B5EF4-FFF2-40B4-BE49-F238E27FC236}">
                    <a16:creationId xmlns:a16="http://schemas.microsoft.com/office/drawing/2014/main" id="{221A7C7B-399C-4593-A1FD-723103FFD172}"/>
                  </a:ext>
                </a:extLst>
              </p:cNvPr>
              <p:cNvSpPr txBox="1"/>
              <p:nvPr/>
            </p:nvSpPr>
            <p:spPr>
              <a:xfrm>
                <a:off x="1371600" y="3155400"/>
                <a:ext cx="64635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&gt;</m:t>
                      </m:r>
                      <m:r>
                        <a:rPr lang="cs-CZ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sz="2400" b="1" i="0">
                              <a:latin typeface="Cambria Math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7" name="TextBox 76">
                <a:extLst>
                  <a:ext uri="{FF2B5EF4-FFF2-40B4-BE49-F238E27FC236}">
                    <a16:creationId xmlns:a16="http://schemas.microsoft.com/office/drawing/2014/main" id="{221A7C7B-399C-4593-A1FD-723103FFD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155400"/>
                <a:ext cx="6463507" cy="461665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77">
                <a:extLst>
                  <a:ext uri="{FF2B5EF4-FFF2-40B4-BE49-F238E27FC236}">
                    <a16:creationId xmlns:a16="http://schemas.microsoft.com/office/drawing/2014/main" id="{D2510125-EEE2-451E-8D5E-6531989536E2}"/>
                  </a:ext>
                </a:extLst>
              </p:cNvPr>
              <p:cNvSpPr txBox="1"/>
              <p:nvPr/>
            </p:nvSpPr>
            <p:spPr>
              <a:xfrm>
                <a:off x="1371600" y="3846585"/>
                <a:ext cx="6463507" cy="871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8" name="TextBox 77">
                <a:extLst>
                  <a:ext uri="{FF2B5EF4-FFF2-40B4-BE49-F238E27FC236}">
                    <a16:creationId xmlns:a16="http://schemas.microsoft.com/office/drawing/2014/main" id="{D2510125-EEE2-451E-8D5E-65319895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46585"/>
                <a:ext cx="6463507" cy="871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0931F3-6BEB-49F9-B873-0A018BE60076}"/>
                  </a:ext>
                </a:extLst>
              </p:cNvPr>
              <p:cNvSpPr/>
              <p:nvPr/>
            </p:nvSpPr>
            <p:spPr>
              <a:xfrm>
                <a:off x="1558942" y="4876800"/>
                <a:ext cx="61372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0931F3-6BEB-49F9-B873-0A018BE60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942" y="4876800"/>
                <a:ext cx="6137258" cy="461665"/>
              </a:xfrm>
              <a:prstGeom prst="rect">
                <a:avLst/>
              </a:prstGeom>
              <a:blipFill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010151D-FE87-4F64-B952-AEF14DA8A73F}"/>
                  </a:ext>
                </a:extLst>
              </p:cNvPr>
              <p:cNvSpPr/>
              <p:nvPr/>
            </p:nvSpPr>
            <p:spPr>
              <a:xfrm>
                <a:off x="1558942" y="5564719"/>
                <a:ext cx="3581365" cy="871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010151D-FE87-4F64-B952-AEF14DA8A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942" y="5564719"/>
                <a:ext cx="3581365" cy="871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ac{y ({\bf x})}{|{\bf w}|} $"/>
  <p:tag name="LOG" val="This is pdfTeX, Version 3.1415926-1.40.9 (MiKTeX 2.7) (preloaded format=latex 2008.11.17)  12 MAR 2009 01:38&#10;entering extended mode&#10;**Group*239&#10;(&quot;Group 239.tex&quot;&#10;LaTeX2e &lt;2005/12/01&gt;&#10;Babel &lt;v3.8l&gt; and hyphenation patterns for english, dumylang, nohyphenation, ge&#10;rman, ngerman, german-x-2008-06-18, ngerman-x-2008-06-18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 (&quot;C:\Program Files\TeX4PPT\Styles\TeX4PPT.sty&quot;)&#10;No file Group*239.aux.&#10;LaTeX Font Info:    Checking defaults for OML/cmm/m/it on input line 8.&#10;LaTeX Font Info:    ... okay on input line 8.&#10;LaTeX Font Info:    Checking defaults for T1/cmr/m/n on input line 8.&#10;LaTeX Font Info:    ... okay on input line 8.&#10;LaTeX Font Info:    Checking defaults for OT1/cmr/m/n on input line 8.&#10;LaTeX Font Info:    ... okay on input line 8.&#10;LaTeX Font Info:    Checking defaults for OMS/cmsy/m/n on input line 8.&#10;LaTeX Font Info:    ... okay on input line 8.&#10;LaTeX Font Info:    Checking defaults for OMX/cmex/m/n on input line 8.&#10;LaTeX Font Info:    ... okay on input line 8.&#10;LaTeX Font Info:    Checking defaults for U/cmr/m/n on input line 8.&#10;LaTeX Font Info:    ... okay on input line 8.&#10;LaTeX Font Info:    Try loading font information for U+msa on input line 9.&#10;(&quot;C:\Program Files\MiKTeX 2.7\tex\latex\amsfonts\umsa.fd&quot;&#10;File: umsa.fd 2002/01/19 v2.2g AMS font definitions&#10;)&#10;LaTeX Font Info:    Try loading font information for U+msb on input line 9.&#10;(&quot;C:\Program Files\MiKTeX 2.7\tex\latex\amsfonts\umsb.fd&quot;&#10;File: umsb.fd 2002/01/19 v2.2g AMS font definitions&#10;) [1&#10;&#10;] (&quot;Group 239.aux&quot;) ) &#10;Here is how much of TeX's memory you used:&#10; 1399 strings out of 95305&#10; 15913 string characters out of 1183061&#10; 59708 words of memory out of 1500000&#10; 4633 multiletter control sequences out of 110000&#10; 6266 words of font info for 25 fonts, out of 1200000 for 2000&#10; 14 hyphenation exceptions out of 8191&#10; 27i,5n,24p,219b,112s stack positions out of 5000i,500n,10000p,200000b,5000s&#10;&#10;Output written on &quot;Group 239.dvi&quot; (1 page, 476 bytes).&#10;"/>
  <p:tag name="CTOP" val="209.75"/>
  <p:tag name="CLEFT" val="288.5"/>
  <p:tag name="CWIDTH" val="48"/>
  <p:tag name="CHEIGHT" val="47.875"/>
  <p:tag name="MAG" val="31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1$"/>
  <p:tag name="LOG" val="This is pdfTeX, Version 3.1415926-1.40.9 (MiKTeX 2.7) (preloaded format=latex 2008.11.17)  12 MAR 2009 01:50&#10;entering extended mode&#10;**Text*Box*366&#10;(&quot;Text Box 366.tex&quot;&#10;LaTeX2e &lt;2005/12/01&gt;&#10;Babel &lt;v3.8l&gt; and hyphenation patterns for english, dumylang, nohyphenation, ge&#10;rman, ngerman, german-x-2008-06-18, ngerman-x-2008-06-18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 (&quot;C:\Program Files\TeX4PPT\Styles\TeX4PPT.sty&quot;)&#10;No file Text*Box*366.aux.&#10;LaTeX Font Info:    Checking defaults for OML/cmm/m/it on input line 8.&#10;LaTeX Font Info:    ... okay on input line 8.&#10;LaTeX Font Info:    Checking defaults for T1/cmr/m/n on input line 8.&#10;LaTeX Font Info:    ... okay on input line 8.&#10;LaTeX Font Info:    Checking defaults for OT1/cmr/m/n on input line 8.&#10;LaTeX Font Info:    ... okay on input line 8.&#10;LaTeX Font Info:    Checking defaults for OMS/cmsy/m/n on input line 8.&#10;LaTeX Font Info:    ... okay on input line 8.&#10;LaTeX Font Info:    Checking defaults for OMX/cmex/m/n on input line 8.&#10;LaTeX Font Info:    ... okay on input line 8.&#10;LaTeX Font Info:    Checking defaults for U/cmr/m/n on input line 8.&#10;LaTeX Font Info:    ... okay on input line 8.&#10;LaTeX Font Info:    Try loading font information for U+msa on input line 9.&#10;(&quot;C:\Program Files\MiKTeX 2.7\tex\latex\amsfonts\umsa.fd&quot;&#10;File: umsa.fd 2002/01/19 v2.2g AMS font definitions&#10;)&#10;LaTeX Font Info:    Try loading font information for U+msb on input line 9.&#10;(&quot;C:\Program Files\MiKTeX 2.7\tex\latex\amsfonts\umsb.fd&quot;&#10;File: umsb.fd 2002/01/19 v2.2g AMS font definitions&#10;) [1&#10;&#10;] (&quot;Text Box 366.aux&quot;) ) &#10;Here is how much of TeX's memory you used:&#10; 1393 strings out of 95305&#10; 15878 string characters out of 1183061&#10; 59708 words of memory out of 1500000&#10; 4630 multiletter control sequences out of 110000&#10; 5339 words of font info for 22 fonts, out of 1200000 for 2000&#10; 14 hyphenation exceptions out of 8191&#10; 27i,5n,24p,222b,112s stack positions out of 5000i,500n,10000p,200000b,5000s&#10;&#10;Output written on &quot;Text Box 366.dvi&quot; (1 page, 340 bytes).&#10;"/>
  <p:tag name="CTOP" val="161"/>
  <p:tag name="CLEFT" val="197.375"/>
  <p:tag name="CWIDTH" val="19.375"/>
  <p:tag name="CHEIGHT" val="11.625"/>
  <p:tag name="MAG" val="2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_2$"/>
  <p:tag name="LOG" val="This is pdfTeX, Version 3.1415926-1.40.9 (MiKTeX 2.7) (preloaded format=latex 2008.11.17)  12 MAR 2009 01:50&#10;entering extended mode&#10;**Text*Box*375&#10;(&quot;Text Box 375.tex&quot;&#10;LaTeX2e &lt;2005/12/01&gt;&#10;Babel &lt;v3.8l&gt; and hyphenation patterns for english, dumylang, nohyphenation, ge&#10;rman, ngerman, german-x-2008-06-18, ngerman-x-2008-06-18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 (&quot;C:\Program Files\TeX4PPT\Styles\TeX4PPT.sty&quot;)&#10;No file Text*Box*375.aux.&#10;LaTeX Font Info:    Checking defaults for OML/cmm/m/it on input line 8.&#10;LaTeX Font Info:    ... okay on input line 8.&#10;LaTeX Font Info:    Checking defaults for T1/cmr/m/n on input line 8.&#10;LaTeX Font Info:    ... okay on input line 8.&#10;LaTeX Font Info:    Checking defaults for OT1/cmr/m/n on input line 8.&#10;LaTeX Font Info:    ... okay on input line 8.&#10;LaTeX Font Info:    Checking defaults for OMS/cmsy/m/n on input line 8.&#10;LaTeX Font Info:    ... okay on input line 8.&#10;LaTeX Font Info:    Checking defaults for OMX/cmex/m/n on input line 8.&#10;LaTeX Font Info:    ... okay on input line 8.&#10;LaTeX Font Info:    Checking defaults for U/cmr/m/n on input line 8.&#10;LaTeX Font Info:    ... okay on input line 8.&#10;LaTeX Font Info:    Try loading font information for U+msa on input line 9.&#10;(&quot;C:\Program Files\MiKTeX 2.7\tex\latex\amsfonts\umsa.fd&quot;&#10;File: umsa.fd 2002/01/19 v2.2g AMS font definitions&#10;)&#10;LaTeX Font Info:    Try loading font information for U+msb on input line 9.&#10;(&quot;C:\Program Files\MiKTeX 2.7\tex\latex\amsfonts\umsb.fd&quot;&#10;File: umsb.fd 2002/01/19 v2.2g AMS font definitions&#10;) [1&#10;&#10;] (&quot;Text Box 375.aux&quot;) ) &#10;Here is how much of TeX's memory you used:&#10; 1393 strings out of 95305&#10; 15878 string characters out of 1183061&#10; 59708 words of memory out of 1500000&#10; 4630 multiletter control sequences out of 110000&#10; 5339 words of font info for 22 fonts, out of 1200000 for 2000&#10; 14 hyphenation exceptions out of 8191&#10; 27i,5n,24p,222b,112s stack positions out of 5000i,500n,10000p,200000b,5000s&#10;&#10;Output written on &quot;Text Box 375.dvi&quot; (1 page, 340 bytes).&#10;"/>
  <p:tag name="CTOP" val="161"/>
  <p:tag name="CLEFT" val="197.375"/>
  <p:tag name="CWIDTH" val="19.375"/>
  <p:tag name="CHEIGHT" val="11.625"/>
  <p:tag name="MAG" val="2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ac{{\bf w}^T {\bf x}}{|{\bf w}|} $"/>
  <p:tag name="LOG" val="This is pdfTeX, Version 3.1415926-1.40.9 (MiKTeX 2.7) (preloaded format=latex 2008.11.17)  12 MAR 2009 01:57&#10;entering extended mode&#10;**Text*Box*481&#10;(&quot;Text Box 481.tex&quot;&#10;LaTeX2e &lt;2005/12/01&gt;&#10;Babel &lt;v3.8l&gt; and hyphenation patterns for english, dumylang, nohyphenation, ge&#10;rman, ngerman, german-x-2008-06-18, ngerman-x-2008-06-18, french, loaded.&#10;(&quot;C:\Program Files\MiKTeX 2.7\tex\latex\base\article.cls&quot;&#10;Document Class: article 2005/09/16 v1.4f Standard LaTeX document class&#10;(&quot;C:\Program Files\MiKTeX 2.7\tex\latex\base\size10.clo&quot;&#10;File: size10.clo 2005/09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&quot;C:\Program Files\MiKTeX 2.7\tex\latex\tools\xspace.sty&quot;&#10;Package: xspace 2006/05/08 v1.12 Space after command names (DPC,MH)&#10;) (&quot;C:\Program Files\MiKTeX 2.7\tex\latex\amsfonts\amssymb.sty&quot;&#10;Package: amssymb 2002/01/22 v2.2d&#10;(&quot;C:\Program Files\MiKTeX 2.7\tex\latex\amsfonts\amsfonts.sty&quot;&#10;Package: amsfonts 2001/10/25 v2.2f&#10;\@emptytoks=\toks14&#10;\symAMSa=\mathgroup4&#10;\symAMSb=\mathgroup5&#10;LaTeX Font Info:    Overwriting math alphabet `\mathfrak' in version `bold'&#10;(Font)                  U/euf/m/n --&gt; U/euf/b/n on input line 132.&#10;)) (&quot;C:\Program Files\MiKTeX 2.7\tex\latex\amsmath\amsmath.sty&quot;&#10;Package: amsmath 2000/07/18 v2.13 AMS math features&#10;\@mathmargin=\skip43&#10;For additional information on amsmath, use the `?' option.&#10;(&quot;C:\Program Files\MiKTeX 2.7\tex\latex\amsmath\amstext.sty&quot;&#10;Package: amstext 2000/06/29 v2.01&#10;(&quot;C:\Program Files\MiKTeX 2.7\tex\latex\amsmath\amsgen.sty&quot;&#10;File: amsgen.sty 1999/11/30 v2.0&#10;\@emptytoks=\toks15&#10;\ex@=\dimen103&#10;)) (&quot;C:\Program Files\MiKTeX 2.7\tex\latex\amsmath\amsbsy.sty&quot;&#10;Package: amsbsy 1999/11/29 v1.2d&#10;\pmbraise@=\dimen104&#10;) (&quot;C:\Program Files\MiKTeX 2.7\tex\latex\amsmath\amsopn.sty&quot;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&quot;C:\Program Files\MiKTeX 2.7\tex\latex\graphics\color.sty&quot;&#10;Package: color 2005/11/14 v1.0j Standard LaTeX Color (DPC)&#10;(&quot;C:\Program Files\MiKTeX 2.7\tex\latex\00miktex\color.cfg&quot;&#10;File: color.cfg 2007/01/18 v1.5 color configuration of teTeX/TeXLive&#10;)&#10;Package color Info: Driver file: dvips.def on input line 130.&#10;(&quot;C:\Program Files\MiKTeX 2.7\tex\latex\graphics\dvips.def&quot;&#10;File: dvips.def 1999/02/16 v3.0i Driver-dependant file (DPC,SPQR)&#10;) (&quot;C:\Program Files\MiKTeX 2.7\tex\latex\graphics\dvipsnam.def&quot;&#10;File: dvipsnam.def 1999/02/16 v3.0i Driver-dependant file (DPC,SPQR)&#10;)) (&quot;C:\Program Files\TeX4PPT\Styles\TeX4PPT.sty&quot;)&#10;No file Text*Box*481.aux.&#10;LaTeX Font Info:    Checking defaults for OML/cmm/m/it on input line 8.&#10;LaTeX Font Info:    ... okay on input line 8.&#10;LaTeX Font Info:    Checking defaults for T1/cmr/m/n on input line 8.&#10;LaTeX Font Info:    ... okay on input line 8.&#10;LaTeX Font Info:    Checking defaults for OT1/cmr/m/n on input line 8.&#10;LaTeX Font Info:    ... okay on input line 8.&#10;LaTeX Font Info:    Checking defaults for OMS/cmsy/m/n on input line 8.&#10;LaTeX Font Info:    ... okay on input line 8.&#10;LaTeX Font Info:    Checking defaults for OMX/cmex/m/n on input line 8.&#10;LaTeX Font Info:    ... okay on input line 8.&#10;LaTeX Font Info:    Checking defaults for U/cmr/m/n on input line 8.&#10;LaTeX Font Info:    ... okay on input line 8.&#10;LaTeX Font Info:    Try loading font information for U+msa on input line 9.&#10;(&quot;C:\Program Files\MiKTeX 2.7\tex\latex\amsfonts\umsa.fd&quot;&#10;File: umsa.fd 2002/01/19 v2.2g AMS font definitions&#10;)&#10;LaTeX Font Info:    Try loading font information for U+msb on input line 9.&#10;(&quot;C:\Program Files\MiKTeX 2.7\tex\latex\amsfonts\umsb.fd&quot;&#10;File: umsb.fd 2002/01/19 v2.2g AMS font definitions&#10;) [1&#10;&#10;] (&quot;Text Box 481.aux&quot;) ) &#10;Here is how much of TeX's memory you used:&#10; 1399 strings out of 95305&#10; 15937 string characters out of 1183061&#10; 59708 words of memory out of 1500000&#10; 4633 multiletter control sequences out of 110000&#10; 6266 words of font info for 25 fonts, out of 1200000 for 2000&#10; 14 hyphenation exceptions out of 8191&#10; 27i,5n,24p,222b,112s stack positions out of 5000i,500n,10000p,200000b,5000s&#10;&#10;Output written on &quot;Text Box 481.dvi&quot; (1 page, 444 bytes).&#10;"/>
  <p:tag name="CTOP" val="213.625"/>
  <p:tag name="CLEFT" val="294.375"/>
  <p:tag name="CWIDTH" val="54.25"/>
  <p:tag name="CHEIGHT" val="49.875"/>
  <p:tag name="MAG" val="3213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19711</TotalTime>
  <Words>2363</Words>
  <Application>Microsoft Office PowerPoint</Application>
  <PresentationFormat>On-screen Show (4:3)</PresentationFormat>
  <Paragraphs>309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cmr7</vt:lpstr>
      <vt:lpstr>Times New Roman</vt:lpstr>
      <vt:lpstr>cmbx7</vt:lpstr>
      <vt:lpstr>cmsy7</vt:lpstr>
      <vt:lpstr>Cambria Math</vt:lpstr>
      <vt:lpstr>cmr10</vt:lpstr>
      <vt:lpstr>Arial</vt:lpstr>
      <vt:lpstr>cmmi10</vt:lpstr>
      <vt:lpstr>Times</vt:lpstr>
      <vt:lpstr>cmr5</vt:lpstr>
      <vt:lpstr>Výchozí návrh</vt:lpstr>
      <vt:lpstr>PowerPoint Presentation</vt:lpstr>
      <vt:lpstr>Opakování - Skalární součin</vt:lpstr>
      <vt:lpstr>Lineární klasifikátor</vt:lpstr>
      <vt:lpstr>Lineární klasifikátor</vt:lpstr>
      <vt:lpstr>Perceptron</vt:lpstr>
      <vt:lpstr>Perceptron – učící algoritmus</vt:lpstr>
      <vt:lpstr>PowerPoint Presentation</vt:lpstr>
      <vt:lpstr>Perceptron</vt:lpstr>
      <vt:lpstr>Opakování - MAP klasifikátor</vt:lpstr>
      <vt:lpstr>Pravděpodobnostní generativní model</vt:lpstr>
      <vt:lpstr>PowerPoint Presentation</vt:lpstr>
      <vt:lpstr>Maximum likelihood odhad parametrů</vt:lpstr>
      <vt:lpstr>PowerPoint Presentation</vt:lpstr>
      <vt:lpstr>Opakování LDA</vt:lpstr>
      <vt:lpstr>Generativní model a zobecněny lineární klasifikátor</vt:lpstr>
      <vt:lpstr>Jiné generativní lineární klasifikátory</vt:lpstr>
      <vt:lpstr>Problém s více třídami</vt:lpstr>
      <vt:lpstr>Lineární klasifikátor – více tříd</vt:lpstr>
      <vt:lpstr>Gaussovský lineární klasifikátor pro více tříd</vt:lpstr>
      <vt:lpstr>Odvození</vt:lpstr>
      <vt:lpstr>Softmax funkce</vt:lpstr>
      <vt:lpstr>Gaussovský lineární klasifikátor pro více tříd II</vt:lpstr>
      <vt:lpstr>Lineární logistická regrese pro více tříd</vt:lpstr>
      <vt:lpstr>Lineární logistická regrese – II.</vt:lpstr>
      <vt:lpstr>Lineární logistická regrese – III.</vt:lpstr>
      <vt:lpstr>Metoda gradientního sestupu</vt:lpstr>
      <vt:lpstr>softmax pro 2 třídy</vt:lpstr>
      <vt:lpstr>Lineární logistická regrese – 2 třídy</vt:lpstr>
      <vt:lpstr>Lineární logistická regrese – 2 třídy – II.</vt:lpstr>
      <vt:lpstr>Lineární logistická regrese – 2 třídy – III.</vt:lpstr>
      <vt:lpstr>Metoda gradientního sestupu</vt:lpstr>
      <vt:lpstr>Lineární logistická regrese:  odhad parametrů</vt:lpstr>
      <vt:lpstr>Logistická regrese – příklad</vt:lpstr>
      <vt:lpstr>Regularizace parametrů</vt:lpstr>
      <vt:lpstr>Příklady pro různé hodnoty regularizačního koeficientu λ</vt:lpstr>
      <vt:lpstr>Nelineární mapování vstupního vektoru</vt:lpstr>
      <vt:lpstr>Lineární logistická regrese: nelineární klasifikace</vt:lpstr>
    </vt:vector>
  </TitlesOfParts>
  <Company>Brno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Klasifikace a rozpoznávání</dc:title>
  <dc:creator>Lukáš Burget</dc:creator>
  <cp:lastModifiedBy>Burget Lukáš (2782)</cp:lastModifiedBy>
  <cp:revision>134</cp:revision>
  <dcterms:created xsi:type="dcterms:W3CDTF">2009-02-11T22:37:20Z</dcterms:created>
  <dcterms:modified xsi:type="dcterms:W3CDTF">2021-04-20T13:40:59Z</dcterms:modified>
</cp:coreProperties>
</file>