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256" r:id="rId2"/>
    <p:sldId id="313" r:id="rId3"/>
    <p:sldId id="285" r:id="rId4"/>
    <p:sldId id="286" r:id="rId5"/>
    <p:sldId id="287" r:id="rId6"/>
    <p:sldId id="288" r:id="rId7"/>
    <p:sldId id="289" r:id="rId8"/>
    <p:sldId id="277" r:id="rId9"/>
    <p:sldId id="375" r:id="rId10"/>
    <p:sldId id="258" r:id="rId11"/>
    <p:sldId id="282" r:id="rId12"/>
    <p:sldId id="283" r:id="rId13"/>
    <p:sldId id="284" r:id="rId14"/>
    <p:sldId id="298" r:id="rId15"/>
    <p:sldId id="299" r:id="rId16"/>
    <p:sldId id="304" r:id="rId17"/>
    <p:sldId id="300" r:id="rId18"/>
    <p:sldId id="301" r:id="rId19"/>
    <p:sldId id="302" r:id="rId20"/>
    <p:sldId id="303" r:id="rId21"/>
    <p:sldId id="305" r:id="rId22"/>
    <p:sldId id="316" r:id="rId23"/>
    <p:sldId id="306" r:id="rId24"/>
    <p:sldId id="307" r:id="rId25"/>
    <p:sldId id="308" r:id="rId26"/>
    <p:sldId id="310" r:id="rId27"/>
    <p:sldId id="263" r:id="rId28"/>
    <p:sldId id="311" r:id="rId29"/>
    <p:sldId id="376" r:id="rId30"/>
    <p:sldId id="377" r:id="rId31"/>
    <p:sldId id="378" r:id="rId32"/>
    <p:sldId id="312" r:id="rId33"/>
    <p:sldId id="270" r:id="rId34"/>
    <p:sldId id="264" r:id="rId35"/>
    <p:sldId id="269" r:id="rId36"/>
    <p:sldId id="266" r:id="rId37"/>
    <p:sldId id="314" r:id="rId38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cmbx10" panose="020B0500000000000000"/>
      <p:regular r:id="rId41"/>
    </p:embeddedFont>
    <p:embeddedFont>
      <p:font typeface="cmex10" panose="020B0500000000000000"/>
      <p:regular r:id="rId42"/>
    </p:embeddedFont>
    <p:embeddedFont>
      <p:font typeface="cmmi10" panose="020B0500000000000000"/>
      <p:regular r:id="rId43"/>
    </p:embeddedFont>
    <p:embeddedFont>
      <p:font typeface="cmmib10" panose="020B0500000000000000"/>
      <p:regular r:id="rId44"/>
    </p:embeddedFont>
    <p:embeddedFont>
      <p:font typeface="cmmib7" panose="020B0500000000000000"/>
      <p:regular r:id="rId45"/>
    </p:embeddedFont>
    <p:embeddedFont>
      <p:font typeface="cmr10" panose="020B0500000000000000"/>
      <p:regular r:id="rId46"/>
    </p:embeddedFont>
    <p:embeddedFont>
      <p:font typeface="cmsy7" panose="020B0500000000000000"/>
      <p:regular r:id="rId47"/>
    </p:embeddedFont>
  </p:embeddedFontLst>
  <p:custDataLst>
    <p:tags r:id="rId4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277" autoAdjust="0"/>
  </p:normalViewPr>
  <p:slideViewPr>
    <p:cSldViewPr>
      <p:cViewPr>
        <p:scale>
          <a:sx n="90" d="100"/>
          <a:sy n="90" d="100"/>
        </p:scale>
        <p:origin x="1434" y="-180"/>
      </p:cViewPr>
      <p:guideLst>
        <p:guide orient="horz" pos="158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F83DC6E-FAE0-4D57-B9B6-32A622DB4C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CDF244F-B946-4A28-880D-F7188F21A1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06EAE30-77EB-4AAA-9841-B154702927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4FED534-28B3-42A3-838A-C1AC93777E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0BF61B4-74D3-4432-BC79-B304D6CADC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2E74053-548B-409E-A829-7BB488AC2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D21415-CEE3-406E-AB82-4C8F6D19C263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48D3E-A984-4B43-A206-C897074FB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6C9877-05A7-4D51-8CFE-1AA5D2460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7D7857-A768-4E4F-84F5-5609D3E9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9E4735-A525-4373-8204-33BE25D7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1AEA04-9033-4303-882D-737CDF5C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941F6-27B0-4F6A-8108-4562D064CBE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9449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5E30B-BDEA-4E6F-ACB3-89946807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589DA5-5471-49E0-81BF-B8DFD26A4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42CBB5-2642-43EF-B4E8-E2C577DA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070E2D-E98D-4005-81CC-53D38D9D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D37AF7-25EF-4713-A2B9-AFC9C8ED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53051-57DD-4253-A014-A0600BA862E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2808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19E19F-2BF3-4B8C-A4D6-0494833FA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16FF74-15EE-45A2-A291-3FC8ACED2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EFE653-E9A3-4C53-B8EA-9D63A18A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CC9A8-8A27-48B5-B05F-35D1BDBB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E6FE9C-AD4B-4E15-AFEA-8E54B931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49E8F-C7BC-46D3-A52F-882605A240F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7133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B1FB3-5F0F-4E3B-AD58-90CC6B81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A0B91-9156-4455-8148-91D629A1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560740-103D-4922-A017-9B6023C1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8DD0EA-260F-48C4-9C99-83BFAE12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9A87B-BBE0-41EF-B544-EB290032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D8598-805D-4057-B380-FB0732D2E55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9758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CF6A5-7812-49F3-BAD9-023C5649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D8627F-3A75-45DB-9D16-2DDF87F5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B05A42-F08C-4C3A-B6AF-7D54CF63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85F3FC-A697-4956-BB15-A527E9B7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63A2C9-C62E-41B9-9C10-CCDAE743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98AEF-2C08-410F-B520-7D8122E524C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3819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0C81E-89EB-4F00-A699-088EBC879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017685-4DE3-424A-A79C-C72C5D17D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87D3E4-28BD-4010-A56B-B3398572C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E29B8A-60A7-47B0-AC46-595D026D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081A93-3333-4933-BE45-37F73BAA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ED01F7-C31A-49A5-9D5B-7B316359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416B4-7BF7-4189-9EC5-AA3739127AA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57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41505-6222-4333-8DF9-03C9E9E1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5322B6-7A88-4A99-BB66-407185A60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B35EF2-F3BA-472D-8617-045FE737E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7CC863-2600-422C-9E16-640352281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C47C71-28F6-46B5-8AC0-507839EBE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124DC1-2718-442F-9BB7-D34322D5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D42DBA3-CC8A-441F-807E-4D481F6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03A215-AF63-4531-BD9E-684F9D57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6BB24-3E7E-4B81-9E17-CDEEE25009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9804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30FAC-9D8C-4D52-8830-E67CDDD9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4515E1-B71C-4808-A1E4-2EE71B6A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5E54CC-BFC8-4BD9-A330-98A890BC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C66DD0-612C-4965-A879-4B223757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EF64-2996-4DF3-A65C-1F43437FFA7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5545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E391C4-CE1A-4DCE-8F0D-8C65737C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FD54CF-234F-43EC-B7C5-C934AC16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21A2E5-90DF-4339-987C-65B3FA8E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6E43-5753-4088-BDAA-55C90DCC142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1190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E69E1-8C45-48B9-B862-3640AC83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B92B0-A4A8-4B9C-B20E-90EFA133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8C1046-7FDC-416A-9066-2975D7E65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ABBC68-ECE8-4A7D-AF51-0D2427B9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E2485A-B603-484A-AC34-E3373486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F468AD-8A6B-4D87-A2D7-B7DD93DF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B72B5-BFE2-4AB6-AD7B-5A1574798FD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1825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7B10B-03D0-4080-8FE8-D69A260F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360E574-E29D-415A-8F39-79643DE10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A54A31-FD3B-463A-B87D-0FAB7BBF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C9A276-EB60-4C52-AEAE-9FBA7AC0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073558-6091-42F9-9EDB-10C941F1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41E816-C426-4DBF-BBA6-709D1C83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3E036-BE7B-4A9F-BB13-58EF121CDB9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5502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C9F670-DD7C-4BA9-972F-4D81C1C42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77D73A-1F14-41CF-B61D-DCF01C705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DA8278-CC39-4587-8E48-E208049160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106BA3-7CDA-46A2-B4B1-20FD82FB74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2362C1-78D1-4231-B160-CB968D19F5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989D67-286C-4C08-8DBD-A5ADE9AFEA21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EBBE244-63C8-4702-8516-1BEF8A082F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en-US" sz="4400"/>
              <a:t>Klasifikace a rozpoznávání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FD72D3B-715F-4E96-81D8-7B25917F42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cs-CZ" altLang="en-US" sz="3200"/>
              <a:t>Extrakce příznaků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>
            <a:extLst>
              <a:ext uri="{FF2B5EF4-FFF2-40B4-BE49-F238E27FC236}">
                <a16:creationId xmlns:a16="http://schemas.microsoft.com/office/drawing/2014/main" id="{43C09FBB-8510-4B99-AB66-D5E6853F1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0"/>
          <a:stretch>
            <a:fillRect/>
          </a:stretch>
        </p:blipFill>
        <p:spPr bwMode="auto">
          <a:xfrm>
            <a:off x="990600" y="3990975"/>
            <a:ext cx="25923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5">
            <a:extLst>
              <a:ext uri="{FF2B5EF4-FFF2-40B4-BE49-F238E27FC236}">
                <a16:creationId xmlns:a16="http://schemas.microsoft.com/office/drawing/2014/main" id="{8F602771-77F7-4D41-BD01-ED5CC473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0"/>
          <a:stretch>
            <a:fillRect/>
          </a:stretch>
        </p:blipFill>
        <p:spPr bwMode="auto">
          <a:xfrm>
            <a:off x="5257800" y="3989388"/>
            <a:ext cx="2592388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9" name="Picture 11">
            <a:extLst>
              <a:ext uri="{FF2B5EF4-FFF2-40B4-BE49-F238E27FC236}">
                <a16:creationId xmlns:a16="http://schemas.microsoft.com/office/drawing/2014/main" id="{BF2D04AC-66EE-42B6-BAE2-6208E8A3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/>
          <a:stretch>
            <a:fillRect/>
          </a:stretch>
        </p:blipFill>
        <p:spPr bwMode="auto">
          <a:xfrm>
            <a:off x="685800" y="1600200"/>
            <a:ext cx="3429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00" name="Picture 12">
            <a:extLst>
              <a:ext uri="{FF2B5EF4-FFF2-40B4-BE49-F238E27FC236}">
                <a16:creationId xmlns:a16="http://schemas.microsoft.com/office/drawing/2014/main" id="{22C01754-AA8E-40F4-BB62-990B46AE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"/>
          <a:stretch>
            <a:fillRect/>
          </a:stretch>
        </p:blipFill>
        <p:spPr bwMode="auto">
          <a:xfrm>
            <a:off x="4876800" y="1600200"/>
            <a:ext cx="35814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901" name="Rectangle 13">
            <a:extLst>
              <a:ext uri="{FF2B5EF4-FFF2-40B4-BE49-F238E27FC236}">
                <a16:creationId xmlns:a16="http://schemas.microsoft.com/office/drawing/2014/main" id="{8269A9B2-EC9E-476E-AB2C-CF90BB05F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4000"/>
              <a:t>Plná a diagonální kovarianční matice</a:t>
            </a:r>
          </a:p>
        </p:txBody>
      </p:sp>
      <p:grpSp>
        <p:nvGrpSpPr>
          <p:cNvPr id="166096" name="Group 208">
            <a:extLst>
              <a:ext uri="{FF2B5EF4-FFF2-40B4-BE49-F238E27FC236}">
                <a16:creationId xmlns:a16="http://schemas.microsoft.com/office/drawing/2014/main" id="{4A8024FD-2B08-4EC4-8E78-9F8ABC6E3A5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514600" y="5715000"/>
            <a:ext cx="2392363" cy="417513"/>
            <a:chOff x="1195" y="932"/>
            <a:chExt cx="1507" cy="263"/>
          </a:xfrm>
        </p:grpSpPr>
        <p:sp>
          <p:nvSpPr>
            <p:cNvPr id="166097" name="Text Box 209">
              <a:extLst>
                <a:ext uri="{FF2B5EF4-FFF2-40B4-BE49-F238E27FC236}">
                  <a16:creationId xmlns:a16="http://schemas.microsoft.com/office/drawing/2014/main" id="{332FE9BF-80B6-4E6D-A998-A8A9F14F2A1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95" y="1043"/>
              <a:ext cx="78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76200" rIns="0" bIns="33338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mib10" pitchFamily="34" charset="0"/>
                </a:rPr>
                <a:t>¹</a:t>
              </a:r>
            </a:p>
          </p:txBody>
        </p:sp>
        <p:sp>
          <p:nvSpPr>
            <p:cNvPr id="166098" name="Text Box 210">
              <a:extLst>
                <a:ext uri="{FF2B5EF4-FFF2-40B4-BE49-F238E27FC236}">
                  <a16:creationId xmlns:a16="http://schemas.microsoft.com/office/drawing/2014/main" id="{184E9AF6-66B2-4A0C-9029-883D4CA065E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09" y="1051"/>
              <a:ext cx="85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857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=</a:t>
              </a:r>
            </a:p>
          </p:txBody>
        </p:sp>
        <p:sp>
          <p:nvSpPr>
            <p:cNvPr id="166099" name="Text Box 211">
              <a:extLst>
                <a:ext uri="{FF2B5EF4-FFF2-40B4-BE49-F238E27FC236}">
                  <a16:creationId xmlns:a16="http://schemas.microsoft.com/office/drawing/2014/main" id="{87FA320D-CB03-4E57-8196-EFAD7F753EA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31" y="933"/>
              <a:ext cx="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6350" rIns="0" bIns="409575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ex10" pitchFamily="34" charset="0"/>
                </a:rPr>
                <a:t>·</a:t>
              </a:r>
            </a:p>
          </p:txBody>
        </p:sp>
        <p:sp>
          <p:nvSpPr>
            <p:cNvPr id="166100" name="Text Box 212">
              <a:extLst>
                <a:ext uri="{FF2B5EF4-FFF2-40B4-BE49-F238E27FC236}">
                  <a16:creationId xmlns:a16="http://schemas.microsoft.com/office/drawing/2014/main" id="{38310783-AC38-4C3D-9CE4-7FA20624F70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86" y="954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1</a:t>
              </a:r>
            </a:p>
          </p:txBody>
        </p:sp>
        <p:sp>
          <p:nvSpPr>
            <p:cNvPr id="166101" name="Text Box 213">
              <a:extLst>
                <a:ext uri="{FF2B5EF4-FFF2-40B4-BE49-F238E27FC236}">
                  <a16:creationId xmlns:a16="http://schemas.microsoft.com/office/drawing/2014/main" id="{C534232E-575E-4CDB-A22C-122E44BB87E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43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0</a:t>
              </a:r>
            </a:p>
          </p:txBody>
        </p:sp>
        <p:sp>
          <p:nvSpPr>
            <p:cNvPr id="166102" name="Text Box 214">
              <a:extLst>
                <a:ext uri="{FF2B5EF4-FFF2-40B4-BE49-F238E27FC236}">
                  <a16:creationId xmlns:a16="http://schemas.microsoft.com/office/drawing/2014/main" id="{94CE0E2E-C1A8-4CD9-A0D0-9693986450C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98" y="1145"/>
              <a:ext cx="30" cy="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4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mi10" pitchFamily="34" charset="0"/>
                </a:rPr>
                <a:t>:</a:t>
              </a:r>
            </a:p>
          </p:txBody>
        </p:sp>
        <p:sp>
          <p:nvSpPr>
            <p:cNvPr id="166103" name="Text Box 215">
              <a:extLst>
                <a:ext uri="{FF2B5EF4-FFF2-40B4-BE49-F238E27FC236}">
                  <a16:creationId xmlns:a16="http://schemas.microsoft.com/office/drawing/2014/main" id="{E38B11B0-3E3C-4984-8D7B-34D88EC3F7E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29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5</a:t>
              </a:r>
            </a:p>
          </p:txBody>
        </p:sp>
        <p:sp>
          <p:nvSpPr>
            <p:cNvPr id="166104" name="Text Box 216">
              <a:extLst>
                <a:ext uri="{FF2B5EF4-FFF2-40B4-BE49-F238E27FC236}">
                  <a16:creationId xmlns:a16="http://schemas.microsoft.com/office/drawing/2014/main" id="{D053DD38-C0D8-4A78-A7E8-82224819948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38" y="933"/>
              <a:ext cx="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6350" rIns="0" bIns="409575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ex10" pitchFamily="34" charset="0"/>
                </a:rPr>
                <a:t>¸</a:t>
              </a:r>
            </a:p>
          </p:txBody>
        </p:sp>
        <p:sp>
          <p:nvSpPr>
            <p:cNvPr id="166105" name="Text Box 217">
              <a:extLst>
                <a:ext uri="{FF2B5EF4-FFF2-40B4-BE49-F238E27FC236}">
                  <a16:creationId xmlns:a16="http://schemas.microsoft.com/office/drawing/2014/main" id="{C5806861-BF7A-477D-85BE-8891B00AA8C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1" y="1016"/>
              <a:ext cx="9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90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bx10" pitchFamily="34" charset="0"/>
                </a:rPr>
                <a:t>§</a:t>
              </a:r>
            </a:p>
          </p:txBody>
        </p:sp>
        <p:sp>
          <p:nvSpPr>
            <p:cNvPr id="166106" name="Text Box 218">
              <a:extLst>
                <a:ext uri="{FF2B5EF4-FFF2-40B4-BE49-F238E27FC236}">
                  <a16:creationId xmlns:a16="http://schemas.microsoft.com/office/drawing/2014/main" id="{9F49791E-15D3-4C93-AE6B-11406E5D2D0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72" y="1051"/>
              <a:ext cx="85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857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=</a:t>
              </a:r>
            </a:p>
          </p:txBody>
        </p:sp>
        <p:sp>
          <p:nvSpPr>
            <p:cNvPr id="166107" name="Text Box 219">
              <a:extLst>
                <a:ext uri="{FF2B5EF4-FFF2-40B4-BE49-F238E27FC236}">
                  <a16:creationId xmlns:a16="http://schemas.microsoft.com/office/drawing/2014/main" id="{208B951D-C1D1-49C5-BFEE-BEF34AD0344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8" y="933"/>
              <a:ext cx="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6350" rIns="0" bIns="409575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ex10" pitchFamily="34" charset="0"/>
                </a:rPr>
                <a:t>·</a:t>
              </a:r>
            </a:p>
          </p:txBody>
        </p:sp>
        <p:sp>
          <p:nvSpPr>
            <p:cNvPr id="166108" name="Text Box 220">
              <a:extLst>
                <a:ext uri="{FF2B5EF4-FFF2-40B4-BE49-F238E27FC236}">
                  <a16:creationId xmlns:a16="http://schemas.microsoft.com/office/drawing/2014/main" id="{A14C126B-1C42-48C5-94A9-CB168F5DCC4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43" y="954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1</a:t>
              </a:r>
            </a:p>
          </p:txBody>
        </p:sp>
        <p:sp>
          <p:nvSpPr>
            <p:cNvPr id="166109" name="Text Box 221">
              <a:extLst>
                <a:ext uri="{FF2B5EF4-FFF2-40B4-BE49-F238E27FC236}">
                  <a16:creationId xmlns:a16="http://schemas.microsoft.com/office/drawing/2014/main" id="{B10597D0-2CAB-45D4-A6F0-E6E28FD7A2F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50" y="954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0</a:t>
              </a:r>
            </a:p>
          </p:txBody>
        </p:sp>
        <p:sp>
          <p:nvSpPr>
            <p:cNvPr id="166110" name="Text Box 222">
              <a:extLst>
                <a:ext uri="{FF2B5EF4-FFF2-40B4-BE49-F238E27FC236}">
                  <a16:creationId xmlns:a16="http://schemas.microsoft.com/office/drawing/2014/main" id="{CAFEB29C-3CBA-4C95-9D99-A7AD4B605B3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04" y="1013"/>
              <a:ext cx="30" cy="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4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mi10" pitchFamily="34" charset="0"/>
                </a:rPr>
                <a:t>:</a:t>
              </a:r>
            </a:p>
          </p:txBody>
        </p:sp>
        <p:sp>
          <p:nvSpPr>
            <p:cNvPr id="166111" name="Text Box 223">
              <a:extLst>
                <a:ext uri="{FF2B5EF4-FFF2-40B4-BE49-F238E27FC236}">
                  <a16:creationId xmlns:a16="http://schemas.microsoft.com/office/drawing/2014/main" id="{48CD60E7-0264-45A0-B994-94E2D3A2EA1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35" y="954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8</a:t>
              </a:r>
            </a:p>
          </p:txBody>
        </p:sp>
        <p:sp>
          <p:nvSpPr>
            <p:cNvPr id="166112" name="Text Box 224">
              <a:extLst>
                <a:ext uri="{FF2B5EF4-FFF2-40B4-BE49-F238E27FC236}">
                  <a16:creationId xmlns:a16="http://schemas.microsoft.com/office/drawing/2014/main" id="{B0CBFD0E-02DA-4A24-91AF-F3018BFBC77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00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0</a:t>
              </a:r>
            </a:p>
          </p:txBody>
        </p:sp>
        <p:sp>
          <p:nvSpPr>
            <p:cNvPr id="166113" name="Text Box 225">
              <a:extLst>
                <a:ext uri="{FF2B5EF4-FFF2-40B4-BE49-F238E27FC236}">
                  <a16:creationId xmlns:a16="http://schemas.microsoft.com/office/drawing/2014/main" id="{319AEB52-8EC3-4B22-A671-890A50C18DD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55" y="1145"/>
              <a:ext cx="30" cy="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4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mi10" pitchFamily="34" charset="0"/>
                </a:rPr>
                <a:t>:</a:t>
              </a:r>
            </a:p>
          </p:txBody>
        </p:sp>
        <p:sp>
          <p:nvSpPr>
            <p:cNvPr id="166114" name="Text Box 226">
              <a:extLst>
                <a:ext uri="{FF2B5EF4-FFF2-40B4-BE49-F238E27FC236}">
                  <a16:creationId xmlns:a16="http://schemas.microsoft.com/office/drawing/2014/main" id="{35AB2F8C-98CB-4426-911F-414A9886CAD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85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8</a:t>
              </a:r>
            </a:p>
          </p:txBody>
        </p:sp>
        <p:sp>
          <p:nvSpPr>
            <p:cNvPr id="166115" name="Text Box 227">
              <a:extLst>
                <a:ext uri="{FF2B5EF4-FFF2-40B4-BE49-F238E27FC236}">
                  <a16:creationId xmlns:a16="http://schemas.microsoft.com/office/drawing/2014/main" id="{761A7D97-14B3-4510-ABE3-9FBA0AEA61E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92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1</a:t>
              </a:r>
            </a:p>
          </p:txBody>
        </p:sp>
        <p:sp>
          <p:nvSpPr>
            <p:cNvPr id="166116" name="Text Box 228">
              <a:extLst>
                <a:ext uri="{FF2B5EF4-FFF2-40B4-BE49-F238E27FC236}">
                  <a16:creationId xmlns:a16="http://schemas.microsoft.com/office/drawing/2014/main" id="{154318C7-477E-4163-A56B-4F4C1C5DF3A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644" y="933"/>
              <a:ext cx="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6350" rIns="0" bIns="409575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ex10" pitchFamily="34" charset="0"/>
                </a:rPr>
                <a:t>¸</a:t>
              </a:r>
            </a:p>
          </p:txBody>
        </p:sp>
        <p:sp>
          <p:nvSpPr>
            <p:cNvPr id="166117" name="Rectangle 229">
              <a:extLst>
                <a:ext uri="{FF2B5EF4-FFF2-40B4-BE49-F238E27FC236}">
                  <a16:creationId xmlns:a16="http://schemas.microsoft.com/office/drawing/2014/main" id="{23C62993-EB4B-4CB9-B8BC-38B9D7CEF0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5" y="932"/>
              <a:ext cx="1507" cy="2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141" name="Group 253">
            <a:extLst>
              <a:ext uri="{FF2B5EF4-FFF2-40B4-BE49-F238E27FC236}">
                <a16:creationId xmlns:a16="http://schemas.microsoft.com/office/drawing/2014/main" id="{726F6F61-2453-4D89-978D-7AC2E0CC569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324600" y="5715000"/>
            <a:ext cx="2392363" cy="417513"/>
            <a:chOff x="1195" y="932"/>
            <a:chExt cx="1507" cy="263"/>
          </a:xfrm>
        </p:grpSpPr>
        <p:sp>
          <p:nvSpPr>
            <p:cNvPr id="166142" name="Text Box 254">
              <a:extLst>
                <a:ext uri="{FF2B5EF4-FFF2-40B4-BE49-F238E27FC236}">
                  <a16:creationId xmlns:a16="http://schemas.microsoft.com/office/drawing/2014/main" id="{77FD3BA0-1786-41A1-A311-4FF5ECEEB9E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95" y="1043"/>
              <a:ext cx="78" cy="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76200" rIns="0" bIns="33338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mib10" pitchFamily="34" charset="0"/>
                </a:rPr>
                <a:t>¹</a:t>
              </a:r>
            </a:p>
          </p:txBody>
        </p:sp>
        <p:sp>
          <p:nvSpPr>
            <p:cNvPr id="166143" name="Text Box 255">
              <a:extLst>
                <a:ext uri="{FF2B5EF4-FFF2-40B4-BE49-F238E27FC236}">
                  <a16:creationId xmlns:a16="http://schemas.microsoft.com/office/drawing/2014/main" id="{BCCFEBEF-0EA4-4380-AA43-58189ACE277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09" y="1051"/>
              <a:ext cx="85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857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=</a:t>
              </a:r>
            </a:p>
          </p:txBody>
        </p:sp>
        <p:sp>
          <p:nvSpPr>
            <p:cNvPr id="166144" name="Text Box 256">
              <a:extLst>
                <a:ext uri="{FF2B5EF4-FFF2-40B4-BE49-F238E27FC236}">
                  <a16:creationId xmlns:a16="http://schemas.microsoft.com/office/drawing/2014/main" id="{28E5FFF6-035E-4CA3-9B78-2AE7C7CFB3E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31" y="933"/>
              <a:ext cx="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6350" rIns="0" bIns="409575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ex10" pitchFamily="34" charset="0"/>
                </a:rPr>
                <a:t>·</a:t>
              </a:r>
            </a:p>
          </p:txBody>
        </p:sp>
        <p:sp>
          <p:nvSpPr>
            <p:cNvPr id="166145" name="Text Box 257">
              <a:extLst>
                <a:ext uri="{FF2B5EF4-FFF2-40B4-BE49-F238E27FC236}">
                  <a16:creationId xmlns:a16="http://schemas.microsoft.com/office/drawing/2014/main" id="{5D98D66B-BB18-4144-8990-FAEA9EF03B6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86" y="954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1</a:t>
              </a:r>
            </a:p>
          </p:txBody>
        </p:sp>
        <p:sp>
          <p:nvSpPr>
            <p:cNvPr id="166146" name="Text Box 258">
              <a:extLst>
                <a:ext uri="{FF2B5EF4-FFF2-40B4-BE49-F238E27FC236}">
                  <a16:creationId xmlns:a16="http://schemas.microsoft.com/office/drawing/2014/main" id="{E59076B2-F333-4A85-8F95-43456E32AF1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43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0</a:t>
              </a:r>
            </a:p>
          </p:txBody>
        </p:sp>
        <p:sp>
          <p:nvSpPr>
            <p:cNvPr id="166147" name="Text Box 259">
              <a:extLst>
                <a:ext uri="{FF2B5EF4-FFF2-40B4-BE49-F238E27FC236}">
                  <a16:creationId xmlns:a16="http://schemas.microsoft.com/office/drawing/2014/main" id="{74EE2B13-AD6E-40C3-A323-2546CBC9315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98" y="1145"/>
              <a:ext cx="30" cy="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4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mi10" pitchFamily="34" charset="0"/>
                </a:rPr>
                <a:t>:</a:t>
              </a:r>
            </a:p>
          </p:txBody>
        </p:sp>
        <p:sp>
          <p:nvSpPr>
            <p:cNvPr id="166148" name="Text Box 260">
              <a:extLst>
                <a:ext uri="{FF2B5EF4-FFF2-40B4-BE49-F238E27FC236}">
                  <a16:creationId xmlns:a16="http://schemas.microsoft.com/office/drawing/2014/main" id="{6FB3C64C-20CB-46CF-BC63-4765214D7CB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29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5</a:t>
              </a:r>
            </a:p>
          </p:txBody>
        </p:sp>
        <p:sp>
          <p:nvSpPr>
            <p:cNvPr id="166149" name="Text Box 261">
              <a:extLst>
                <a:ext uri="{FF2B5EF4-FFF2-40B4-BE49-F238E27FC236}">
                  <a16:creationId xmlns:a16="http://schemas.microsoft.com/office/drawing/2014/main" id="{7DE075B9-AB26-4FED-A6AF-9420688AAAC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38" y="933"/>
              <a:ext cx="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6350" rIns="0" bIns="409575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ex10" pitchFamily="34" charset="0"/>
                </a:rPr>
                <a:t>¸</a:t>
              </a:r>
            </a:p>
          </p:txBody>
        </p:sp>
        <p:sp>
          <p:nvSpPr>
            <p:cNvPr id="166150" name="Text Box 262">
              <a:extLst>
                <a:ext uri="{FF2B5EF4-FFF2-40B4-BE49-F238E27FC236}">
                  <a16:creationId xmlns:a16="http://schemas.microsoft.com/office/drawing/2014/main" id="{4921D677-6482-424A-997D-1D03D117193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1" y="1016"/>
              <a:ext cx="91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90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bx10" pitchFamily="34" charset="0"/>
                </a:rPr>
                <a:t>§</a:t>
              </a:r>
            </a:p>
          </p:txBody>
        </p:sp>
        <p:sp>
          <p:nvSpPr>
            <p:cNvPr id="166151" name="Text Box 263">
              <a:extLst>
                <a:ext uri="{FF2B5EF4-FFF2-40B4-BE49-F238E27FC236}">
                  <a16:creationId xmlns:a16="http://schemas.microsoft.com/office/drawing/2014/main" id="{2696E950-ABF5-4434-87AE-139C0184A51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72" y="1051"/>
              <a:ext cx="85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857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=</a:t>
              </a:r>
            </a:p>
          </p:txBody>
        </p:sp>
        <p:sp>
          <p:nvSpPr>
            <p:cNvPr id="166152" name="Text Box 264">
              <a:extLst>
                <a:ext uri="{FF2B5EF4-FFF2-40B4-BE49-F238E27FC236}">
                  <a16:creationId xmlns:a16="http://schemas.microsoft.com/office/drawing/2014/main" id="{51A1D35F-662B-494D-9937-59D94434654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8" y="933"/>
              <a:ext cx="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6350" rIns="0" bIns="409575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ex10" pitchFamily="34" charset="0"/>
                </a:rPr>
                <a:t>·</a:t>
              </a:r>
            </a:p>
          </p:txBody>
        </p:sp>
        <p:sp>
          <p:nvSpPr>
            <p:cNvPr id="166153" name="Text Box 265">
              <a:extLst>
                <a:ext uri="{FF2B5EF4-FFF2-40B4-BE49-F238E27FC236}">
                  <a16:creationId xmlns:a16="http://schemas.microsoft.com/office/drawing/2014/main" id="{8FB1AC22-A38A-41A8-BCA1-E5E55FB59E0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00" y="954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0</a:t>
              </a:r>
            </a:p>
          </p:txBody>
        </p:sp>
        <p:sp>
          <p:nvSpPr>
            <p:cNvPr id="166154" name="Text Box 266">
              <a:extLst>
                <a:ext uri="{FF2B5EF4-FFF2-40B4-BE49-F238E27FC236}">
                  <a16:creationId xmlns:a16="http://schemas.microsoft.com/office/drawing/2014/main" id="{28D08FCD-2D4C-4683-B879-9C74A01E243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55" y="1013"/>
              <a:ext cx="30" cy="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4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mi10" pitchFamily="34" charset="0"/>
                </a:rPr>
                <a:t>:</a:t>
              </a:r>
            </a:p>
          </p:txBody>
        </p:sp>
        <p:sp>
          <p:nvSpPr>
            <p:cNvPr id="166155" name="Text Box 267">
              <a:extLst>
                <a:ext uri="{FF2B5EF4-FFF2-40B4-BE49-F238E27FC236}">
                  <a16:creationId xmlns:a16="http://schemas.microsoft.com/office/drawing/2014/main" id="{EE6CE1F7-7E54-4C0A-AD65-894392910FF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85" y="954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4</a:t>
              </a:r>
            </a:p>
          </p:txBody>
        </p:sp>
        <p:sp>
          <p:nvSpPr>
            <p:cNvPr id="166156" name="Text Box 268">
              <a:extLst>
                <a:ext uri="{FF2B5EF4-FFF2-40B4-BE49-F238E27FC236}">
                  <a16:creationId xmlns:a16="http://schemas.microsoft.com/office/drawing/2014/main" id="{59D7D66A-33F5-4AF2-8954-CE7134A2173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92" y="954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0</a:t>
              </a:r>
            </a:p>
          </p:txBody>
        </p:sp>
        <p:sp>
          <p:nvSpPr>
            <p:cNvPr id="166157" name="Text Box 269">
              <a:extLst>
                <a:ext uri="{FF2B5EF4-FFF2-40B4-BE49-F238E27FC236}">
                  <a16:creationId xmlns:a16="http://schemas.microsoft.com/office/drawing/2014/main" id="{48AAD9F2-1923-4F27-9293-DB0A497DBB5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243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0</a:t>
              </a:r>
            </a:p>
          </p:txBody>
        </p:sp>
        <p:sp>
          <p:nvSpPr>
            <p:cNvPr id="166158" name="Text Box 270">
              <a:extLst>
                <a:ext uri="{FF2B5EF4-FFF2-40B4-BE49-F238E27FC236}">
                  <a16:creationId xmlns:a16="http://schemas.microsoft.com/office/drawing/2014/main" id="{F99DD4AD-D81E-4D3C-B35F-42798892C6A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50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1</a:t>
              </a:r>
            </a:p>
          </p:txBody>
        </p:sp>
        <p:sp>
          <p:nvSpPr>
            <p:cNvPr id="166159" name="Text Box 271">
              <a:extLst>
                <a:ext uri="{FF2B5EF4-FFF2-40B4-BE49-F238E27FC236}">
                  <a16:creationId xmlns:a16="http://schemas.microsoft.com/office/drawing/2014/main" id="{21625D5F-8E73-42BC-93C1-5F6A65A2E28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04" y="1145"/>
              <a:ext cx="30" cy="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74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mi10" pitchFamily="34" charset="0"/>
                </a:rPr>
                <a:t>:</a:t>
              </a:r>
            </a:p>
          </p:txBody>
        </p:sp>
        <p:sp>
          <p:nvSpPr>
            <p:cNvPr id="166160" name="Text Box 272">
              <a:extLst>
                <a:ext uri="{FF2B5EF4-FFF2-40B4-BE49-F238E27FC236}">
                  <a16:creationId xmlns:a16="http://schemas.microsoft.com/office/drawing/2014/main" id="{429DCEE4-515A-4BF7-BAD7-D447B3FEE6D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35" y="1086"/>
              <a:ext cx="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11125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r10" pitchFamily="34" charset="0"/>
                </a:rPr>
                <a:t>5</a:t>
              </a:r>
            </a:p>
          </p:txBody>
        </p:sp>
        <p:sp>
          <p:nvSpPr>
            <p:cNvPr id="166161" name="Text Box 273">
              <a:extLst>
                <a:ext uri="{FF2B5EF4-FFF2-40B4-BE49-F238E27FC236}">
                  <a16:creationId xmlns:a16="http://schemas.microsoft.com/office/drawing/2014/main" id="{20C8AB80-3209-4F6A-B8F7-350AD610323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644" y="933"/>
              <a:ext cx="5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6350" rIns="0" bIns="409575" anchor="b"/>
            <a:lstStyle/>
            <a:p>
              <a:pPr eaLnBrk="0" hangingPunct="0">
                <a:lnSpc>
                  <a:spcPct val="300000"/>
                </a:lnSpc>
              </a:pPr>
              <a:r>
                <a:rPr lang="cs-CZ" altLang="en-US" sz="1400">
                  <a:latin typeface="cmex10" pitchFamily="34" charset="0"/>
                </a:rPr>
                <a:t>¸</a:t>
              </a:r>
            </a:p>
          </p:txBody>
        </p:sp>
        <p:sp>
          <p:nvSpPr>
            <p:cNvPr id="166162" name="Rectangle 274">
              <a:extLst>
                <a:ext uri="{FF2B5EF4-FFF2-40B4-BE49-F238E27FC236}">
                  <a16:creationId xmlns:a16="http://schemas.microsoft.com/office/drawing/2014/main" id="{4115ADAF-D599-4895-BC65-1F30E4ABCE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95" y="932"/>
              <a:ext cx="1507" cy="2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744E4C9A-A5EA-43BA-A270-50447B0CF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cs-CZ" altLang="en-US" dirty="0"/>
              <a:t>Diagonální kovarianční matice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587" name="Rectangle 3">
                <a:extLst>
                  <a:ext uri="{FF2B5EF4-FFF2-40B4-BE49-F238E27FC236}">
                    <a16:creationId xmlns:a16="http://schemas.microsoft.com/office/drawing/2014/main" id="{A06AF106-AD6F-4CD2-BEEB-95AA005758C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2362200"/>
                <a:ext cx="8458200" cy="762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cs-CZ" altLang="en-US" sz="2400" dirty="0"/>
                  <a:t>Pokud je </a:t>
                </a:r>
                <a14:m>
                  <m:oMath xmlns:m="http://schemas.openxmlformats.org/officeDocument/2006/math">
                    <m:r>
                      <a:rPr lang="el-GR" sz="2400" b="1" smtClean="0">
                        <a:latin typeface="Cambria Math"/>
                        <a:ea typeface="Cambria Math"/>
                      </a:rPr>
                      <m:t>𝚺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diagonální matice s koeficienty v diagonále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altLang="en-US" sz="2400" baseline="-25000" dirty="0"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cs-CZ" altLang="en-US" sz="2400" dirty="0">
                    <a:cs typeface="Arial" panose="020B0604020202020204" pitchFamily="34" charset="0"/>
                    <a:sym typeface="Wingdings" panose="05000000000000000000" pitchFamily="2" charset="2"/>
                  </a:rPr>
                  <a:t></a:t>
                </a:r>
                <a:endParaRPr lang="cs-CZ" altLang="en-US" sz="2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5587" name="Rectangle 3">
                <a:extLst>
                  <a:ext uri="{FF2B5EF4-FFF2-40B4-BE49-F238E27FC236}">
                    <a16:creationId xmlns:a16="http://schemas.microsoft.com/office/drawing/2014/main" id="{A06AF106-AD6F-4CD2-BEEB-95AA00575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2362200"/>
                <a:ext cx="8458200" cy="762000"/>
              </a:xfrm>
              <a:blipFill>
                <a:blip r:embed="rId2"/>
                <a:stretch>
                  <a:fillRect l="-1154" t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79">
                <a:extLst>
                  <a:ext uri="{FF2B5EF4-FFF2-40B4-BE49-F238E27FC236}">
                    <a16:creationId xmlns:a16="http://schemas.microsoft.com/office/drawing/2014/main" id="{0E368183-ED21-4000-895D-C4D8E73998C6}"/>
                  </a:ext>
                </a:extLst>
              </p:cNvPr>
              <p:cNvSpPr txBox="1"/>
              <p:nvPr/>
            </p:nvSpPr>
            <p:spPr>
              <a:xfrm>
                <a:off x="990600" y="1143000"/>
                <a:ext cx="7315200" cy="97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4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4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9" name="TextBox 79">
                <a:extLst>
                  <a:ext uri="{FF2B5EF4-FFF2-40B4-BE49-F238E27FC236}">
                    <a16:creationId xmlns:a16="http://schemas.microsoft.com/office/drawing/2014/main" id="{0E368183-ED21-4000-895D-C4D8E7399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143000"/>
                <a:ext cx="7315200" cy="977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79">
                <a:extLst>
                  <a:ext uri="{FF2B5EF4-FFF2-40B4-BE49-F238E27FC236}">
                    <a16:creationId xmlns:a16="http://schemas.microsoft.com/office/drawing/2014/main" id="{6145935F-D635-4F83-B787-35CD8F8DC272}"/>
                  </a:ext>
                </a:extLst>
              </p:cNvPr>
              <p:cNvSpPr txBox="1"/>
              <p:nvPr/>
            </p:nvSpPr>
            <p:spPr>
              <a:xfrm>
                <a:off x="412748" y="2971800"/>
                <a:ext cx="8501065" cy="3878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4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nary>
                                <m:naryPr>
                                  <m:chr m:val="∏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𝐷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𝐷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  <m:t>𝜇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𝐷</m:t>
                          </m:r>
                        </m:sup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2400" b="0" dirty="0">
                    <a:ea typeface="Cambria Math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160" name="TextBox 79">
                <a:extLst>
                  <a:ext uri="{FF2B5EF4-FFF2-40B4-BE49-F238E27FC236}">
                    <a16:creationId xmlns:a16="http://schemas.microsoft.com/office/drawing/2014/main" id="{6145935F-D635-4F83-B787-35CD8F8DC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48" y="2971800"/>
                <a:ext cx="8501065" cy="3878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08A9073-EC6A-4BF8-A035-DF0C93F0C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cs-CZ" altLang="en-US"/>
              <a:t>Diagonální kovarianční matice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825" name="Text Box 193">
                <a:extLst>
                  <a:ext uri="{FF2B5EF4-FFF2-40B4-BE49-F238E27FC236}">
                    <a16:creationId xmlns:a16="http://schemas.microsoft.com/office/drawing/2014/main" id="{BF46D478-A0CE-40E4-9441-1E2D8D8D9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5100" y="1524000"/>
                <a:ext cx="4572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en-US" sz="2400" dirty="0"/>
                  <a:t>Jevy</a:t>
                </a:r>
                <a:r>
                  <a:rPr lang="cs-CZ" altLang="en-US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cs-CZ" altLang="en-US" dirty="0"/>
                  <a:t> </a:t>
                </a:r>
                <a:r>
                  <a:rPr lang="cs-CZ" altLang="en-US" dirty="0" err="1"/>
                  <a:t>a</a:t>
                </a:r>
                <a:r>
                  <a:rPr lang="cs-CZ" altLang="en-US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cs-CZ" altLang="en-US" dirty="0"/>
                  <a:t> jsou statisticky nezávislé</a:t>
                </a:r>
              </a:p>
            </p:txBody>
          </p:sp>
        </mc:Choice>
        <mc:Fallback xmlns="">
          <p:sp>
            <p:nvSpPr>
              <p:cNvPr id="197825" name="Text Box 193">
                <a:extLst>
                  <a:ext uri="{FF2B5EF4-FFF2-40B4-BE49-F238E27FC236}">
                    <a16:creationId xmlns:a16="http://schemas.microsoft.com/office/drawing/2014/main" id="{BF46D478-A0CE-40E4-9441-1E2D8D8D9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5100" y="1524000"/>
                <a:ext cx="4572000" cy="457200"/>
              </a:xfrm>
              <a:prstGeom prst="rect">
                <a:avLst/>
              </a:prstGeom>
              <a:blipFill>
                <a:blip r:embed="rId2"/>
                <a:stretch>
                  <a:fillRect l="-2000" t="-9333" b="-3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946" name="Text Box 314">
            <a:extLst>
              <a:ext uri="{FF2B5EF4-FFF2-40B4-BE49-F238E27FC236}">
                <a16:creationId xmlns:a16="http://schemas.microsoft.com/office/drawing/2014/main" id="{DAEE7D9E-615A-4C12-BBFB-44620977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09800"/>
            <a:ext cx="3048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Koeficienty x</a:t>
            </a:r>
            <a:r>
              <a:rPr lang="cs-CZ" altLang="en-US" baseline="-25000"/>
              <a:t>i</a:t>
            </a:r>
            <a:r>
              <a:rPr lang="cs-CZ" altLang="en-US"/>
              <a:t> příznakového vektoru </a:t>
            </a:r>
            <a:r>
              <a:rPr lang="cs-CZ" altLang="en-US" b="1"/>
              <a:t>x</a:t>
            </a:r>
            <a:r>
              <a:rPr lang="cs-CZ" altLang="en-US"/>
              <a:t> jsou statisticky nezávislé.</a:t>
            </a:r>
            <a:endParaRPr lang="cs-CZ" altLang="en-US" b="1"/>
          </a:p>
        </p:txBody>
      </p:sp>
      <p:grpSp>
        <p:nvGrpSpPr>
          <p:cNvPr id="198327" name="Group 695">
            <a:extLst>
              <a:ext uri="{FF2B5EF4-FFF2-40B4-BE49-F238E27FC236}">
                <a16:creationId xmlns:a16="http://schemas.microsoft.com/office/drawing/2014/main" id="{77A5F691-942A-4B94-85A0-A42B029219E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733800"/>
            <a:ext cx="4824413" cy="2654300"/>
            <a:chOff x="864" y="2352"/>
            <a:chExt cx="3039" cy="1672"/>
          </a:xfrm>
        </p:grpSpPr>
        <p:sp>
          <p:nvSpPr>
            <p:cNvPr id="198307" name="Freeform 675">
              <a:extLst>
                <a:ext uri="{FF2B5EF4-FFF2-40B4-BE49-F238E27FC236}">
                  <a16:creationId xmlns:a16="http://schemas.microsoft.com/office/drawing/2014/main" id="{1346B383-8F9D-43D2-87DB-D80D3A8F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3552"/>
              <a:ext cx="3039" cy="450"/>
            </a:xfrm>
            <a:custGeom>
              <a:avLst/>
              <a:gdLst>
                <a:gd name="T0" fmla="*/ 29 w 3039"/>
                <a:gd name="T1" fmla="*/ 1554 h 1554"/>
                <a:gd name="T2" fmla="*/ 91 w 3039"/>
                <a:gd name="T3" fmla="*/ 1554 h 1554"/>
                <a:gd name="T4" fmla="*/ 153 w 3039"/>
                <a:gd name="T5" fmla="*/ 1554 h 1554"/>
                <a:gd name="T6" fmla="*/ 213 w 3039"/>
                <a:gd name="T7" fmla="*/ 1554 h 1554"/>
                <a:gd name="T8" fmla="*/ 275 w 3039"/>
                <a:gd name="T9" fmla="*/ 1554 h 1554"/>
                <a:gd name="T10" fmla="*/ 337 w 3039"/>
                <a:gd name="T11" fmla="*/ 1554 h 1554"/>
                <a:gd name="T12" fmla="*/ 399 w 3039"/>
                <a:gd name="T13" fmla="*/ 1554 h 1554"/>
                <a:gd name="T14" fmla="*/ 459 w 3039"/>
                <a:gd name="T15" fmla="*/ 1554 h 1554"/>
                <a:gd name="T16" fmla="*/ 521 w 3039"/>
                <a:gd name="T17" fmla="*/ 1553 h 1554"/>
                <a:gd name="T18" fmla="*/ 583 w 3039"/>
                <a:gd name="T19" fmla="*/ 1553 h 1554"/>
                <a:gd name="T20" fmla="*/ 643 w 3039"/>
                <a:gd name="T21" fmla="*/ 1553 h 1554"/>
                <a:gd name="T22" fmla="*/ 705 w 3039"/>
                <a:gd name="T23" fmla="*/ 1552 h 1554"/>
                <a:gd name="T24" fmla="*/ 767 w 3039"/>
                <a:gd name="T25" fmla="*/ 1548 h 1554"/>
                <a:gd name="T26" fmla="*/ 827 w 3039"/>
                <a:gd name="T27" fmla="*/ 1544 h 1554"/>
                <a:gd name="T28" fmla="*/ 889 w 3039"/>
                <a:gd name="T29" fmla="*/ 1536 h 1554"/>
                <a:gd name="T30" fmla="*/ 951 w 3039"/>
                <a:gd name="T31" fmla="*/ 1523 h 1554"/>
                <a:gd name="T32" fmla="*/ 1013 w 3039"/>
                <a:gd name="T33" fmla="*/ 1501 h 1554"/>
                <a:gd name="T34" fmla="*/ 1073 w 3039"/>
                <a:gd name="T35" fmla="*/ 1466 h 1554"/>
                <a:gd name="T36" fmla="*/ 1135 w 3039"/>
                <a:gd name="T37" fmla="*/ 1416 h 1554"/>
                <a:gd name="T38" fmla="*/ 1197 w 3039"/>
                <a:gd name="T39" fmla="*/ 1344 h 1554"/>
                <a:gd name="T40" fmla="*/ 1257 w 3039"/>
                <a:gd name="T41" fmla="*/ 1246 h 1554"/>
                <a:gd name="T42" fmla="*/ 1319 w 3039"/>
                <a:gd name="T43" fmla="*/ 1121 h 1554"/>
                <a:gd name="T44" fmla="*/ 1381 w 3039"/>
                <a:gd name="T45" fmla="*/ 971 h 1554"/>
                <a:gd name="T46" fmla="*/ 1441 w 3039"/>
                <a:gd name="T47" fmla="*/ 797 h 1554"/>
                <a:gd name="T48" fmla="*/ 1503 w 3039"/>
                <a:gd name="T49" fmla="*/ 611 h 1554"/>
                <a:gd name="T50" fmla="*/ 1565 w 3039"/>
                <a:gd name="T51" fmla="*/ 426 h 1554"/>
                <a:gd name="T52" fmla="*/ 1627 w 3039"/>
                <a:gd name="T53" fmla="*/ 256 h 1554"/>
                <a:gd name="T54" fmla="*/ 1687 w 3039"/>
                <a:gd name="T55" fmla="*/ 119 h 1554"/>
                <a:gd name="T56" fmla="*/ 1749 w 3039"/>
                <a:gd name="T57" fmla="*/ 31 h 1554"/>
                <a:gd name="T58" fmla="*/ 1811 w 3039"/>
                <a:gd name="T59" fmla="*/ 0 h 1554"/>
                <a:gd name="T60" fmla="*/ 1871 w 3039"/>
                <a:gd name="T61" fmla="*/ 31 h 1554"/>
                <a:gd name="T62" fmla="*/ 1933 w 3039"/>
                <a:gd name="T63" fmla="*/ 119 h 1554"/>
                <a:gd name="T64" fmla="*/ 1995 w 3039"/>
                <a:gd name="T65" fmla="*/ 256 h 1554"/>
                <a:gd name="T66" fmla="*/ 2055 w 3039"/>
                <a:gd name="T67" fmla="*/ 426 h 1554"/>
                <a:gd name="T68" fmla="*/ 2117 w 3039"/>
                <a:gd name="T69" fmla="*/ 611 h 1554"/>
                <a:gd name="T70" fmla="*/ 2179 w 3039"/>
                <a:gd name="T71" fmla="*/ 797 h 1554"/>
                <a:gd name="T72" fmla="*/ 2241 w 3039"/>
                <a:gd name="T73" fmla="*/ 971 h 1554"/>
                <a:gd name="T74" fmla="*/ 2301 w 3039"/>
                <a:gd name="T75" fmla="*/ 1121 h 1554"/>
                <a:gd name="T76" fmla="*/ 2363 w 3039"/>
                <a:gd name="T77" fmla="*/ 1246 h 1554"/>
                <a:gd name="T78" fmla="*/ 2425 w 3039"/>
                <a:gd name="T79" fmla="*/ 1344 h 1554"/>
                <a:gd name="T80" fmla="*/ 2485 w 3039"/>
                <a:gd name="T81" fmla="*/ 1416 h 1554"/>
                <a:gd name="T82" fmla="*/ 2547 w 3039"/>
                <a:gd name="T83" fmla="*/ 1466 h 1554"/>
                <a:gd name="T84" fmla="*/ 2609 w 3039"/>
                <a:gd name="T85" fmla="*/ 1501 h 1554"/>
                <a:gd name="T86" fmla="*/ 2669 w 3039"/>
                <a:gd name="T87" fmla="*/ 1523 h 1554"/>
                <a:gd name="T88" fmla="*/ 2731 w 3039"/>
                <a:gd name="T89" fmla="*/ 1536 h 1554"/>
                <a:gd name="T90" fmla="*/ 2793 w 3039"/>
                <a:gd name="T91" fmla="*/ 1544 h 1554"/>
                <a:gd name="T92" fmla="*/ 2855 w 3039"/>
                <a:gd name="T93" fmla="*/ 1548 h 1554"/>
                <a:gd name="T94" fmla="*/ 2915 w 3039"/>
                <a:gd name="T95" fmla="*/ 1552 h 1554"/>
                <a:gd name="T96" fmla="*/ 2977 w 3039"/>
                <a:gd name="T97" fmla="*/ 1553 h 1554"/>
                <a:gd name="T98" fmla="*/ 3039 w 3039"/>
                <a:gd name="T99" fmla="*/ 1553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9" h="1554">
                  <a:moveTo>
                    <a:pt x="0" y="1554"/>
                  </a:moveTo>
                  <a:lnTo>
                    <a:pt x="29" y="1554"/>
                  </a:lnTo>
                  <a:lnTo>
                    <a:pt x="60" y="1554"/>
                  </a:lnTo>
                  <a:lnTo>
                    <a:pt x="91" y="1554"/>
                  </a:lnTo>
                  <a:lnTo>
                    <a:pt x="122" y="1554"/>
                  </a:lnTo>
                  <a:lnTo>
                    <a:pt x="153" y="1554"/>
                  </a:lnTo>
                  <a:lnTo>
                    <a:pt x="184" y="1554"/>
                  </a:lnTo>
                  <a:lnTo>
                    <a:pt x="213" y="1554"/>
                  </a:lnTo>
                  <a:lnTo>
                    <a:pt x="244" y="1554"/>
                  </a:lnTo>
                  <a:lnTo>
                    <a:pt x="275" y="1554"/>
                  </a:lnTo>
                  <a:lnTo>
                    <a:pt x="306" y="1554"/>
                  </a:lnTo>
                  <a:lnTo>
                    <a:pt x="337" y="1554"/>
                  </a:lnTo>
                  <a:lnTo>
                    <a:pt x="368" y="1554"/>
                  </a:lnTo>
                  <a:lnTo>
                    <a:pt x="399" y="1554"/>
                  </a:lnTo>
                  <a:lnTo>
                    <a:pt x="428" y="1554"/>
                  </a:lnTo>
                  <a:lnTo>
                    <a:pt x="459" y="1554"/>
                  </a:lnTo>
                  <a:lnTo>
                    <a:pt x="490" y="1554"/>
                  </a:lnTo>
                  <a:lnTo>
                    <a:pt x="521" y="1553"/>
                  </a:lnTo>
                  <a:lnTo>
                    <a:pt x="552" y="1553"/>
                  </a:lnTo>
                  <a:lnTo>
                    <a:pt x="583" y="1553"/>
                  </a:lnTo>
                  <a:lnTo>
                    <a:pt x="614" y="1553"/>
                  </a:lnTo>
                  <a:lnTo>
                    <a:pt x="643" y="1553"/>
                  </a:lnTo>
                  <a:lnTo>
                    <a:pt x="674" y="1552"/>
                  </a:lnTo>
                  <a:lnTo>
                    <a:pt x="705" y="1552"/>
                  </a:lnTo>
                  <a:lnTo>
                    <a:pt x="736" y="1550"/>
                  </a:lnTo>
                  <a:lnTo>
                    <a:pt x="767" y="1548"/>
                  </a:lnTo>
                  <a:lnTo>
                    <a:pt x="798" y="1547"/>
                  </a:lnTo>
                  <a:lnTo>
                    <a:pt x="827" y="1544"/>
                  </a:lnTo>
                  <a:lnTo>
                    <a:pt x="858" y="1540"/>
                  </a:lnTo>
                  <a:lnTo>
                    <a:pt x="889" y="1536"/>
                  </a:lnTo>
                  <a:lnTo>
                    <a:pt x="920" y="1531"/>
                  </a:lnTo>
                  <a:lnTo>
                    <a:pt x="951" y="1523"/>
                  </a:lnTo>
                  <a:lnTo>
                    <a:pt x="982" y="1513"/>
                  </a:lnTo>
                  <a:lnTo>
                    <a:pt x="1013" y="1501"/>
                  </a:lnTo>
                  <a:lnTo>
                    <a:pt x="1042" y="1485"/>
                  </a:lnTo>
                  <a:lnTo>
                    <a:pt x="1073" y="1466"/>
                  </a:lnTo>
                  <a:lnTo>
                    <a:pt x="1104" y="1443"/>
                  </a:lnTo>
                  <a:lnTo>
                    <a:pt x="1135" y="1416"/>
                  </a:lnTo>
                  <a:lnTo>
                    <a:pt x="1166" y="1382"/>
                  </a:lnTo>
                  <a:lnTo>
                    <a:pt x="1197" y="1344"/>
                  </a:lnTo>
                  <a:lnTo>
                    <a:pt x="1228" y="1298"/>
                  </a:lnTo>
                  <a:lnTo>
                    <a:pt x="1257" y="1246"/>
                  </a:lnTo>
                  <a:lnTo>
                    <a:pt x="1288" y="1188"/>
                  </a:lnTo>
                  <a:lnTo>
                    <a:pt x="1319" y="1121"/>
                  </a:lnTo>
                  <a:lnTo>
                    <a:pt x="1350" y="1049"/>
                  </a:lnTo>
                  <a:lnTo>
                    <a:pt x="1381" y="971"/>
                  </a:lnTo>
                  <a:lnTo>
                    <a:pt x="1412" y="886"/>
                  </a:lnTo>
                  <a:lnTo>
                    <a:pt x="1441" y="797"/>
                  </a:lnTo>
                  <a:lnTo>
                    <a:pt x="1472" y="705"/>
                  </a:lnTo>
                  <a:lnTo>
                    <a:pt x="1503" y="611"/>
                  </a:lnTo>
                  <a:lnTo>
                    <a:pt x="1534" y="517"/>
                  </a:lnTo>
                  <a:lnTo>
                    <a:pt x="1565" y="426"/>
                  </a:lnTo>
                  <a:lnTo>
                    <a:pt x="1596" y="338"/>
                  </a:lnTo>
                  <a:lnTo>
                    <a:pt x="1627" y="256"/>
                  </a:lnTo>
                  <a:lnTo>
                    <a:pt x="1656" y="182"/>
                  </a:lnTo>
                  <a:lnTo>
                    <a:pt x="1687" y="119"/>
                  </a:lnTo>
                  <a:lnTo>
                    <a:pt x="1718" y="68"/>
                  </a:lnTo>
                  <a:lnTo>
                    <a:pt x="1749" y="31"/>
                  </a:lnTo>
                  <a:lnTo>
                    <a:pt x="1780" y="8"/>
                  </a:lnTo>
                  <a:lnTo>
                    <a:pt x="1811" y="0"/>
                  </a:lnTo>
                  <a:lnTo>
                    <a:pt x="1842" y="8"/>
                  </a:lnTo>
                  <a:lnTo>
                    <a:pt x="1871" y="31"/>
                  </a:lnTo>
                  <a:lnTo>
                    <a:pt x="1902" y="68"/>
                  </a:lnTo>
                  <a:lnTo>
                    <a:pt x="1933" y="119"/>
                  </a:lnTo>
                  <a:lnTo>
                    <a:pt x="1964" y="182"/>
                  </a:lnTo>
                  <a:lnTo>
                    <a:pt x="1995" y="256"/>
                  </a:lnTo>
                  <a:lnTo>
                    <a:pt x="2026" y="338"/>
                  </a:lnTo>
                  <a:lnTo>
                    <a:pt x="2055" y="426"/>
                  </a:lnTo>
                  <a:lnTo>
                    <a:pt x="2086" y="517"/>
                  </a:lnTo>
                  <a:lnTo>
                    <a:pt x="2117" y="611"/>
                  </a:lnTo>
                  <a:lnTo>
                    <a:pt x="2148" y="705"/>
                  </a:lnTo>
                  <a:lnTo>
                    <a:pt x="2179" y="797"/>
                  </a:lnTo>
                  <a:lnTo>
                    <a:pt x="2210" y="886"/>
                  </a:lnTo>
                  <a:lnTo>
                    <a:pt x="2241" y="971"/>
                  </a:lnTo>
                  <a:lnTo>
                    <a:pt x="2270" y="1049"/>
                  </a:lnTo>
                  <a:lnTo>
                    <a:pt x="2301" y="1121"/>
                  </a:lnTo>
                  <a:lnTo>
                    <a:pt x="2332" y="1188"/>
                  </a:lnTo>
                  <a:lnTo>
                    <a:pt x="2363" y="1246"/>
                  </a:lnTo>
                  <a:lnTo>
                    <a:pt x="2394" y="1298"/>
                  </a:lnTo>
                  <a:lnTo>
                    <a:pt x="2425" y="1344"/>
                  </a:lnTo>
                  <a:lnTo>
                    <a:pt x="2456" y="1382"/>
                  </a:lnTo>
                  <a:lnTo>
                    <a:pt x="2485" y="1416"/>
                  </a:lnTo>
                  <a:lnTo>
                    <a:pt x="2516" y="1443"/>
                  </a:lnTo>
                  <a:lnTo>
                    <a:pt x="2547" y="1466"/>
                  </a:lnTo>
                  <a:lnTo>
                    <a:pt x="2578" y="1485"/>
                  </a:lnTo>
                  <a:lnTo>
                    <a:pt x="2609" y="1501"/>
                  </a:lnTo>
                  <a:lnTo>
                    <a:pt x="2640" y="1513"/>
                  </a:lnTo>
                  <a:lnTo>
                    <a:pt x="2669" y="1523"/>
                  </a:lnTo>
                  <a:lnTo>
                    <a:pt x="2700" y="1531"/>
                  </a:lnTo>
                  <a:lnTo>
                    <a:pt x="2731" y="1536"/>
                  </a:lnTo>
                  <a:lnTo>
                    <a:pt x="2762" y="1540"/>
                  </a:lnTo>
                  <a:lnTo>
                    <a:pt x="2793" y="1544"/>
                  </a:lnTo>
                  <a:lnTo>
                    <a:pt x="2824" y="1547"/>
                  </a:lnTo>
                  <a:lnTo>
                    <a:pt x="2855" y="1548"/>
                  </a:lnTo>
                  <a:lnTo>
                    <a:pt x="2884" y="1550"/>
                  </a:lnTo>
                  <a:lnTo>
                    <a:pt x="2915" y="1552"/>
                  </a:lnTo>
                  <a:lnTo>
                    <a:pt x="2946" y="1552"/>
                  </a:lnTo>
                  <a:lnTo>
                    <a:pt x="2977" y="1553"/>
                  </a:lnTo>
                  <a:lnTo>
                    <a:pt x="3008" y="1553"/>
                  </a:lnTo>
                  <a:lnTo>
                    <a:pt x="3039" y="155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21" name="Freeform 689">
              <a:extLst>
                <a:ext uri="{FF2B5EF4-FFF2-40B4-BE49-F238E27FC236}">
                  <a16:creationId xmlns:a16="http://schemas.microsoft.com/office/drawing/2014/main" id="{2E0CD91B-5183-40CD-932F-94E2DBD1A68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80" y="2732"/>
              <a:ext cx="1576" cy="1008"/>
            </a:xfrm>
            <a:custGeom>
              <a:avLst/>
              <a:gdLst>
                <a:gd name="T0" fmla="*/ 29 w 3039"/>
                <a:gd name="T1" fmla="*/ 1554 h 1554"/>
                <a:gd name="T2" fmla="*/ 91 w 3039"/>
                <a:gd name="T3" fmla="*/ 1554 h 1554"/>
                <a:gd name="T4" fmla="*/ 153 w 3039"/>
                <a:gd name="T5" fmla="*/ 1554 h 1554"/>
                <a:gd name="T6" fmla="*/ 213 w 3039"/>
                <a:gd name="T7" fmla="*/ 1554 h 1554"/>
                <a:gd name="T8" fmla="*/ 275 w 3039"/>
                <a:gd name="T9" fmla="*/ 1554 h 1554"/>
                <a:gd name="T10" fmla="*/ 337 w 3039"/>
                <a:gd name="T11" fmla="*/ 1554 h 1554"/>
                <a:gd name="T12" fmla="*/ 399 w 3039"/>
                <a:gd name="T13" fmla="*/ 1554 h 1554"/>
                <a:gd name="T14" fmla="*/ 459 w 3039"/>
                <a:gd name="T15" fmla="*/ 1554 h 1554"/>
                <a:gd name="T16" fmla="*/ 521 w 3039"/>
                <a:gd name="T17" fmla="*/ 1553 h 1554"/>
                <a:gd name="T18" fmla="*/ 583 w 3039"/>
                <a:gd name="T19" fmla="*/ 1553 h 1554"/>
                <a:gd name="T20" fmla="*/ 643 w 3039"/>
                <a:gd name="T21" fmla="*/ 1553 h 1554"/>
                <a:gd name="T22" fmla="*/ 705 w 3039"/>
                <a:gd name="T23" fmla="*/ 1552 h 1554"/>
                <a:gd name="T24" fmla="*/ 767 w 3039"/>
                <a:gd name="T25" fmla="*/ 1548 h 1554"/>
                <a:gd name="T26" fmla="*/ 827 w 3039"/>
                <a:gd name="T27" fmla="*/ 1544 h 1554"/>
                <a:gd name="T28" fmla="*/ 889 w 3039"/>
                <a:gd name="T29" fmla="*/ 1536 h 1554"/>
                <a:gd name="T30" fmla="*/ 951 w 3039"/>
                <a:gd name="T31" fmla="*/ 1523 h 1554"/>
                <a:gd name="T32" fmla="*/ 1013 w 3039"/>
                <a:gd name="T33" fmla="*/ 1501 h 1554"/>
                <a:gd name="T34" fmla="*/ 1073 w 3039"/>
                <a:gd name="T35" fmla="*/ 1466 h 1554"/>
                <a:gd name="T36" fmla="*/ 1135 w 3039"/>
                <a:gd name="T37" fmla="*/ 1416 h 1554"/>
                <a:gd name="T38" fmla="*/ 1197 w 3039"/>
                <a:gd name="T39" fmla="*/ 1344 h 1554"/>
                <a:gd name="T40" fmla="*/ 1257 w 3039"/>
                <a:gd name="T41" fmla="*/ 1246 h 1554"/>
                <a:gd name="T42" fmla="*/ 1319 w 3039"/>
                <a:gd name="T43" fmla="*/ 1121 h 1554"/>
                <a:gd name="T44" fmla="*/ 1381 w 3039"/>
                <a:gd name="T45" fmla="*/ 971 h 1554"/>
                <a:gd name="T46" fmla="*/ 1441 w 3039"/>
                <a:gd name="T47" fmla="*/ 797 h 1554"/>
                <a:gd name="T48" fmla="*/ 1503 w 3039"/>
                <a:gd name="T49" fmla="*/ 611 h 1554"/>
                <a:gd name="T50" fmla="*/ 1565 w 3039"/>
                <a:gd name="T51" fmla="*/ 426 h 1554"/>
                <a:gd name="T52" fmla="*/ 1627 w 3039"/>
                <a:gd name="T53" fmla="*/ 256 h 1554"/>
                <a:gd name="T54" fmla="*/ 1687 w 3039"/>
                <a:gd name="T55" fmla="*/ 119 h 1554"/>
                <a:gd name="T56" fmla="*/ 1749 w 3039"/>
                <a:gd name="T57" fmla="*/ 31 h 1554"/>
                <a:gd name="T58" fmla="*/ 1811 w 3039"/>
                <a:gd name="T59" fmla="*/ 0 h 1554"/>
                <a:gd name="T60" fmla="*/ 1871 w 3039"/>
                <a:gd name="T61" fmla="*/ 31 h 1554"/>
                <a:gd name="T62" fmla="*/ 1933 w 3039"/>
                <a:gd name="T63" fmla="*/ 119 h 1554"/>
                <a:gd name="T64" fmla="*/ 1995 w 3039"/>
                <a:gd name="T65" fmla="*/ 256 h 1554"/>
                <a:gd name="T66" fmla="*/ 2055 w 3039"/>
                <a:gd name="T67" fmla="*/ 426 h 1554"/>
                <a:gd name="T68" fmla="*/ 2117 w 3039"/>
                <a:gd name="T69" fmla="*/ 611 h 1554"/>
                <a:gd name="T70" fmla="*/ 2179 w 3039"/>
                <a:gd name="T71" fmla="*/ 797 h 1554"/>
                <a:gd name="T72" fmla="*/ 2241 w 3039"/>
                <a:gd name="T73" fmla="*/ 971 h 1554"/>
                <a:gd name="T74" fmla="*/ 2301 w 3039"/>
                <a:gd name="T75" fmla="*/ 1121 h 1554"/>
                <a:gd name="T76" fmla="*/ 2363 w 3039"/>
                <a:gd name="T77" fmla="*/ 1246 h 1554"/>
                <a:gd name="T78" fmla="*/ 2425 w 3039"/>
                <a:gd name="T79" fmla="*/ 1344 h 1554"/>
                <a:gd name="T80" fmla="*/ 2485 w 3039"/>
                <a:gd name="T81" fmla="*/ 1416 h 1554"/>
                <a:gd name="T82" fmla="*/ 2547 w 3039"/>
                <a:gd name="T83" fmla="*/ 1466 h 1554"/>
                <a:gd name="T84" fmla="*/ 2609 w 3039"/>
                <a:gd name="T85" fmla="*/ 1501 h 1554"/>
                <a:gd name="T86" fmla="*/ 2669 w 3039"/>
                <a:gd name="T87" fmla="*/ 1523 h 1554"/>
                <a:gd name="T88" fmla="*/ 2731 w 3039"/>
                <a:gd name="T89" fmla="*/ 1536 h 1554"/>
                <a:gd name="T90" fmla="*/ 2793 w 3039"/>
                <a:gd name="T91" fmla="*/ 1544 h 1554"/>
                <a:gd name="T92" fmla="*/ 2855 w 3039"/>
                <a:gd name="T93" fmla="*/ 1548 h 1554"/>
                <a:gd name="T94" fmla="*/ 2915 w 3039"/>
                <a:gd name="T95" fmla="*/ 1552 h 1554"/>
                <a:gd name="T96" fmla="*/ 2977 w 3039"/>
                <a:gd name="T97" fmla="*/ 1553 h 1554"/>
                <a:gd name="T98" fmla="*/ 3039 w 3039"/>
                <a:gd name="T99" fmla="*/ 1553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9" h="1554">
                  <a:moveTo>
                    <a:pt x="0" y="1554"/>
                  </a:moveTo>
                  <a:lnTo>
                    <a:pt x="29" y="1554"/>
                  </a:lnTo>
                  <a:lnTo>
                    <a:pt x="60" y="1554"/>
                  </a:lnTo>
                  <a:lnTo>
                    <a:pt x="91" y="1554"/>
                  </a:lnTo>
                  <a:lnTo>
                    <a:pt x="122" y="1554"/>
                  </a:lnTo>
                  <a:lnTo>
                    <a:pt x="153" y="1554"/>
                  </a:lnTo>
                  <a:lnTo>
                    <a:pt x="184" y="1554"/>
                  </a:lnTo>
                  <a:lnTo>
                    <a:pt x="213" y="1554"/>
                  </a:lnTo>
                  <a:lnTo>
                    <a:pt x="244" y="1554"/>
                  </a:lnTo>
                  <a:lnTo>
                    <a:pt x="275" y="1554"/>
                  </a:lnTo>
                  <a:lnTo>
                    <a:pt x="306" y="1554"/>
                  </a:lnTo>
                  <a:lnTo>
                    <a:pt x="337" y="1554"/>
                  </a:lnTo>
                  <a:lnTo>
                    <a:pt x="368" y="1554"/>
                  </a:lnTo>
                  <a:lnTo>
                    <a:pt x="399" y="1554"/>
                  </a:lnTo>
                  <a:lnTo>
                    <a:pt x="428" y="1554"/>
                  </a:lnTo>
                  <a:lnTo>
                    <a:pt x="459" y="1554"/>
                  </a:lnTo>
                  <a:lnTo>
                    <a:pt x="490" y="1554"/>
                  </a:lnTo>
                  <a:lnTo>
                    <a:pt x="521" y="1553"/>
                  </a:lnTo>
                  <a:lnTo>
                    <a:pt x="552" y="1553"/>
                  </a:lnTo>
                  <a:lnTo>
                    <a:pt x="583" y="1553"/>
                  </a:lnTo>
                  <a:lnTo>
                    <a:pt x="614" y="1553"/>
                  </a:lnTo>
                  <a:lnTo>
                    <a:pt x="643" y="1553"/>
                  </a:lnTo>
                  <a:lnTo>
                    <a:pt x="674" y="1552"/>
                  </a:lnTo>
                  <a:lnTo>
                    <a:pt x="705" y="1552"/>
                  </a:lnTo>
                  <a:lnTo>
                    <a:pt x="736" y="1550"/>
                  </a:lnTo>
                  <a:lnTo>
                    <a:pt x="767" y="1548"/>
                  </a:lnTo>
                  <a:lnTo>
                    <a:pt x="798" y="1547"/>
                  </a:lnTo>
                  <a:lnTo>
                    <a:pt x="827" y="1544"/>
                  </a:lnTo>
                  <a:lnTo>
                    <a:pt x="858" y="1540"/>
                  </a:lnTo>
                  <a:lnTo>
                    <a:pt x="889" y="1536"/>
                  </a:lnTo>
                  <a:lnTo>
                    <a:pt x="920" y="1531"/>
                  </a:lnTo>
                  <a:lnTo>
                    <a:pt x="951" y="1523"/>
                  </a:lnTo>
                  <a:lnTo>
                    <a:pt x="982" y="1513"/>
                  </a:lnTo>
                  <a:lnTo>
                    <a:pt x="1013" y="1501"/>
                  </a:lnTo>
                  <a:lnTo>
                    <a:pt x="1042" y="1485"/>
                  </a:lnTo>
                  <a:lnTo>
                    <a:pt x="1073" y="1466"/>
                  </a:lnTo>
                  <a:lnTo>
                    <a:pt x="1104" y="1443"/>
                  </a:lnTo>
                  <a:lnTo>
                    <a:pt x="1135" y="1416"/>
                  </a:lnTo>
                  <a:lnTo>
                    <a:pt x="1166" y="1382"/>
                  </a:lnTo>
                  <a:lnTo>
                    <a:pt x="1197" y="1344"/>
                  </a:lnTo>
                  <a:lnTo>
                    <a:pt x="1228" y="1298"/>
                  </a:lnTo>
                  <a:lnTo>
                    <a:pt x="1257" y="1246"/>
                  </a:lnTo>
                  <a:lnTo>
                    <a:pt x="1288" y="1188"/>
                  </a:lnTo>
                  <a:lnTo>
                    <a:pt x="1319" y="1121"/>
                  </a:lnTo>
                  <a:lnTo>
                    <a:pt x="1350" y="1049"/>
                  </a:lnTo>
                  <a:lnTo>
                    <a:pt x="1381" y="971"/>
                  </a:lnTo>
                  <a:lnTo>
                    <a:pt x="1412" y="886"/>
                  </a:lnTo>
                  <a:lnTo>
                    <a:pt x="1441" y="797"/>
                  </a:lnTo>
                  <a:lnTo>
                    <a:pt x="1472" y="705"/>
                  </a:lnTo>
                  <a:lnTo>
                    <a:pt x="1503" y="611"/>
                  </a:lnTo>
                  <a:lnTo>
                    <a:pt x="1534" y="517"/>
                  </a:lnTo>
                  <a:lnTo>
                    <a:pt x="1565" y="426"/>
                  </a:lnTo>
                  <a:lnTo>
                    <a:pt x="1596" y="338"/>
                  </a:lnTo>
                  <a:lnTo>
                    <a:pt x="1627" y="256"/>
                  </a:lnTo>
                  <a:lnTo>
                    <a:pt x="1656" y="182"/>
                  </a:lnTo>
                  <a:lnTo>
                    <a:pt x="1687" y="119"/>
                  </a:lnTo>
                  <a:lnTo>
                    <a:pt x="1718" y="68"/>
                  </a:lnTo>
                  <a:lnTo>
                    <a:pt x="1749" y="31"/>
                  </a:lnTo>
                  <a:lnTo>
                    <a:pt x="1780" y="8"/>
                  </a:lnTo>
                  <a:lnTo>
                    <a:pt x="1811" y="0"/>
                  </a:lnTo>
                  <a:lnTo>
                    <a:pt x="1842" y="8"/>
                  </a:lnTo>
                  <a:lnTo>
                    <a:pt x="1871" y="31"/>
                  </a:lnTo>
                  <a:lnTo>
                    <a:pt x="1902" y="68"/>
                  </a:lnTo>
                  <a:lnTo>
                    <a:pt x="1933" y="119"/>
                  </a:lnTo>
                  <a:lnTo>
                    <a:pt x="1964" y="182"/>
                  </a:lnTo>
                  <a:lnTo>
                    <a:pt x="1995" y="256"/>
                  </a:lnTo>
                  <a:lnTo>
                    <a:pt x="2026" y="338"/>
                  </a:lnTo>
                  <a:lnTo>
                    <a:pt x="2055" y="426"/>
                  </a:lnTo>
                  <a:lnTo>
                    <a:pt x="2086" y="517"/>
                  </a:lnTo>
                  <a:lnTo>
                    <a:pt x="2117" y="611"/>
                  </a:lnTo>
                  <a:lnTo>
                    <a:pt x="2148" y="705"/>
                  </a:lnTo>
                  <a:lnTo>
                    <a:pt x="2179" y="797"/>
                  </a:lnTo>
                  <a:lnTo>
                    <a:pt x="2210" y="886"/>
                  </a:lnTo>
                  <a:lnTo>
                    <a:pt x="2241" y="971"/>
                  </a:lnTo>
                  <a:lnTo>
                    <a:pt x="2270" y="1049"/>
                  </a:lnTo>
                  <a:lnTo>
                    <a:pt x="2301" y="1121"/>
                  </a:lnTo>
                  <a:lnTo>
                    <a:pt x="2332" y="1188"/>
                  </a:lnTo>
                  <a:lnTo>
                    <a:pt x="2363" y="1246"/>
                  </a:lnTo>
                  <a:lnTo>
                    <a:pt x="2394" y="1298"/>
                  </a:lnTo>
                  <a:lnTo>
                    <a:pt x="2425" y="1344"/>
                  </a:lnTo>
                  <a:lnTo>
                    <a:pt x="2456" y="1382"/>
                  </a:lnTo>
                  <a:lnTo>
                    <a:pt x="2485" y="1416"/>
                  </a:lnTo>
                  <a:lnTo>
                    <a:pt x="2516" y="1443"/>
                  </a:lnTo>
                  <a:lnTo>
                    <a:pt x="2547" y="1466"/>
                  </a:lnTo>
                  <a:lnTo>
                    <a:pt x="2578" y="1485"/>
                  </a:lnTo>
                  <a:lnTo>
                    <a:pt x="2609" y="1501"/>
                  </a:lnTo>
                  <a:lnTo>
                    <a:pt x="2640" y="1513"/>
                  </a:lnTo>
                  <a:lnTo>
                    <a:pt x="2669" y="1523"/>
                  </a:lnTo>
                  <a:lnTo>
                    <a:pt x="2700" y="1531"/>
                  </a:lnTo>
                  <a:lnTo>
                    <a:pt x="2731" y="1536"/>
                  </a:lnTo>
                  <a:lnTo>
                    <a:pt x="2762" y="1540"/>
                  </a:lnTo>
                  <a:lnTo>
                    <a:pt x="2793" y="1544"/>
                  </a:lnTo>
                  <a:lnTo>
                    <a:pt x="2824" y="1547"/>
                  </a:lnTo>
                  <a:lnTo>
                    <a:pt x="2855" y="1548"/>
                  </a:lnTo>
                  <a:lnTo>
                    <a:pt x="2884" y="1550"/>
                  </a:lnTo>
                  <a:lnTo>
                    <a:pt x="2915" y="1552"/>
                  </a:lnTo>
                  <a:lnTo>
                    <a:pt x="2946" y="1552"/>
                  </a:lnTo>
                  <a:lnTo>
                    <a:pt x="2977" y="1553"/>
                  </a:lnTo>
                  <a:lnTo>
                    <a:pt x="3008" y="1553"/>
                  </a:lnTo>
                  <a:lnTo>
                    <a:pt x="3039" y="155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23" name="Line 691">
              <a:extLst>
                <a:ext uri="{FF2B5EF4-FFF2-40B4-BE49-F238E27FC236}">
                  <a16:creationId xmlns:a16="http://schemas.microsoft.com/office/drawing/2014/main" id="{9477E72E-A63E-4333-84DD-927E55BD8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4008"/>
              <a:ext cx="3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24" name="Line 692">
              <a:extLst>
                <a:ext uri="{FF2B5EF4-FFF2-40B4-BE49-F238E27FC236}">
                  <a16:creationId xmlns:a16="http://schemas.microsoft.com/office/drawing/2014/main" id="{48245D13-B84D-4DF5-AE30-01FF536A8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352"/>
              <a:ext cx="0" cy="16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26" name="Oval 694">
              <a:extLst>
                <a:ext uri="{FF2B5EF4-FFF2-40B4-BE49-F238E27FC236}">
                  <a16:creationId xmlns:a16="http://schemas.microsoft.com/office/drawing/2014/main" id="{D4B7D9F4-F8D6-4454-9122-C0556E0C9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832"/>
              <a:ext cx="1216" cy="5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328" name="Text Box 696">
                <a:extLst>
                  <a:ext uri="{FF2B5EF4-FFF2-40B4-BE49-F238E27FC236}">
                    <a16:creationId xmlns:a16="http://schemas.microsoft.com/office/drawing/2014/main" id="{55494870-EC06-440A-A20B-2F6553E1C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0200" y="6324600"/>
                <a:ext cx="1066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cs-CZ" altLang="en-US" baseline="-25000" dirty="0"/>
              </a:p>
            </p:txBody>
          </p:sp>
        </mc:Choice>
        <mc:Fallback xmlns="">
          <p:sp>
            <p:nvSpPr>
              <p:cNvPr id="198328" name="Text Box 696">
                <a:extLst>
                  <a:ext uri="{FF2B5EF4-FFF2-40B4-BE49-F238E27FC236}">
                    <a16:creationId xmlns:a16="http://schemas.microsoft.com/office/drawing/2014/main" id="{55494870-EC06-440A-A20B-2F6553E1C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6324600"/>
                <a:ext cx="1066800" cy="366713"/>
              </a:xfrm>
              <a:prstGeom prst="rect">
                <a:avLst/>
              </a:prstGeom>
              <a:blipFill>
                <a:blip r:embed="rId3"/>
                <a:stretch>
                  <a:fillRect l="-5143" t="-10000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329" name="Text Box 697">
                <a:extLst>
                  <a:ext uri="{FF2B5EF4-FFF2-40B4-BE49-F238E27FC236}">
                    <a16:creationId xmlns:a16="http://schemas.microsoft.com/office/drawing/2014/main" id="{2C1D3585-5D7A-41B0-8AAA-2E040C221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64357" y="3779043"/>
                <a:ext cx="1066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cs-CZ" altLang="en-US" baseline="-25000" dirty="0"/>
              </a:p>
            </p:txBody>
          </p:sp>
        </mc:Choice>
        <mc:Fallback xmlns="">
          <p:sp>
            <p:nvSpPr>
              <p:cNvPr id="198329" name="Text Box 697">
                <a:extLst>
                  <a:ext uri="{FF2B5EF4-FFF2-40B4-BE49-F238E27FC236}">
                    <a16:creationId xmlns:a16="http://schemas.microsoft.com/office/drawing/2014/main" id="{2C1D3585-5D7A-41B0-8AAA-2E040C221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564357" y="3779043"/>
                <a:ext cx="1066800" cy="366713"/>
              </a:xfrm>
              <a:prstGeom prst="rect">
                <a:avLst/>
              </a:prstGeom>
              <a:blipFill>
                <a:blip r:embed="rId4"/>
                <a:stretch>
                  <a:fillRect l="-8333" r="-26667" b="-4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730D7D09-F33A-434C-9ABD-CD891A0C19D1}"/>
                  </a:ext>
                </a:extLst>
              </p:cNvPr>
              <p:cNvSpPr txBox="1"/>
              <p:nvPr/>
            </p:nvSpPr>
            <p:spPr>
              <a:xfrm>
                <a:off x="304800" y="2138461"/>
                <a:ext cx="4572000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4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𝐷</m:t>
                          </m:r>
                        </m:sup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ovéPole 65">
                <a:extLst>
                  <a:ext uri="{FF2B5EF4-FFF2-40B4-BE49-F238E27FC236}">
                    <a16:creationId xmlns:a16="http://schemas.microsoft.com/office/drawing/2014/main" id="{730D7D09-F33A-434C-9ABD-CD891A0C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38461"/>
                <a:ext cx="4572000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F12882E8-0C3B-497B-93F3-47A5493CEABB}"/>
                  </a:ext>
                </a:extLst>
              </p:cNvPr>
              <p:cNvSpPr txBox="1"/>
              <p:nvPr/>
            </p:nvSpPr>
            <p:spPr>
              <a:xfrm>
                <a:off x="314476" y="1524000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8" name="TextovéPole 67">
                <a:extLst>
                  <a:ext uri="{FF2B5EF4-FFF2-40B4-BE49-F238E27FC236}">
                    <a16:creationId xmlns:a16="http://schemas.microsoft.com/office/drawing/2014/main" id="{F12882E8-0C3B-497B-93F3-47A5493CE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76" y="1524000"/>
                <a:ext cx="37338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51E02D3F-FCAB-4031-A5E3-97CB0BD69A85}"/>
                  </a:ext>
                </a:extLst>
              </p:cNvPr>
              <p:cNvSpPr txBox="1"/>
              <p:nvPr/>
            </p:nvSpPr>
            <p:spPr>
              <a:xfrm>
                <a:off x="5632754" y="3886199"/>
                <a:ext cx="2139645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𝐱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2" name="TextovéPole 71">
                <a:extLst>
                  <a:ext uri="{FF2B5EF4-FFF2-40B4-BE49-F238E27FC236}">
                    <a16:creationId xmlns:a16="http://schemas.microsoft.com/office/drawing/2014/main" id="{51E02D3F-FCAB-4031-A5E3-97CB0BD69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54" y="3886199"/>
                <a:ext cx="2139645" cy="400110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DADFFB1-5D34-4D31-8C58-65EEB8DC4013}"/>
              </a:ext>
            </a:extLst>
          </p:cNvPr>
          <p:cNvCxnSpPr>
            <a:cxnSpLocks/>
            <a:endCxn id="72" idx="1"/>
          </p:cNvCxnSpPr>
          <p:nvPr/>
        </p:nvCxnSpPr>
        <p:spPr>
          <a:xfrm flipV="1">
            <a:off x="4565955" y="4117664"/>
            <a:ext cx="1066799" cy="7591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9B8BAE42-E01F-4BDB-A59A-CAB5B04C6AFC}"/>
                  </a:ext>
                </a:extLst>
              </p:cNvPr>
              <p:cNvSpPr txBox="1"/>
              <p:nvPr/>
            </p:nvSpPr>
            <p:spPr>
              <a:xfrm>
                <a:off x="5650895" y="5293662"/>
                <a:ext cx="749905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9B8BAE42-E01F-4BDB-A59A-CAB5B04C6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895" y="5293662"/>
                <a:ext cx="749905" cy="400110"/>
              </a:xfrm>
              <a:prstGeom prst="rect">
                <a:avLst/>
              </a:prstGeom>
              <a:blipFill>
                <a:blip r:embed="rId8"/>
                <a:stretch>
                  <a:fillRect b="-88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F64A8350-49B7-439D-944F-FCAE68E70380}"/>
              </a:ext>
            </a:extLst>
          </p:cNvPr>
          <p:cNvCxnSpPr>
            <a:cxnSpLocks/>
            <a:stCxn id="198307" idx="36"/>
            <a:endCxn id="76" idx="1"/>
          </p:cNvCxnSpPr>
          <p:nvPr/>
        </p:nvCxnSpPr>
        <p:spPr>
          <a:xfrm flipV="1">
            <a:off x="4929188" y="5493717"/>
            <a:ext cx="721707" cy="5914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752DB28E-85FC-4CEE-8182-9382C26210AB}"/>
                  </a:ext>
                </a:extLst>
              </p:cNvPr>
              <p:cNvSpPr txBox="1"/>
              <p:nvPr/>
            </p:nvSpPr>
            <p:spPr>
              <a:xfrm>
                <a:off x="2761342" y="3886200"/>
                <a:ext cx="749905" cy="4001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752DB28E-85FC-4CEE-8182-9382C2621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42" y="3886200"/>
                <a:ext cx="749905" cy="400110"/>
              </a:xfrm>
              <a:prstGeom prst="rect">
                <a:avLst/>
              </a:prstGeom>
              <a:blipFill>
                <a:blip r:embed="rId9"/>
                <a:stretch>
                  <a:fillRect b="-89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4BE154AC-3CB7-42AC-BA4B-733964F91F52}"/>
              </a:ext>
            </a:extLst>
          </p:cNvPr>
          <p:cNvCxnSpPr>
            <a:cxnSpLocks/>
            <a:stCxn id="198321" idx="35"/>
            <a:endCxn id="81" idx="1"/>
          </p:cNvCxnSpPr>
          <p:nvPr/>
        </p:nvCxnSpPr>
        <p:spPr>
          <a:xfrm flipV="1">
            <a:off x="2151105" y="4086255"/>
            <a:ext cx="610237" cy="5079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8" name="Picture 12">
            <a:extLst>
              <a:ext uri="{FF2B5EF4-FFF2-40B4-BE49-F238E27FC236}">
                <a16:creationId xmlns:a16="http://schemas.microsoft.com/office/drawing/2014/main" id="{E707238C-9DCA-4C19-8165-FEE17222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22929" r="18677" b="22929"/>
          <a:stretch>
            <a:fillRect/>
          </a:stretch>
        </p:blipFill>
        <p:spPr bwMode="auto">
          <a:xfrm rot="-24774390">
            <a:off x="4835525" y="3825875"/>
            <a:ext cx="4038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9" name="Oval 13">
            <a:extLst>
              <a:ext uri="{FF2B5EF4-FFF2-40B4-BE49-F238E27FC236}">
                <a16:creationId xmlns:a16="http://schemas.microsoft.com/office/drawing/2014/main" id="{5E153A96-9502-41BB-9B4B-9DE3911A08F7}"/>
              </a:ext>
            </a:extLst>
          </p:cNvPr>
          <p:cNvSpPr>
            <a:spLocks noChangeArrowheads="1"/>
          </p:cNvSpPr>
          <p:nvPr/>
        </p:nvSpPr>
        <p:spPr bwMode="auto">
          <a:xfrm rot="-3078652">
            <a:off x="6934201" y="4470400"/>
            <a:ext cx="1084262" cy="1131887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2" name="Oval 16">
            <a:extLst>
              <a:ext uri="{FF2B5EF4-FFF2-40B4-BE49-F238E27FC236}">
                <a16:creationId xmlns:a16="http://schemas.microsoft.com/office/drawing/2014/main" id="{43DB698F-136A-4A38-95DE-F61580FF7447}"/>
              </a:ext>
            </a:extLst>
          </p:cNvPr>
          <p:cNvSpPr>
            <a:spLocks noChangeArrowheads="1"/>
          </p:cNvSpPr>
          <p:nvPr/>
        </p:nvSpPr>
        <p:spPr bwMode="auto">
          <a:xfrm rot="-21600000">
            <a:off x="6362700" y="3898900"/>
            <a:ext cx="914400" cy="2438400"/>
          </a:xfrm>
          <a:prstGeom prst="ellips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611EACB3-2B1A-402B-9D9B-32FFEF6F3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Diagonální kovarianční matice</a:t>
            </a:r>
          </a:p>
        </p:txBody>
      </p:sp>
      <p:grpSp>
        <p:nvGrpSpPr>
          <p:cNvPr id="198665" name="Group 9">
            <a:extLst>
              <a:ext uri="{FF2B5EF4-FFF2-40B4-BE49-F238E27FC236}">
                <a16:creationId xmlns:a16="http://schemas.microsoft.com/office/drawing/2014/main" id="{49CD7888-32EE-4F18-A050-DCFB20FE686B}"/>
              </a:ext>
            </a:extLst>
          </p:cNvPr>
          <p:cNvGrpSpPr>
            <a:grpSpLocks/>
          </p:cNvGrpSpPr>
          <p:nvPr/>
        </p:nvGrpSpPr>
        <p:grpSpPr bwMode="auto">
          <a:xfrm>
            <a:off x="0" y="3890963"/>
            <a:ext cx="4038600" cy="2965450"/>
            <a:chOff x="1248" y="1956"/>
            <a:chExt cx="3216" cy="2264"/>
          </a:xfrm>
        </p:grpSpPr>
        <p:pic>
          <p:nvPicPr>
            <p:cNvPr id="198660" name="Picture 4">
              <a:extLst>
                <a:ext uri="{FF2B5EF4-FFF2-40B4-BE49-F238E27FC236}">
                  <a16:creationId xmlns:a16="http://schemas.microsoft.com/office/drawing/2014/main" id="{B12DE6E8-5B2C-4E5D-9C9E-5A034D178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77" t="22929" r="18677" b="22929"/>
            <a:stretch>
              <a:fillRect/>
            </a:stretch>
          </p:blipFill>
          <p:spPr bwMode="auto">
            <a:xfrm>
              <a:off x="1248" y="1956"/>
              <a:ext cx="3216" cy="2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61" name="Oval 5">
              <a:extLst>
                <a:ext uri="{FF2B5EF4-FFF2-40B4-BE49-F238E27FC236}">
                  <a16:creationId xmlns:a16="http://schemas.microsoft.com/office/drawing/2014/main" id="{F5E245B2-8EE8-4D11-A21E-0E9539ACC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968"/>
              <a:ext cx="864" cy="864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2" name="Oval 6">
              <a:extLst>
                <a:ext uri="{FF2B5EF4-FFF2-40B4-BE49-F238E27FC236}">
                  <a16:creationId xmlns:a16="http://schemas.microsoft.com/office/drawing/2014/main" id="{3DF8AC3F-9E62-4B86-A32F-3AAF3F36A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84"/>
              <a:ext cx="688" cy="92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3" name="Oval 7">
              <a:extLst>
                <a:ext uri="{FF2B5EF4-FFF2-40B4-BE49-F238E27FC236}">
                  <a16:creationId xmlns:a16="http://schemas.microsoft.com/office/drawing/2014/main" id="{AE6F0D32-1AF3-43A8-B466-457822350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280"/>
              <a:ext cx="688" cy="92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4" name="Oval 8">
              <a:extLst>
                <a:ext uri="{FF2B5EF4-FFF2-40B4-BE49-F238E27FC236}">
                  <a16:creationId xmlns:a16="http://schemas.microsoft.com/office/drawing/2014/main" id="{A13606F5-28DE-4437-BC66-EA256FD43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2944"/>
              <a:ext cx="688" cy="92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666" name="Rectangle 10">
                <a:extLst>
                  <a:ext uri="{FF2B5EF4-FFF2-40B4-BE49-F238E27FC236}">
                    <a16:creationId xmlns:a16="http://schemas.microsoft.com/office/drawing/2014/main" id="{D1909AE3-1B95-4B74-8C97-F03662BACE4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6670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cs-CZ" altLang="en-US" sz="2000" dirty="0"/>
                  <a:t>Proč nás zajímá?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Pomůže nám pochopit význam plné </a:t>
                </a:r>
                <a:r>
                  <a:rPr lang="cs-CZ" altLang="en-US" sz="2000" dirty="0" err="1"/>
                  <a:t>kovarianční</a:t>
                </a:r>
                <a:r>
                  <a:rPr lang="cs-CZ" altLang="en-US" sz="2000" dirty="0"/>
                  <a:t> matice v </a:t>
                </a:r>
                <a:r>
                  <a:rPr lang="cs-CZ" altLang="en-US" sz="2000" dirty="0" err="1"/>
                  <a:t>gaussovském</a:t>
                </a:r>
                <a:r>
                  <a:rPr lang="cs-CZ" altLang="en-US" sz="2000" dirty="0"/>
                  <a:t> rozložení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Úspora parametrů při modelování dat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Pokud jsou data korelována (viz červená třída na prvním obr.)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cs-CZ" altLang="en-US" sz="1800" dirty="0"/>
                  <a:t>Zvláště pro vysoce dimenzionální příznaky, modelování pomocí směsi </a:t>
                </a:r>
                <a:r>
                  <a:rPr lang="cs-CZ" altLang="en-US" sz="1800" dirty="0" err="1"/>
                  <a:t>gaussovských</a:t>
                </a:r>
                <a:r>
                  <a:rPr lang="cs-CZ" altLang="en-US" sz="1800" dirty="0"/>
                  <a:t> rozložení s diagonální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  <a:ea typeface="Cambria Math"/>
                      </a:rPr>
                      <m:t>𝚺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cs-CZ" altLang="en-US" sz="1800" dirty="0"/>
                  <a:t>může být úspornější než použití jedné </a:t>
                </a:r>
                <a:r>
                  <a:rPr lang="cs-CZ" altLang="en-US" sz="1800" dirty="0" err="1"/>
                  <a:t>gaussovky</a:t>
                </a:r>
                <a:r>
                  <a:rPr lang="cs-CZ" altLang="en-US" sz="1800" dirty="0"/>
                  <a:t> s plnou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  <a:ea typeface="Cambria Math"/>
                      </a:rPr>
                      <m:t>𝚺</m:t>
                    </m:r>
                  </m:oMath>
                </a14:m>
                <a:r>
                  <a:rPr lang="cs-CZ" altLang="en-US" sz="1800" dirty="0"/>
                  <a:t>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cs-CZ" altLang="en-US" sz="1800" dirty="0"/>
                  <a:t>Můžeme se pokusit data natočit - </a:t>
                </a:r>
                <a:r>
                  <a:rPr lang="cs-CZ" altLang="en-US" sz="1800" dirty="0" err="1"/>
                  <a:t>dekorelovat</a:t>
                </a:r>
                <a:endParaRPr lang="cs-CZ" altLang="en-US" sz="1800" dirty="0"/>
              </a:p>
            </p:txBody>
          </p:sp>
        </mc:Choice>
        <mc:Fallback xmlns="">
          <p:sp>
            <p:nvSpPr>
              <p:cNvPr id="198666" name="Rectangle 10">
                <a:extLst>
                  <a:ext uri="{FF2B5EF4-FFF2-40B4-BE49-F238E27FC236}">
                    <a16:creationId xmlns:a16="http://schemas.microsoft.com/office/drawing/2014/main" id="{D1909AE3-1B95-4B74-8C97-F03662BAC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667000"/>
              </a:xfrm>
              <a:blipFill>
                <a:blip r:embed="rId3"/>
                <a:stretch>
                  <a:fillRect l="-741" t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9919EABF-4780-4463-8355-711E2F34C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Skalární součin</a:t>
            </a:r>
          </a:p>
        </p:txBody>
      </p:sp>
      <p:grpSp>
        <p:nvGrpSpPr>
          <p:cNvPr id="214049" name="Group 33">
            <a:extLst>
              <a:ext uri="{FF2B5EF4-FFF2-40B4-BE49-F238E27FC236}">
                <a16:creationId xmlns:a16="http://schemas.microsoft.com/office/drawing/2014/main" id="{F15E1BFC-4223-477B-BA74-68173769BD09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114800"/>
            <a:ext cx="3124200" cy="2195513"/>
            <a:chOff x="1872" y="2592"/>
            <a:chExt cx="1968" cy="1383"/>
          </a:xfrm>
        </p:grpSpPr>
        <p:sp>
          <p:nvSpPr>
            <p:cNvPr id="214050" name="Line 34">
              <a:extLst>
                <a:ext uri="{FF2B5EF4-FFF2-40B4-BE49-F238E27FC236}">
                  <a16:creationId xmlns:a16="http://schemas.microsoft.com/office/drawing/2014/main" id="{5F16DF80-CB45-4F70-95D5-CA8FA849E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8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1" name="Line 35">
              <a:extLst>
                <a:ext uri="{FF2B5EF4-FFF2-40B4-BE49-F238E27FC236}">
                  <a16:creationId xmlns:a16="http://schemas.microsoft.com/office/drawing/2014/main" id="{3797AD67-F7B0-4E81-9199-1F0EEE46EA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02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2" name="Line 36">
              <a:extLst>
                <a:ext uri="{FF2B5EF4-FFF2-40B4-BE49-F238E27FC236}">
                  <a16:creationId xmlns:a16="http://schemas.microsoft.com/office/drawing/2014/main" id="{967A41B6-0667-4897-A379-DACF18694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592"/>
              <a:ext cx="843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3" name="Line 37">
              <a:extLst>
                <a:ext uri="{FF2B5EF4-FFF2-40B4-BE49-F238E27FC236}">
                  <a16:creationId xmlns:a16="http://schemas.microsoft.com/office/drawing/2014/main" id="{AA908983-8CFD-4014-991C-B4A4CF962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58"/>
              <a:ext cx="1968" cy="1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4" name="Line 38">
              <a:extLst>
                <a:ext uri="{FF2B5EF4-FFF2-40B4-BE49-F238E27FC236}">
                  <a16:creationId xmlns:a16="http://schemas.microsoft.com/office/drawing/2014/main" id="{2A50731F-646D-4F3F-BA89-DB21FBD54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" y="2592"/>
              <a:ext cx="405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5" name="Freeform 39">
              <a:extLst>
                <a:ext uri="{FF2B5EF4-FFF2-40B4-BE49-F238E27FC236}">
                  <a16:creationId xmlns:a16="http://schemas.microsoft.com/office/drawing/2014/main" id="{E1194195-F6F8-48C0-BDA2-9DC8E30C9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3004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6" name="Text Box 40">
              <a:extLst>
                <a:ext uri="{FF2B5EF4-FFF2-40B4-BE49-F238E27FC236}">
                  <a16:creationId xmlns:a16="http://schemas.microsoft.com/office/drawing/2014/main" id="{C279754F-D05B-423E-B8E7-9D8D874E2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2954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14057" name="Line 41">
              <a:extLst>
                <a:ext uri="{FF2B5EF4-FFF2-40B4-BE49-F238E27FC236}">
                  <a16:creationId xmlns:a16="http://schemas.microsoft.com/office/drawing/2014/main" id="{827CB5B5-8A62-4D0A-8E27-7DA4CACC1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" y="3837"/>
              <a:ext cx="87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58" name="Line 42">
              <a:extLst>
                <a:ext uri="{FF2B5EF4-FFF2-40B4-BE49-F238E27FC236}">
                  <a16:creationId xmlns:a16="http://schemas.microsoft.com/office/drawing/2014/main" id="{53555F13-5209-478A-927A-EF6082E9E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3252"/>
              <a:ext cx="1164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62" name="Text Box 46">
              <a:extLst>
                <a:ext uri="{FF2B5EF4-FFF2-40B4-BE49-F238E27FC236}">
                  <a16:creationId xmlns:a16="http://schemas.microsoft.com/office/drawing/2014/main" id="{B3C186D3-3161-4B84-A207-12CB81E32A8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-1898843">
              <a:off x="2839" y="3493"/>
              <a:ext cx="154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46050" rIns="0" bIns="0" anchor="b"/>
            <a:lstStyle/>
            <a:p>
              <a:pPr eaLnBrk="0" hangingPunct="0">
                <a:lnSpc>
                  <a:spcPct val="300000"/>
                </a:lnSpc>
              </a:pPr>
              <a:endParaRPr lang="cs-CZ" altLang="en-US" sz="2600" dirty="0">
                <a:latin typeface="cmmib7" pitchFamily="34" charset="0"/>
              </a:endParaRPr>
            </a:p>
          </p:txBody>
        </p:sp>
        <p:sp>
          <p:nvSpPr>
            <p:cNvPr id="214066" name="Text Box 50">
              <a:extLst>
                <a:ext uri="{FF2B5EF4-FFF2-40B4-BE49-F238E27FC236}">
                  <a16:creationId xmlns:a16="http://schemas.microsoft.com/office/drawing/2014/main" id="{5E6B2A25-E11D-444A-A7DF-421A824D526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-1898843">
              <a:off x="3023" y="3598"/>
              <a:ext cx="7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47650" rIns="0" bIns="82550" anchor="b"/>
            <a:lstStyle/>
            <a:p>
              <a:pPr eaLnBrk="0" hangingPunct="0">
                <a:lnSpc>
                  <a:spcPct val="300000"/>
                </a:lnSpc>
              </a:pPr>
              <a:endParaRPr lang="cs-CZ" altLang="en-US" sz="2600" dirty="0">
                <a:latin typeface="cmsy7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A0460D58-7DAC-46DF-9178-D1013605532C}"/>
                  </a:ext>
                </a:extLst>
              </p:cNvPr>
              <p:cNvSpPr txBox="1"/>
              <p:nvPr/>
            </p:nvSpPr>
            <p:spPr>
              <a:xfrm>
                <a:off x="2362200" y="1295400"/>
                <a:ext cx="4572000" cy="1776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𝐛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𝐛</m:t>
                      </m:r>
                      <m:r>
                        <a:rPr lang="en-US" sz="2400" b="1" smtClean="0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A0460D58-7DAC-46DF-9178-D10136055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95400"/>
                <a:ext cx="4572000" cy="17762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A299D29B-03FA-4CC1-8EFD-E7BE60B48DC3}"/>
                  </a:ext>
                </a:extLst>
              </p:cNvPr>
              <p:cNvSpPr txBox="1"/>
              <p:nvPr/>
            </p:nvSpPr>
            <p:spPr>
              <a:xfrm>
                <a:off x="3390900" y="438569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/>
                          <a:ea typeface="Cambria Math"/>
                        </a:rPr>
                        <m:t>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A299D29B-03FA-4CC1-8EFD-E7BE60B48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4385690"/>
                <a:ext cx="4572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6CC20085-A83F-4909-9DD5-EEA0A213E0FC}"/>
                  </a:ext>
                </a:extLst>
              </p:cNvPr>
              <p:cNvSpPr txBox="1"/>
              <p:nvPr/>
            </p:nvSpPr>
            <p:spPr>
              <a:xfrm>
                <a:off x="5648325" y="4458642"/>
                <a:ext cx="381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6CC20085-A83F-4909-9DD5-EEA0A213E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325" y="4458642"/>
                <a:ext cx="381000" cy="461665"/>
              </a:xfrm>
              <a:prstGeom prst="rect">
                <a:avLst/>
              </a:prstGeom>
              <a:blipFill>
                <a:blip r:embed="rId4"/>
                <a:stretch>
                  <a:fillRect l="-4839"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43BB9993-2ED8-4969-86A9-74FF23A55A52}"/>
                  </a:ext>
                </a:extLst>
              </p:cNvPr>
              <p:cNvSpPr txBox="1"/>
              <p:nvPr/>
            </p:nvSpPr>
            <p:spPr>
              <a:xfrm rot="19735351">
                <a:off x="4037112" y="5522963"/>
                <a:ext cx="91284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𝐛𝐱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ovéPole 79">
                <a:extLst>
                  <a:ext uri="{FF2B5EF4-FFF2-40B4-BE49-F238E27FC236}">
                    <a16:creationId xmlns:a16="http://schemas.microsoft.com/office/drawing/2014/main" id="{43BB9993-2ED8-4969-86A9-74FF23A5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35351">
                <a:off x="4037112" y="5522963"/>
                <a:ext cx="912848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304613A6-C6DD-4F5F-A2B6-6E28C8E15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cs-CZ" altLang="en-US"/>
              <a:t>Rotace vektoru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43" name="Rectangle 3">
                <a:extLst>
                  <a:ext uri="{FF2B5EF4-FFF2-40B4-BE49-F238E27FC236}">
                    <a16:creationId xmlns:a16="http://schemas.microsoft.com/office/drawing/2014/main" id="{F201662C-6A15-4DE0-A5CD-1EADD393D14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981200"/>
                <a:ext cx="8229600" cy="1905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cs-CZ" altLang="en-US" sz="2400" dirty="0"/>
                  <a:t>	Nechť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en-US" sz="2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en-US" sz="2400" dirty="0"/>
                  <a:t> jsou ortonormální </a:t>
                </a:r>
                <a:r>
                  <a:rPr lang="cs-CZ" altLang="en-US" sz="2400" dirty="0" err="1"/>
                  <a:t>baze</a:t>
                </a:r>
                <a:endParaRPr lang="cs-CZ" altLang="en-US" sz="2400" dirty="0"/>
              </a:p>
              <a:p>
                <a:pPr lvl="1">
                  <a:lnSpc>
                    <a:spcPct val="90000"/>
                  </a:lnSpc>
                </a:pPr>
                <a:r>
                  <a:rPr lang="cs-CZ" altLang="en-US" sz="2000" dirty="0"/>
                  <a:t>Vektory jsou na sebe kolmé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cs-CZ" altLang="en-US" sz="2000" dirty="0"/>
                  <a:t>Mají délku 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=1</m:t>
                    </m:r>
                  </m:oMath>
                </a14:m>
                <a:endParaRPr lang="cs-CZ" altLang="en-US" sz="2000" baseline="300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cs-CZ" altLang="en-US" sz="2400" dirty="0"/>
                  <a:t>	Potom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𝐲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𝐁𝐱</m:t>
                    </m:r>
                  </m:oMath>
                </a14:m>
                <a:r>
                  <a:rPr lang="en-US" altLang="en-US" sz="2400" dirty="0"/>
                  <a:t> je </a:t>
                </a:r>
                <a:r>
                  <a:rPr lang="cs-CZ" altLang="en-US" sz="2400" dirty="0"/>
                  <a:t>otočený vektor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r>
                  <a:rPr lang="cs-CZ" altLang="en-US" sz="2400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  <a:r>
                  <a:rPr lang="cs-CZ" altLang="en-US" sz="240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  <a:r>
                  <a:rPr lang="cs-CZ" altLang="en-US" sz="2400" dirty="0"/>
                  <a:t>ukazují v původním prostoru směry nových os</a:t>
                </a:r>
              </a:p>
            </p:txBody>
          </p:sp>
        </mc:Choice>
        <mc:Fallback xmlns="">
          <p:sp>
            <p:nvSpPr>
              <p:cNvPr id="215043" name="Rectangle 3">
                <a:extLst>
                  <a:ext uri="{FF2B5EF4-FFF2-40B4-BE49-F238E27FC236}">
                    <a16:creationId xmlns:a16="http://schemas.microsoft.com/office/drawing/2014/main" id="{F201662C-6A15-4DE0-A5CD-1EADD393D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981200"/>
                <a:ext cx="8229600" cy="1905000"/>
              </a:xfrm>
              <a:blipFill>
                <a:blip r:embed="rId2"/>
                <a:stretch>
                  <a:fillRect t="-4153" r="-74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044" name="Group 4">
            <a:extLst>
              <a:ext uri="{FF2B5EF4-FFF2-40B4-BE49-F238E27FC236}">
                <a16:creationId xmlns:a16="http://schemas.microsoft.com/office/drawing/2014/main" id="{BFC92304-79C2-42B4-85B4-86EDF0058AB0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4038600"/>
            <a:ext cx="3568700" cy="2424113"/>
            <a:chOff x="212" y="2448"/>
            <a:chExt cx="2248" cy="1527"/>
          </a:xfrm>
        </p:grpSpPr>
        <p:sp>
          <p:nvSpPr>
            <p:cNvPr id="215045" name="Line 5">
              <a:extLst>
                <a:ext uri="{FF2B5EF4-FFF2-40B4-BE49-F238E27FC236}">
                  <a16:creationId xmlns:a16="http://schemas.microsoft.com/office/drawing/2014/main" id="{51EC39FD-E27F-4489-8980-A5B65765D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" y="38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46" name="Line 6">
              <a:extLst>
                <a:ext uri="{FF2B5EF4-FFF2-40B4-BE49-F238E27FC236}">
                  <a16:creationId xmlns:a16="http://schemas.microsoft.com/office/drawing/2014/main" id="{46AB9334-ACF6-4ADD-A216-C13B898B8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" y="302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47" name="Line 7">
              <a:extLst>
                <a:ext uri="{FF2B5EF4-FFF2-40B4-BE49-F238E27FC236}">
                  <a16:creationId xmlns:a16="http://schemas.microsoft.com/office/drawing/2014/main" id="{21D4B979-58D9-4C7D-A5A2-420DFF7F9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" y="2592"/>
              <a:ext cx="843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48" name="Line 8">
              <a:extLst>
                <a:ext uri="{FF2B5EF4-FFF2-40B4-BE49-F238E27FC236}">
                  <a16:creationId xmlns:a16="http://schemas.microsoft.com/office/drawing/2014/main" id="{2758F19A-B0E6-4EEE-8A1E-EDE5EBA3E8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4" y="3023"/>
              <a:ext cx="136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49" name="Line 9">
              <a:extLst>
                <a:ext uri="{FF2B5EF4-FFF2-40B4-BE49-F238E27FC236}">
                  <a16:creationId xmlns:a16="http://schemas.microsoft.com/office/drawing/2014/main" id="{B0F0E95E-0E73-4030-B808-566FBF30E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2592"/>
              <a:ext cx="405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0" name="Freeform 10">
              <a:extLst>
                <a:ext uri="{FF2B5EF4-FFF2-40B4-BE49-F238E27FC236}">
                  <a16:creationId xmlns:a16="http://schemas.microsoft.com/office/drawing/2014/main" id="{DA3789EC-0E97-40C8-AC39-D3BA6042E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3004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1" name="Text Box 11">
              <a:extLst>
                <a:ext uri="{FF2B5EF4-FFF2-40B4-BE49-F238E27FC236}">
                  <a16:creationId xmlns:a16="http://schemas.microsoft.com/office/drawing/2014/main" id="{DD77261B-3AD5-4D3D-A8B5-1370B9B82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954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15052" name="Line 12">
              <a:extLst>
                <a:ext uri="{FF2B5EF4-FFF2-40B4-BE49-F238E27FC236}">
                  <a16:creationId xmlns:a16="http://schemas.microsoft.com/office/drawing/2014/main" id="{E921FD16-AE2E-4462-AD53-4D5E3915F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" y="3837"/>
              <a:ext cx="87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3" name="Line 13">
              <a:extLst>
                <a:ext uri="{FF2B5EF4-FFF2-40B4-BE49-F238E27FC236}">
                  <a16:creationId xmlns:a16="http://schemas.microsoft.com/office/drawing/2014/main" id="{E6825321-F74E-4F6D-A6D9-FDC30C32E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5" y="3252"/>
              <a:ext cx="1164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4" name="Line 14">
              <a:extLst>
                <a:ext uri="{FF2B5EF4-FFF2-40B4-BE49-F238E27FC236}">
                  <a16:creationId xmlns:a16="http://schemas.microsoft.com/office/drawing/2014/main" id="{3D6CC3A0-40F1-4060-A50D-AAE5D9E70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2" y="2592"/>
              <a:ext cx="732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5" name="Line 15">
              <a:extLst>
                <a:ext uri="{FF2B5EF4-FFF2-40B4-BE49-F238E27FC236}">
                  <a16:creationId xmlns:a16="http://schemas.microsoft.com/office/drawing/2014/main" id="{ED6CD632-BC5F-4AD5-857E-0CF86081A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" y="2616"/>
              <a:ext cx="1239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6" name="Freeform 16">
              <a:extLst>
                <a:ext uri="{FF2B5EF4-FFF2-40B4-BE49-F238E27FC236}">
                  <a16:creationId xmlns:a16="http://schemas.microsoft.com/office/drawing/2014/main" id="{2285B65C-87D1-4D0A-949B-33482946C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4" y="3194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7" name="Text Box 17">
              <a:extLst>
                <a:ext uri="{FF2B5EF4-FFF2-40B4-BE49-F238E27FC236}">
                  <a16:creationId xmlns:a16="http://schemas.microsoft.com/office/drawing/2014/main" id="{4220880E-42C0-4DC7-A61D-A5136ABA6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3152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15058" name="Freeform 18">
              <a:extLst>
                <a:ext uri="{FF2B5EF4-FFF2-40B4-BE49-F238E27FC236}">
                  <a16:creationId xmlns:a16="http://schemas.microsoft.com/office/drawing/2014/main" id="{62FB1777-638E-4046-9E1C-B5EB27EF9C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0" y="3570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59" name="Text Box 19">
              <a:extLst>
                <a:ext uri="{FF2B5EF4-FFF2-40B4-BE49-F238E27FC236}">
                  <a16:creationId xmlns:a16="http://schemas.microsoft.com/office/drawing/2014/main" id="{3D9F4D09-0E80-40F9-B4E6-90E19591A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3561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15065" name="Text Box 25">
              <a:extLst>
                <a:ext uri="{FF2B5EF4-FFF2-40B4-BE49-F238E27FC236}">
                  <a16:creationId xmlns:a16="http://schemas.microsoft.com/office/drawing/2014/main" id="{CB7232B4-7F65-4994-A48A-BB94994B4B3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52" y="2929"/>
              <a:ext cx="10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27012" rIns="0" bIns="0" anchor="b"/>
            <a:lstStyle/>
            <a:p>
              <a:pPr eaLnBrk="0" hangingPunct="0">
                <a:lnSpc>
                  <a:spcPct val="300000"/>
                </a:lnSpc>
              </a:pPr>
              <a:endParaRPr lang="cs-CZ" altLang="en-US" sz="2600" dirty="0">
                <a:latin typeface="cmmib10" pitchFamily="34" charset="0"/>
              </a:endParaRPr>
            </a:p>
          </p:txBody>
        </p:sp>
        <p:sp>
          <p:nvSpPr>
            <p:cNvPr id="215070" name="Rectangle 30">
              <a:extLst>
                <a:ext uri="{FF2B5EF4-FFF2-40B4-BE49-F238E27FC236}">
                  <a16:creationId xmlns:a16="http://schemas.microsoft.com/office/drawing/2014/main" id="{2CAA96E6-1948-43AD-AC38-087BF98E17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12" y="2448"/>
              <a:ext cx="137" cy="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79" name="Line 39">
              <a:extLst>
                <a:ext uri="{FF2B5EF4-FFF2-40B4-BE49-F238E27FC236}">
                  <a16:creationId xmlns:a16="http://schemas.microsoft.com/office/drawing/2014/main" id="{BA5AF35A-313C-4061-A9D2-C352A9A9F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" y="3834"/>
              <a:ext cx="138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0" name="Line 40">
              <a:extLst>
                <a:ext uri="{FF2B5EF4-FFF2-40B4-BE49-F238E27FC236}">
                  <a16:creationId xmlns:a16="http://schemas.microsoft.com/office/drawing/2014/main" id="{4F812F31-C3BF-433C-9A98-D98EF6255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" y="3372"/>
              <a:ext cx="294" cy="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81" name="Group 41">
            <a:extLst>
              <a:ext uri="{FF2B5EF4-FFF2-40B4-BE49-F238E27FC236}">
                <a16:creationId xmlns:a16="http://schemas.microsoft.com/office/drawing/2014/main" id="{51EFBA3F-7D13-48CE-A595-7EE6025D658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956050"/>
            <a:ext cx="3055938" cy="2901950"/>
            <a:chOff x="3022" y="2348"/>
            <a:chExt cx="1925" cy="1828"/>
          </a:xfrm>
        </p:grpSpPr>
        <p:sp>
          <p:nvSpPr>
            <p:cNvPr id="215082" name="Line 42">
              <a:extLst>
                <a:ext uri="{FF2B5EF4-FFF2-40B4-BE49-F238E27FC236}">
                  <a16:creationId xmlns:a16="http://schemas.microsoft.com/office/drawing/2014/main" id="{5313F919-9E5E-44DD-B20D-45905FEE0A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>
              <a:off x="3324" y="3905"/>
              <a:ext cx="8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3" name="Line 43">
              <a:extLst>
                <a:ext uri="{FF2B5EF4-FFF2-40B4-BE49-F238E27FC236}">
                  <a16:creationId xmlns:a16="http://schemas.microsoft.com/office/drawing/2014/main" id="{A28BF418-D517-4AA1-BBA2-5257ACE62E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 flipV="1">
              <a:off x="3592" y="2938"/>
              <a:ext cx="1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4" name="Line 44">
              <a:extLst>
                <a:ext uri="{FF2B5EF4-FFF2-40B4-BE49-F238E27FC236}">
                  <a16:creationId xmlns:a16="http://schemas.microsoft.com/office/drawing/2014/main" id="{95741C45-3F92-4F6F-BCA0-6C5ECAF182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 flipV="1">
              <a:off x="3643" y="2753"/>
              <a:ext cx="843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5" name="Line 45">
              <a:extLst>
                <a:ext uri="{FF2B5EF4-FFF2-40B4-BE49-F238E27FC236}">
                  <a16:creationId xmlns:a16="http://schemas.microsoft.com/office/drawing/2014/main" id="{5B28FA7F-2F71-4435-A63C-B5F60B52EC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 flipV="1">
              <a:off x="3493" y="3286"/>
              <a:ext cx="1357" cy="8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6" name="Line 46">
              <a:extLst>
                <a:ext uri="{FF2B5EF4-FFF2-40B4-BE49-F238E27FC236}">
                  <a16:creationId xmlns:a16="http://schemas.microsoft.com/office/drawing/2014/main" id="{6AF64334-FDD3-4B1D-BB33-0FF3C1712B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>
              <a:off x="4542" y="3114"/>
              <a:ext cx="405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7" name="Freeform 47">
              <a:extLst>
                <a:ext uri="{FF2B5EF4-FFF2-40B4-BE49-F238E27FC236}">
                  <a16:creationId xmlns:a16="http://schemas.microsoft.com/office/drawing/2014/main" id="{44C29EED-92A5-46F5-903F-A68A1B8C584F}"/>
                </a:ext>
              </a:extLst>
            </p:cNvPr>
            <p:cNvSpPr>
              <a:spLocks/>
            </p:cNvSpPr>
            <p:nvPr/>
          </p:nvSpPr>
          <p:spPr bwMode="auto">
            <a:xfrm rot="1854394">
              <a:off x="4553" y="3484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88" name="Text Box 48">
              <a:extLst>
                <a:ext uri="{FF2B5EF4-FFF2-40B4-BE49-F238E27FC236}">
                  <a16:creationId xmlns:a16="http://schemas.microsoft.com/office/drawing/2014/main" id="{08EB9301-EDCA-4F25-A927-B1F255033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54394">
              <a:off x="4612" y="3482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15089" name="Line 49">
              <a:extLst>
                <a:ext uri="{FF2B5EF4-FFF2-40B4-BE49-F238E27FC236}">
                  <a16:creationId xmlns:a16="http://schemas.microsoft.com/office/drawing/2014/main" id="{DA72262C-9B95-47BE-A8E7-F012A3BD90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>
              <a:off x="3347" y="3709"/>
              <a:ext cx="87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0" name="Line 50">
              <a:extLst>
                <a:ext uri="{FF2B5EF4-FFF2-40B4-BE49-F238E27FC236}">
                  <a16:creationId xmlns:a16="http://schemas.microsoft.com/office/drawing/2014/main" id="{272F91B7-DC93-4C70-9EB5-C337CF516E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 flipV="1">
              <a:off x="3483" y="3477"/>
              <a:ext cx="1164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1" name="Line 51">
              <a:extLst>
                <a:ext uri="{FF2B5EF4-FFF2-40B4-BE49-F238E27FC236}">
                  <a16:creationId xmlns:a16="http://schemas.microsoft.com/office/drawing/2014/main" id="{49488DAE-CE7E-4E77-A7B9-84B5C95300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 flipH="1" flipV="1">
              <a:off x="3022" y="2348"/>
              <a:ext cx="732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2" name="Line 52">
              <a:extLst>
                <a:ext uri="{FF2B5EF4-FFF2-40B4-BE49-F238E27FC236}">
                  <a16:creationId xmlns:a16="http://schemas.microsoft.com/office/drawing/2014/main" id="{FB74977C-245E-496A-8578-B9B98DF88F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 flipH="1">
              <a:off x="3366" y="2692"/>
              <a:ext cx="1239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3" name="Freeform 53">
              <a:extLst>
                <a:ext uri="{FF2B5EF4-FFF2-40B4-BE49-F238E27FC236}">
                  <a16:creationId xmlns:a16="http://schemas.microsoft.com/office/drawing/2014/main" id="{36FF9E07-09C5-4650-9707-43C4667F50B7}"/>
                </a:ext>
              </a:extLst>
            </p:cNvPr>
            <p:cNvSpPr>
              <a:spLocks/>
            </p:cNvSpPr>
            <p:nvPr/>
          </p:nvSpPr>
          <p:spPr bwMode="auto">
            <a:xfrm rot="12654394">
              <a:off x="3440" y="3039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4" name="Text Box 54">
              <a:extLst>
                <a:ext uri="{FF2B5EF4-FFF2-40B4-BE49-F238E27FC236}">
                  <a16:creationId xmlns:a16="http://schemas.microsoft.com/office/drawing/2014/main" id="{91E0537C-6BC6-453A-8D88-F160E25C0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54394">
              <a:off x="3414" y="2996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15095" name="Freeform 55">
              <a:extLst>
                <a:ext uri="{FF2B5EF4-FFF2-40B4-BE49-F238E27FC236}">
                  <a16:creationId xmlns:a16="http://schemas.microsoft.com/office/drawing/2014/main" id="{C2631C53-1751-4AF0-82B2-72E8A68CC013}"/>
                </a:ext>
              </a:extLst>
            </p:cNvPr>
            <p:cNvSpPr>
              <a:spLocks/>
            </p:cNvSpPr>
            <p:nvPr/>
          </p:nvSpPr>
          <p:spPr bwMode="auto">
            <a:xfrm rot="7254394">
              <a:off x="3407" y="3458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96" name="Text Box 56">
              <a:extLst>
                <a:ext uri="{FF2B5EF4-FFF2-40B4-BE49-F238E27FC236}">
                  <a16:creationId xmlns:a16="http://schemas.microsoft.com/office/drawing/2014/main" id="{B77D8E5B-1081-4EC1-B322-70A6EA391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54394">
              <a:off x="3404" y="3466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15105" name="Line 65">
              <a:extLst>
                <a:ext uri="{FF2B5EF4-FFF2-40B4-BE49-F238E27FC236}">
                  <a16:creationId xmlns:a16="http://schemas.microsoft.com/office/drawing/2014/main" id="{E540DF2C-B511-4E0C-9A43-E4EC71BB27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 flipV="1">
              <a:off x="3230" y="3646"/>
              <a:ext cx="138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6" name="Line 66">
              <a:extLst>
                <a:ext uri="{FF2B5EF4-FFF2-40B4-BE49-F238E27FC236}">
                  <a16:creationId xmlns:a16="http://schemas.microsoft.com/office/drawing/2014/main" id="{6DDD34A6-635A-4BC8-8328-84F780C0A6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54394">
              <a:off x="3119" y="3122"/>
              <a:ext cx="294" cy="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9" name="Rectangle 69">
              <a:extLst>
                <a:ext uri="{FF2B5EF4-FFF2-40B4-BE49-F238E27FC236}">
                  <a16:creationId xmlns:a16="http://schemas.microsoft.com/office/drawing/2014/main" id="{65E9E6F0-BE82-4078-B4ED-BE9D54A24E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52" y="2880"/>
              <a:ext cx="122" cy="13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25FA3768-EF39-4809-B794-C81E4981521E}"/>
                  </a:ext>
                </a:extLst>
              </p:cNvPr>
              <p:cNvSpPr txBox="1"/>
              <p:nvPr/>
            </p:nvSpPr>
            <p:spPr>
              <a:xfrm>
                <a:off x="2056266" y="1041801"/>
                <a:ext cx="5106987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𝐁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ovéPole 104">
                <a:extLst>
                  <a:ext uri="{FF2B5EF4-FFF2-40B4-BE49-F238E27FC236}">
                    <a16:creationId xmlns:a16="http://schemas.microsoft.com/office/drawing/2014/main" id="{25FA3768-EF39-4809-B794-C81E49815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66" y="1041801"/>
                <a:ext cx="5106987" cy="914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E3815710-73C5-46DB-93E7-4F4703208CC1}"/>
                  </a:ext>
                </a:extLst>
              </p:cNvPr>
              <p:cNvSpPr txBox="1"/>
              <p:nvPr/>
            </p:nvSpPr>
            <p:spPr>
              <a:xfrm>
                <a:off x="3961508" y="4611042"/>
                <a:ext cx="3832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7" name="TextovéPole 106">
                <a:extLst>
                  <a:ext uri="{FF2B5EF4-FFF2-40B4-BE49-F238E27FC236}">
                    <a16:creationId xmlns:a16="http://schemas.microsoft.com/office/drawing/2014/main" id="{E3815710-73C5-46DB-93E7-4F4703208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508" y="4611042"/>
                <a:ext cx="383244" cy="461665"/>
              </a:xfrm>
              <a:prstGeom prst="rect">
                <a:avLst/>
              </a:prstGeom>
              <a:blipFill>
                <a:blip r:embed="rId4"/>
                <a:stretch>
                  <a:fillRect l="-6349" r="-2222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700D4E67-A8A0-4218-8968-62B31FE454C1}"/>
                  </a:ext>
                </a:extLst>
              </p:cNvPr>
              <p:cNvSpPr txBox="1"/>
              <p:nvPr/>
            </p:nvSpPr>
            <p:spPr>
              <a:xfrm>
                <a:off x="745469" y="4038588"/>
                <a:ext cx="3832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TextovéPole 107">
                <a:extLst>
                  <a:ext uri="{FF2B5EF4-FFF2-40B4-BE49-F238E27FC236}">
                    <a16:creationId xmlns:a16="http://schemas.microsoft.com/office/drawing/2014/main" id="{700D4E67-A8A0-4218-8968-62B31FE45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69" y="4038588"/>
                <a:ext cx="383244" cy="461665"/>
              </a:xfrm>
              <a:prstGeom prst="rect">
                <a:avLst/>
              </a:prstGeom>
              <a:blipFill>
                <a:blip r:embed="rId5"/>
                <a:stretch>
                  <a:fillRect l="-4762" r="-2381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ovéPole 108">
                <a:extLst>
                  <a:ext uri="{FF2B5EF4-FFF2-40B4-BE49-F238E27FC236}">
                    <a16:creationId xmlns:a16="http://schemas.microsoft.com/office/drawing/2014/main" id="{98158003-675E-435B-93B1-1500C8512DFD}"/>
                  </a:ext>
                </a:extLst>
              </p:cNvPr>
              <p:cNvSpPr txBox="1"/>
              <p:nvPr/>
            </p:nvSpPr>
            <p:spPr>
              <a:xfrm>
                <a:off x="3045756" y="3810000"/>
                <a:ext cx="3832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9" name="TextovéPole 108">
                <a:extLst>
                  <a:ext uri="{FF2B5EF4-FFF2-40B4-BE49-F238E27FC236}">
                    <a16:creationId xmlns:a16="http://schemas.microsoft.com/office/drawing/2014/main" id="{98158003-675E-435B-93B1-1500C8512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756" y="3810000"/>
                <a:ext cx="38324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0D1F574A-C783-490C-BCEB-65C5609183FC}"/>
                  </a:ext>
                </a:extLst>
              </p:cNvPr>
              <p:cNvSpPr txBox="1"/>
              <p:nvPr/>
            </p:nvSpPr>
            <p:spPr>
              <a:xfrm>
                <a:off x="3018176" y="5629572"/>
                <a:ext cx="3832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TextovéPole 109">
                <a:extLst>
                  <a:ext uri="{FF2B5EF4-FFF2-40B4-BE49-F238E27FC236}">
                    <a16:creationId xmlns:a16="http://schemas.microsoft.com/office/drawing/2014/main" id="{0D1F574A-C783-490C-BCEB-65C560918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176" y="5629572"/>
                <a:ext cx="383244" cy="461665"/>
              </a:xfrm>
              <a:prstGeom prst="rect">
                <a:avLst/>
              </a:prstGeom>
              <a:blipFill>
                <a:blip r:embed="rId7"/>
                <a:stretch>
                  <a:fillRect l="-4762" r="-1587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E687495D-AB7F-4AC7-AA97-1EDCCD7683A9}"/>
                  </a:ext>
                </a:extLst>
              </p:cNvPr>
              <p:cNvSpPr txBox="1"/>
              <p:nvPr/>
            </p:nvSpPr>
            <p:spPr>
              <a:xfrm>
                <a:off x="930070" y="5683398"/>
                <a:ext cx="3832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TextovéPole 110">
                <a:extLst>
                  <a:ext uri="{FF2B5EF4-FFF2-40B4-BE49-F238E27FC236}">
                    <a16:creationId xmlns:a16="http://schemas.microsoft.com/office/drawing/2014/main" id="{E687495D-AB7F-4AC7-AA97-1EDCCD768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70" y="5683398"/>
                <a:ext cx="383244" cy="461665"/>
              </a:xfrm>
              <a:prstGeom prst="rect">
                <a:avLst/>
              </a:prstGeom>
              <a:blipFill>
                <a:blip r:embed="rId8"/>
                <a:stretch>
                  <a:fillRect l="-4839" r="-19355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D5A1D870-CFAF-422B-990D-12091691ECA8}"/>
                  </a:ext>
                </a:extLst>
              </p:cNvPr>
              <p:cNvSpPr txBox="1"/>
              <p:nvPr/>
            </p:nvSpPr>
            <p:spPr>
              <a:xfrm>
                <a:off x="6550956" y="6243935"/>
                <a:ext cx="3832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TextovéPole 111">
                <a:extLst>
                  <a:ext uri="{FF2B5EF4-FFF2-40B4-BE49-F238E27FC236}">
                    <a16:creationId xmlns:a16="http://schemas.microsoft.com/office/drawing/2014/main" id="{D5A1D870-CFAF-422B-990D-12091691E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56" y="6243935"/>
                <a:ext cx="383244" cy="461665"/>
              </a:xfrm>
              <a:prstGeom prst="rect">
                <a:avLst/>
              </a:prstGeom>
              <a:blipFill>
                <a:blip r:embed="rId9"/>
                <a:stretch>
                  <a:fillRect l="-4762" r="-1587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846C0D43-B7D6-42B2-85E5-C82B306AF0B4}"/>
                  </a:ext>
                </a:extLst>
              </p:cNvPr>
              <p:cNvSpPr txBox="1"/>
              <p:nvPr/>
            </p:nvSpPr>
            <p:spPr>
              <a:xfrm>
                <a:off x="4876800" y="5329535"/>
                <a:ext cx="3832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ovéPole 112">
                <a:extLst>
                  <a:ext uri="{FF2B5EF4-FFF2-40B4-BE49-F238E27FC236}">
                    <a16:creationId xmlns:a16="http://schemas.microsoft.com/office/drawing/2014/main" id="{846C0D43-B7D6-42B2-85E5-C82B306AF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329535"/>
                <a:ext cx="383244" cy="461665"/>
              </a:xfrm>
              <a:prstGeom prst="rect">
                <a:avLst/>
              </a:prstGeom>
              <a:blipFill>
                <a:blip r:embed="rId10"/>
                <a:stretch>
                  <a:fillRect l="-4762" r="-1746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99183C4E-4A7B-4EE3-9A05-4E5DB3F23643}"/>
                  </a:ext>
                </a:extLst>
              </p:cNvPr>
              <p:cNvSpPr txBox="1"/>
              <p:nvPr/>
            </p:nvSpPr>
            <p:spPr>
              <a:xfrm>
                <a:off x="7737707" y="4664452"/>
                <a:ext cx="3832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𝐲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99183C4E-4A7B-4EE3-9A05-4E5DB3F23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707" y="4664452"/>
                <a:ext cx="383244" cy="461665"/>
              </a:xfrm>
              <a:prstGeom prst="rect">
                <a:avLst/>
              </a:prstGeom>
              <a:blipFill>
                <a:blip r:embed="rId11"/>
                <a:stretch>
                  <a:fillRect r="-1587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88600B05-2B00-42AA-9AE0-8AE366303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cs-CZ" altLang="en-US"/>
              <a:t>Projekce vektoru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163" name="Rectangle 3">
                <a:extLst>
                  <a:ext uri="{FF2B5EF4-FFF2-40B4-BE49-F238E27FC236}">
                    <a16:creationId xmlns:a16="http://schemas.microsoft.com/office/drawing/2014/main" id="{9E85DB02-646E-4C2F-A13A-205AAF24338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8300" y="1143000"/>
                <a:ext cx="8229600" cy="1676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cs-CZ" altLang="en-US" sz="2400" dirty="0"/>
                  <a:t>Nechť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𝐁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cs-CZ" altLang="en-US" sz="2400" dirty="0"/>
                  <a:t>je matice ortonormálních bází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𝐁</m:t>
                        </m:r>
                      </m:e>
                    </m:acc>
                  </m:oMath>
                </a14:m>
                <a:r>
                  <a:rPr lang="cs-CZ" altLang="en-US" sz="2400" dirty="0"/>
                  <a:t> matice tvořena pouze několika řádky (bázemi) matice</a:t>
                </a:r>
                <a:r>
                  <a:rPr lang="en-US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𝐁</m:t>
                    </m:r>
                  </m:oMath>
                </a14:m>
                <a:r>
                  <a:rPr lang="cs-CZ" altLang="en-US" sz="2400" b="1" dirty="0"/>
                  <a:t>.</a:t>
                </a:r>
                <a:r>
                  <a:rPr lang="cs-CZ" altLang="en-US" sz="2400" dirty="0"/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cs-CZ" altLang="en-US" sz="2400" dirty="0"/>
                  <a:t>Potom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𝐲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𝐁</m:t>
                            </m:r>
                          </m:e>
                        </m:acc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𝑻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𝐁</m:t>
                        </m:r>
                      </m:e>
                    </m:acc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r>
                  <a:rPr lang="cs-CZ" altLang="en-US" sz="2400" dirty="0"/>
                  <a:t> je projekce vektoru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𝐱</m:t>
                    </m:r>
                  </m:oMath>
                </a14:m>
                <a:r>
                  <a:rPr lang="cs-CZ" altLang="en-US" sz="2400" dirty="0"/>
                  <a:t> do bází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𝐁</m:t>
                        </m:r>
                      </m:e>
                    </m:acc>
                  </m:oMath>
                </a14:m>
                <a:r>
                  <a:rPr lang="cs-CZ" altLang="en-US" sz="2400" dirty="0"/>
                  <a:t>.</a:t>
                </a:r>
              </a:p>
            </p:txBody>
          </p:sp>
        </mc:Choice>
        <mc:Fallback xmlns="">
          <p:sp>
            <p:nvSpPr>
              <p:cNvPr id="220163" name="Rectangle 3">
                <a:extLst>
                  <a:ext uri="{FF2B5EF4-FFF2-40B4-BE49-F238E27FC236}">
                    <a16:creationId xmlns:a16="http://schemas.microsoft.com/office/drawing/2014/main" id="{9E85DB02-646E-4C2F-A13A-205AAF243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8300" y="1143000"/>
                <a:ext cx="8229600" cy="1676400"/>
              </a:xfrm>
              <a:blipFill>
                <a:blip r:embed="rId2"/>
                <a:stretch>
                  <a:fillRect l="-963" t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0313" name="Group 153">
            <a:extLst>
              <a:ext uri="{FF2B5EF4-FFF2-40B4-BE49-F238E27FC236}">
                <a16:creationId xmlns:a16="http://schemas.microsoft.com/office/drawing/2014/main" id="{5E2E1661-1436-4CFB-BDE2-438F0291454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11587"/>
            <a:ext cx="3321050" cy="2270125"/>
            <a:chOff x="1536" y="2593"/>
            <a:chExt cx="2092" cy="1430"/>
          </a:xfrm>
        </p:grpSpPr>
        <p:sp>
          <p:nvSpPr>
            <p:cNvPr id="220165" name="Line 5">
              <a:extLst>
                <a:ext uri="{FF2B5EF4-FFF2-40B4-BE49-F238E27FC236}">
                  <a16:creationId xmlns:a16="http://schemas.microsoft.com/office/drawing/2014/main" id="{36C2FC83-5FC4-43C7-A57D-5093B5D73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8" y="388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66" name="Line 6">
              <a:extLst>
                <a:ext uri="{FF2B5EF4-FFF2-40B4-BE49-F238E27FC236}">
                  <a16:creationId xmlns:a16="http://schemas.microsoft.com/office/drawing/2014/main" id="{9C019EAA-FEC2-455B-BAFF-DC826D4FE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8" y="307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67" name="Line 7">
              <a:extLst>
                <a:ext uri="{FF2B5EF4-FFF2-40B4-BE49-F238E27FC236}">
                  <a16:creationId xmlns:a16="http://schemas.microsoft.com/office/drawing/2014/main" id="{FBD4849F-AE79-499E-902C-9C7685D8E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8" y="2640"/>
              <a:ext cx="843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68" name="Line 8">
              <a:extLst>
                <a:ext uri="{FF2B5EF4-FFF2-40B4-BE49-F238E27FC236}">
                  <a16:creationId xmlns:a16="http://schemas.microsoft.com/office/drawing/2014/main" id="{1A144159-BC94-4722-9087-FC9FE5711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8" y="3071"/>
              <a:ext cx="1360" cy="8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69" name="Line 9">
              <a:extLst>
                <a:ext uri="{FF2B5EF4-FFF2-40B4-BE49-F238E27FC236}">
                  <a16:creationId xmlns:a16="http://schemas.microsoft.com/office/drawing/2014/main" id="{D535E069-A6A3-454F-86E6-C2C1B16AE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" y="2640"/>
              <a:ext cx="308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70" name="Freeform 10">
              <a:extLst>
                <a:ext uri="{FF2B5EF4-FFF2-40B4-BE49-F238E27FC236}">
                  <a16:creationId xmlns:a16="http://schemas.microsoft.com/office/drawing/2014/main" id="{4DC75011-D06B-4DBE-B1C3-4E439A05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3052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71" name="Text Box 11">
              <a:extLst>
                <a:ext uri="{FF2B5EF4-FFF2-40B4-BE49-F238E27FC236}">
                  <a16:creationId xmlns:a16="http://schemas.microsoft.com/office/drawing/2014/main" id="{6DF6035B-ED47-4CF3-BE59-57D70A04E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8" y="3002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20172" name="Line 12">
              <a:extLst>
                <a:ext uri="{FF2B5EF4-FFF2-40B4-BE49-F238E27FC236}">
                  <a16:creationId xmlns:a16="http://schemas.microsoft.com/office/drawing/2014/main" id="{278BA547-BDD9-4EC4-BBA8-A5CFC3F21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4" y="3885"/>
              <a:ext cx="87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74" name="Line 14">
              <a:extLst>
                <a:ext uri="{FF2B5EF4-FFF2-40B4-BE49-F238E27FC236}">
                  <a16:creationId xmlns:a16="http://schemas.microsoft.com/office/drawing/2014/main" id="{97A2DFEF-27B1-4110-B31E-D581395FC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36" y="2640"/>
              <a:ext cx="732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78" name="Freeform 18">
              <a:extLst>
                <a:ext uri="{FF2B5EF4-FFF2-40B4-BE49-F238E27FC236}">
                  <a16:creationId xmlns:a16="http://schemas.microsoft.com/office/drawing/2014/main" id="{DC5F6F2B-725E-4CFE-91A5-85EF2E568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14" y="3618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79" name="Text Box 19">
              <a:extLst>
                <a:ext uri="{FF2B5EF4-FFF2-40B4-BE49-F238E27FC236}">
                  <a16:creationId xmlns:a16="http://schemas.microsoft.com/office/drawing/2014/main" id="{E75C8347-6931-4283-9C26-4648AF446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" y="3609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20181" name="Text Box 21">
              <a:extLst>
                <a:ext uri="{FF2B5EF4-FFF2-40B4-BE49-F238E27FC236}">
                  <a16:creationId xmlns:a16="http://schemas.microsoft.com/office/drawing/2014/main" id="{7771CCB8-ABA4-4D12-8033-8E5AC10B8BC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60" y="2593"/>
              <a:ext cx="10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27012" rIns="0" bIns="0" anchor="b"/>
            <a:lstStyle/>
            <a:p>
              <a:pPr eaLnBrk="0" hangingPunct="0">
                <a:lnSpc>
                  <a:spcPct val="300000"/>
                </a:lnSpc>
              </a:pPr>
              <a:endParaRPr lang="cs-CZ" altLang="en-US" sz="2600" dirty="0">
                <a:latin typeface="cmmib10" pitchFamily="34" charset="0"/>
              </a:endParaRPr>
            </a:p>
          </p:txBody>
        </p:sp>
        <p:sp>
          <p:nvSpPr>
            <p:cNvPr id="220263" name="Line 103">
              <a:extLst>
                <a:ext uri="{FF2B5EF4-FFF2-40B4-BE49-F238E27FC236}">
                  <a16:creationId xmlns:a16="http://schemas.microsoft.com/office/drawing/2014/main" id="{AB29BE1C-31A4-4716-89E6-05D0B94AA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8" y="3191"/>
              <a:ext cx="1160" cy="6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713DB677-79AB-450D-BE15-CBCE31DF8BDE}"/>
                  </a:ext>
                </a:extLst>
              </p:cNvPr>
              <p:cNvSpPr txBox="1"/>
              <p:nvPr/>
            </p:nvSpPr>
            <p:spPr>
              <a:xfrm>
                <a:off x="4642316" y="5097205"/>
                <a:ext cx="1899772" cy="473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𝐲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713DB677-79AB-450D-BE15-CBCE31DF8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16" y="5097205"/>
                <a:ext cx="1899772" cy="473591"/>
              </a:xfrm>
              <a:prstGeom prst="rect">
                <a:avLst/>
              </a:prstGeom>
              <a:blipFill>
                <a:blip r:embed="rId3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BE77D036-5EE3-478F-9953-4F371BF7F863}"/>
                  </a:ext>
                </a:extLst>
              </p:cNvPr>
              <p:cNvSpPr txBox="1"/>
              <p:nvPr/>
            </p:nvSpPr>
            <p:spPr>
              <a:xfrm>
                <a:off x="5866115" y="4227099"/>
                <a:ext cx="381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BE77D036-5EE3-478F-9953-4F371BF7F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115" y="4227099"/>
                <a:ext cx="381000" cy="461665"/>
              </a:xfrm>
              <a:prstGeom prst="rect">
                <a:avLst/>
              </a:prstGeom>
              <a:blipFill>
                <a:blip r:embed="rId4"/>
                <a:stretch>
                  <a:fillRect l="-4762" r="-22222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2CE5429-EFBD-44E6-BF05-292D5DF97121}"/>
                  </a:ext>
                </a:extLst>
              </p:cNvPr>
              <p:cNvSpPr txBox="1"/>
              <p:nvPr/>
            </p:nvSpPr>
            <p:spPr>
              <a:xfrm>
                <a:off x="2196193" y="3378172"/>
                <a:ext cx="381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2CE5429-EFBD-44E6-BF05-292D5DF97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93" y="3378172"/>
                <a:ext cx="381000" cy="461665"/>
              </a:xfrm>
              <a:prstGeom prst="rect">
                <a:avLst/>
              </a:prstGeom>
              <a:blipFill>
                <a:blip r:embed="rId5"/>
                <a:stretch>
                  <a:fillRect l="-4762" r="-2381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43A98099-EAA8-4AA9-B39D-E9F55639994B}"/>
                  </a:ext>
                </a:extLst>
              </p:cNvPr>
              <p:cNvSpPr txBox="1"/>
              <p:nvPr/>
            </p:nvSpPr>
            <p:spPr>
              <a:xfrm>
                <a:off x="4958672" y="3409305"/>
                <a:ext cx="2911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43A98099-EAA8-4AA9-B39D-E9F556399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672" y="3409305"/>
                <a:ext cx="291191" cy="461665"/>
              </a:xfrm>
              <a:prstGeom prst="rect">
                <a:avLst/>
              </a:prstGeom>
              <a:blipFill>
                <a:blip r:embed="rId6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75CBA507-D8AB-4A9A-86BA-F56972DE3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Vlastní čísla a vektory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6067" name="Rectangle 3">
                <a:extLst>
                  <a:ext uri="{FF2B5EF4-FFF2-40B4-BE49-F238E27FC236}">
                    <a16:creationId xmlns:a16="http://schemas.microsoft.com/office/drawing/2014/main" id="{172053F4-9C96-4AE5-A841-4119182C1D6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-26005" y="1350546"/>
                <a:ext cx="9142413" cy="5278854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cs typeface="Arial" panose="020B0604020202020204" pitchFamily="34" charset="0"/>
                  </a:rPr>
                  <a:t>	</a:t>
                </a:r>
                <a:r>
                  <a:rPr lang="el-GR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λ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je </a:t>
                </a:r>
                <a:r>
                  <a:rPr lang="cs-CZ" altLang="en-US" sz="2400" dirty="0">
                    <a:cs typeface="Arial" panose="020B0604020202020204" pitchFamily="34" charset="0"/>
                  </a:rPr>
                  <a:t>vlastní číslo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𝐞</m:t>
                    </m:r>
                  </m:oMath>
                </a14:m>
                <a:r>
                  <a:rPr lang="cs-CZ" altLang="en-US" sz="2400" dirty="0"/>
                  <a:t> je </a:t>
                </a:r>
                <a:r>
                  <a:rPr lang="cs-CZ" altLang="en-US" sz="2400" dirty="0">
                    <a:cs typeface="Arial" panose="020B0604020202020204" pitchFamily="34" charset="0"/>
                  </a:rPr>
                  <a:t>odpovídající </a:t>
                </a:r>
                <a:r>
                  <a:rPr lang="cs-CZ" altLang="en-US" sz="2400" dirty="0"/>
                  <a:t>vlastni vektor </a:t>
                </a:r>
                <a:r>
                  <a:rPr lang="cs-CZ" altLang="en-US" sz="2400" dirty="0">
                    <a:cs typeface="Arial" panose="020B0604020202020204" pitchFamily="34" charset="0"/>
                  </a:rPr>
                  <a:t>čtvercové matice </a:t>
                </a:r>
                <a14:m>
                  <m:oMath xmlns:m="http://schemas.openxmlformats.org/officeDocument/2006/math">
                    <m:r>
                      <a:rPr lang="el-GR" sz="2400" b="1" smtClean="0">
                        <a:latin typeface="Cambria Math"/>
                        <a:ea typeface="Cambria Math"/>
                      </a:rPr>
                      <m:t>𝚺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, pokud platí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𝐞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𝐞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/>
                        </a:rPr>
                        <m:t>λ</m:t>
                      </m:r>
                    </m:oMath>
                  </m:oMathPara>
                </a14:m>
                <a:endParaRPr lang="en-US" altLang="en-US" sz="2400" dirty="0"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cs-CZ" altLang="en-US" sz="2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D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matice má (nanejvýš)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D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různých vlastních čísel. Nechť je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𝚲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diagonální matice všech vlastních čísel a matice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𝐄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obsahuje ve sloupcích odpovídající vlastní vektory.</a:t>
                </a:r>
                <a:endParaRPr lang="en-US" altLang="en-US" sz="2400" dirty="0"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altLang="en-US" sz="2400" dirty="0"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𝐄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𝐄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𝚲</m:t>
                      </m:r>
                    </m:oMath>
                  </m:oMathPara>
                </a14:m>
                <a:endParaRPr lang="en-US" sz="2800" b="1" dirty="0">
                  <a:ea typeface="Cambria Math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b="1" dirty="0">
                  <a:ea typeface="Cambria Math"/>
                </a:endParaRPr>
              </a:p>
              <a:p>
                <a:pPr>
                  <a:lnSpc>
                    <a:spcPct val="80000"/>
                  </a:lnSpc>
                  <a:buNone/>
                </a:pPr>
                <a:r>
                  <a:rPr lang="cs-CZ" altLang="en-US" sz="2400" dirty="0">
                    <a:cs typeface="Arial" panose="020B0604020202020204" pitchFamily="34" charset="0"/>
                  </a:rPr>
                  <a:t>	Nás bude zajímat speciální případ kdy matice </a:t>
                </a:r>
                <a14:m>
                  <m:oMath xmlns:m="http://schemas.openxmlformats.org/officeDocument/2006/math">
                    <m:r>
                      <a:rPr lang="el-GR" sz="2400" b="1" smtClean="0">
                        <a:latin typeface="Cambria Math"/>
                        <a:ea typeface="Cambria Math"/>
                      </a:rPr>
                      <m:t>𝚺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je symetrická. Potom budou sloupce matice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𝐄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tvořit ortonormální báze. Pro takovou matici potom platí: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/>
                          </a:rPr>
                          <m:t>T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𝐄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𝐄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𝐄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𝐈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cs-CZ" altLang="en-US" sz="2400" dirty="0"/>
                  <a:t>kde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/>
                      </a:rPr>
                      <m:t>𝐈</m:t>
                    </m:r>
                  </m:oMath>
                </a14:m>
                <a:r>
                  <a:rPr lang="cs-CZ" altLang="en-US" sz="2400" dirty="0"/>
                  <a:t> je jednotková matice. Tedy platí následující rozklady matic:</a:t>
                </a:r>
                <a:endParaRPr lang="en-US" altLang="en-US" sz="2400" dirty="0"/>
              </a:p>
              <a:p>
                <a:pPr>
                  <a:lnSpc>
                    <a:spcPct val="80000"/>
                  </a:lnSpc>
                  <a:buNone/>
                </a:pPr>
                <a:endParaRPr lang="en-US" sz="2400" i="0" dirty="0">
                  <a:latin typeface="Cambria Math" panose="02040503050406030204" pitchFamily="18" charset="0"/>
                  <a:ea typeface="Cambria Math"/>
                </a:endParaRPr>
              </a:p>
              <a:p>
                <a:pPr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p>
                      <m:r>
                        <a:rPr lang="el-GR" sz="28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𝐄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</m:t>
                      </m:r>
                      <m:r>
                        <a:rPr lang="el-GR" sz="28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𝐄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/>
                        </a:rPr>
                        <m:t>𝚲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ea typeface="Cambria Math"/>
                </a:endParaRPr>
              </a:p>
            </p:txBody>
          </p:sp>
        </mc:Choice>
        <mc:Fallback>
          <p:sp>
            <p:nvSpPr>
              <p:cNvPr id="216067" name="Rectangle 3">
                <a:extLst>
                  <a:ext uri="{FF2B5EF4-FFF2-40B4-BE49-F238E27FC236}">
                    <a16:creationId xmlns:a16="http://schemas.microsoft.com/office/drawing/2014/main" id="{172053F4-9C96-4AE5-A841-4119182C1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26005" y="1350546"/>
                <a:ext cx="9142413" cy="5278854"/>
              </a:xfrm>
              <a:blipFill>
                <a:blip r:embed="rId2"/>
                <a:stretch>
                  <a:fillRect t="-2194" r="-1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7090" name="Rectangle 2">
                <a:extLst>
                  <a:ext uri="{FF2B5EF4-FFF2-40B4-BE49-F238E27FC236}">
                    <a16:creationId xmlns:a16="http://schemas.microsoft.com/office/drawing/2014/main" id="{6B683F72-58F9-435A-963A-9204036730E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79388" y="260350"/>
                <a:ext cx="8785225" cy="1287463"/>
              </a:xfrm>
              <a:noFill/>
              <a:ln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</a:rPr>
                      <m:t>𝝁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cs-CZ" altLang="en-US" dirty="0"/>
                  <a:t>transformovaných dat</a:t>
                </a:r>
              </a:p>
            </p:txBody>
          </p:sp>
        </mc:Choice>
        <mc:Fallback xmlns="">
          <p:sp>
            <p:nvSpPr>
              <p:cNvPr id="217090" name="Rectangle 2">
                <a:extLst>
                  <a:ext uri="{FF2B5EF4-FFF2-40B4-BE49-F238E27FC236}">
                    <a16:creationId xmlns:a16="http://schemas.microsoft.com/office/drawing/2014/main" id="{6B683F72-58F9-435A-963A-920403673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388" y="260350"/>
                <a:ext cx="8785225" cy="1287463"/>
              </a:xfrm>
              <a:blipFill>
                <a:blip r:embed="rId2"/>
                <a:stretch>
                  <a:fillRect b="-189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091" name="Rectangle 3">
                <a:extLst>
                  <a:ext uri="{FF2B5EF4-FFF2-40B4-BE49-F238E27FC236}">
                    <a16:creationId xmlns:a16="http://schemas.microsoft.com/office/drawing/2014/main" id="{CA834375-F702-47C5-BE29-F159F6CC2FE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2192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cs-CZ" altLang="en-US" sz="2800" dirty="0"/>
                  <a:t>Jak se změní odhady střední hodnoty a </a:t>
                </a:r>
                <a:r>
                  <a:rPr lang="cs-CZ" altLang="en-US" sz="2800" dirty="0" err="1"/>
                  <a:t>kovarianční</a:t>
                </a:r>
                <a:r>
                  <a:rPr lang="cs-CZ" altLang="en-US" sz="2800" dirty="0"/>
                  <a:t> matice pokud původní data transformujeme: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/>
                      </a:rPr>
                      <m:t>𝐲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/>
                      </a:rPr>
                      <m:t>𝐀𝐱</m:t>
                    </m:r>
                  </m:oMath>
                </a14:m>
                <a:endParaRPr lang="cs-CZ" altLang="en-US" sz="2800" b="1" dirty="0"/>
              </a:p>
            </p:txBody>
          </p:sp>
        </mc:Choice>
        <mc:Fallback xmlns="">
          <p:sp>
            <p:nvSpPr>
              <p:cNvPr id="217091" name="Rectangle 3">
                <a:extLst>
                  <a:ext uri="{FF2B5EF4-FFF2-40B4-BE49-F238E27FC236}">
                    <a16:creationId xmlns:a16="http://schemas.microsoft.com/office/drawing/2014/main" id="{CA834375-F702-47C5-BE29-F159F6CC2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219200"/>
              </a:xfrm>
              <a:blipFill>
                <a:blip r:embed="rId3"/>
                <a:stretch>
                  <a:fillRect l="-1333" t="-125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97B4E6C8-EC13-4A00-86BA-955E325C44A1}"/>
                  </a:ext>
                </a:extLst>
              </p:cNvPr>
              <p:cNvSpPr txBox="1"/>
              <p:nvPr/>
            </p:nvSpPr>
            <p:spPr>
              <a:xfrm>
                <a:off x="1828800" y="3200400"/>
                <a:ext cx="4572000" cy="2582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𝐀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𝐀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𝐀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97B4E6C8-EC13-4A00-86BA-955E325C4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200400"/>
                <a:ext cx="4572000" cy="25826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8114" name="Rectangle 2">
                <a:extLst>
                  <a:ext uri="{FF2B5EF4-FFF2-40B4-BE49-F238E27FC236}">
                    <a16:creationId xmlns:a16="http://schemas.microsoft.com/office/drawing/2014/main" id="{418CC9CC-08CD-479A-A35E-D28E0A523DC9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79388" y="260350"/>
                <a:ext cx="8785225" cy="1287463"/>
              </a:xfrm>
              <a:noFill/>
              <a:ln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/>
                      </a:rPr>
                      <m:t>𝚺</m:t>
                    </m:r>
                  </m:oMath>
                </a14:m>
                <a:r>
                  <a:rPr lang="cs-CZ" altLang="en-US" b="1" dirty="0">
                    <a:cs typeface="Arial" panose="020B0604020202020204" pitchFamily="34" charset="0"/>
                  </a:rPr>
                  <a:t> </a:t>
                </a:r>
                <a:r>
                  <a:rPr lang="cs-CZ" altLang="en-US" dirty="0"/>
                  <a:t>transformovaných dat</a:t>
                </a:r>
              </a:p>
            </p:txBody>
          </p:sp>
        </mc:Choice>
        <mc:Fallback xmlns="">
          <p:sp>
            <p:nvSpPr>
              <p:cNvPr id="218114" name="Rectangle 2">
                <a:extLst>
                  <a:ext uri="{FF2B5EF4-FFF2-40B4-BE49-F238E27FC236}">
                    <a16:creationId xmlns:a16="http://schemas.microsoft.com/office/drawing/2014/main" id="{418CC9CC-08CD-479A-A35E-D28E0A523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388" y="260350"/>
                <a:ext cx="8785225" cy="1287463"/>
              </a:xfrm>
              <a:blipFill>
                <a:blip r:embed="rId2"/>
                <a:stretch>
                  <a:fillRect b="-189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34F563A4-72A6-4272-8A52-2C55B2A4BEB8}"/>
                  </a:ext>
                </a:extLst>
              </p:cNvPr>
              <p:cNvSpPr txBox="1"/>
              <p:nvPr/>
            </p:nvSpPr>
            <p:spPr>
              <a:xfrm>
                <a:off x="120838" y="1415241"/>
                <a:ext cx="8946962" cy="5290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𝐀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𝐀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𝐀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𝐀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𝐀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𝐀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/>
                        </a:rPr>
                        <m:t>𝐀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/>
                                </a:rPr>
                                <m:t>T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/>
                        </a:rPr>
                        <m:t>𝐀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cs-CZ" altLang="en-US" sz="2400" dirty="0"/>
                  <a:t>Co se stane když jako </a:t>
                </a:r>
                <a:r>
                  <a:rPr lang="cs-CZ" altLang="en-US" sz="2400" b="1" dirty="0"/>
                  <a:t>A</a:t>
                </a:r>
                <a:r>
                  <a:rPr lang="cs-CZ" altLang="en-US" sz="2400" dirty="0"/>
                  <a:t> použijeme transponovanou matici vlastních vektoru </a:t>
                </a:r>
                <a:r>
                  <a:rPr lang="cs-CZ" altLang="en-US" sz="2400" dirty="0" err="1"/>
                  <a:t>kovarianční</a:t>
                </a:r>
                <a:r>
                  <a:rPr lang="cs-CZ" altLang="en-US" sz="2400" dirty="0"/>
                  <a:t> matice </a:t>
                </a:r>
                <a:r>
                  <a:rPr lang="cs-CZ" altLang="en-US" sz="2400" b="1" dirty="0" err="1"/>
                  <a:t>Σ</a:t>
                </a:r>
                <a:r>
                  <a:rPr lang="cs-CZ" altLang="en-US" sz="2400" baseline="-25000" dirty="0" err="1"/>
                  <a:t>x</a:t>
                </a:r>
                <a:r>
                  <a:rPr lang="cs-CZ" altLang="en-US" sz="2400" dirty="0"/>
                  <a:t>? (Proč transponovanou? Protože vlastní vektory máme ve sloupcích a ne v řádcích).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2400" dirty="0"/>
                  <a:t>Jaký význam mají vlastní čísla</a:t>
                </a:r>
                <a:r>
                  <a:rPr lang="en-US" altLang="en-US" sz="2400" dirty="0"/>
                  <a:t>?</a:t>
                </a:r>
                <a:endParaRPr lang="cs-CZ" altLang="en-US" sz="2400" dirty="0"/>
              </a:p>
            </p:txBody>
          </p:sp>
        </mc:Choice>
        <mc:Fallback xmlns="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34F563A4-72A6-4272-8A52-2C55B2A4B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8" y="1415241"/>
                <a:ext cx="8946962" cy="5290359"/>
              </a:xfrm>
              <a:prstGeom prst="rect">
                <a:avLst/>
              </a:prstGeom>
              <a:blipFill>
                <a:blip r:embed="rId3"/>
                <a:stretch>
                  <a:fillRect l="-1090" r="-1294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514A80EB-12FC-4586-A253-30760CC85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Extrakce příznaků - parametrizace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FB4855BB-C5DA-4A1D-A21E-0FF761731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r>
              <a:rPr lang="cs-CZ" altLang="en-US" sz="2800"/>
              <a:t>Poté co jsme ze snímače obdržely data která jsou relevantní pro naši klasifikační úlohu, je potřeba je přizpůsobit potřebám rozpoznávače</a:t>
            </a:r>
          </a:p>
          <a:p>
            <a:r>
              <a:rPr lang="cs-CZ" altLang="en-US" sz="2800"/>
              <a:t>Klasifikátory mají rády parametry které jsou:</a:t>
            </a:r>
          </a:p>
          <a:p>
            <a:pPr lvl="1"/>
            <a:r>
              <a:rPr lang="cs-CZ" altLang="en-US" sz="2400"/>
              <a:t>Gaussovského rozložení (většinou vícerozměrného)</a:t>
            </a:r>
          </a:p>
          <a:p>
            <a:pPr lvl="1"/>
            <a:r>
              <a:rPr lang="cs-CZ" altLang="en-US" sz="2400"/>
              <a:t>Nekorelované</a:t>
            </a:r>
          </a:p>
          <a:p>
            <a:pPr lvl="1"/>
            <a:r>
              <a:rPr lang="cs-CZ" altLang="en-US" sz="2400"/>
              <a:t>Nízkodimenzionální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858EC0AD-2B54-4868-B2E1-CFD38BA33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Analýza hlavních komponent</a:t>
            </a:r>
          </a:p>
        </p:txBody>
      </p:sp>
      <p:pic>
        <p:nvPicPr>
          <p:cNvPr id="219139" name="Picture 3">
            <a:extLst>
              <a:ext uri="{FF2B5EF4-FFF2-40B4-BE49-F238E27FC236}">
                <a16:creationId xmlns:a16="http://schemas.microsoft.com/office/drawing/2014/main" id="{4EE926EA-4A6F-4E56-8570-2BC7C6F5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27200"/>
            <a:ext cx="45339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Text Box 4">
            <a:extLst>
              <a:ext uri="{FF2B5EF4-FFF2-40B4-BE49-F238E27FC236}">
                <a16:creationId xmlns:a16="http://schemas.microsoft.com/office/drawing/2014/main" id="{D2A86956-A1F1-48B1-917E-21A61881B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0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(Principal Component Analysis - PCA)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>
            <a:extLst>
              <a:ext uri="{FF2B5EF4-FFF2-40B4-BE49-F238E27FC236}">
                <a16:creationId xmlns:a16="http://schemas.microsoft.com/office/drawing/2014/main" id="{4E3A4169-0567-4B54-95B5-E98FE02F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38575"/>
            <a:ext cx="309562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186" name="Rectangle 2">
            <a:extLst>
              <a:ext uri="{FF2B5EF4-FFF2-40B4-BE49-F238E27FC236}">
                <a16:creationId xmlns:a16="http://schemas.microsoft.com/office/drawing/2014/main" id="{00AA3AC2-2683-42BC-8196-2C1E00D54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Analýza hlavních komponent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4FF03082-429A-411D-BB21-73B3F1ECD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/>
              <a:t>Umožňuje: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Dekorelaci – vlastní vektory kovarianční matice definuji souřadný systém ve kterých jsou data dekorelována – mají diagonální kovarianční matici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Redukci dimenzí – promítnutí dat do pouze několika vlastních vektorů odpovídajících největším vlastním číslům (směry s nevětší variancí) umožní optimální rekonstrukci dat s nejmenší kvadratickou chybou (</a:t>
            </a:r>
            <a:r>
              <a:rPr lang="en-US" altLang="en-US" sz="2000"/>
              <a:t>mean square error - MSE</a:t>
            </a:r>
            <a:r>
              <a:rPr lang="cs-CZ" altLang="en-US" sz="2000"/>
              <a:t>)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Redukce dimenzí provádíme pokud věříme, že v některých směrech není užitečná informace ale pouze (gaussovský) šum s nízkou variabilitou.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46800A96-D075-46A8-A67B-1972CB950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Interpretace </a:t>
            </a:r>
            <a:r>
              <a:rPr lang="cs-CZ" altLang="en-US" sz="3200" b="1"/>
              <a:t>Σ </a:t>
            </a:r>
            <a:r>
              <a:rPr lang="cs-CZ" altLang="en-US" sz="3200"/>
              <a:t>v</a:t>
            </a:r>
            <a:r>
              <a:rPr lang="cs-CZ" altLang="en-US" sz="4000"/>
              <a:t> gaussovském rozložení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79">
                <a:extLst>
                  <a:ext uri="{FF2B5EF4-FFF2-40B4-BE49-F238E27FC236}">
                    <a16:creationId xmlns:a16="http://schemas.microsoft.com/office/drawing/2014/main" id="{4FBB204A-1FC2-48A6-9CC3-8F642BF06D63}"/>
                  </a:ext>
                </a:extLst>
              </p:cNvPr>
              <p:cNvSpPr txBox="1"/>
              <p:nvPr/>
            </p:nvSpPr>
            <p:spPr>
              <a:xfrm>
                <a:off x="-1371600" y="2150857"/>
                <a:ext cx="10478069" cy="3487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4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m:rPr>
                          <m:aln/>
                        </m:rP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b="1" i="0" smtClean="0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b="1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𝐄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𝚲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𝐄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𝚲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𝐄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𝐄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𝚲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𝐄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𝐄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sz="2400" b="0" i="1" dirty="0">
                    <a:latin typeface="Cambria Math" panose="02040503050406030204" pitchFamily="18" charset="0"/>
                    <a:ea typeface="Cambria Math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120" name="TextBox 79">
                <a:extLst>
                  <a:ext uri="{FF2B5EF4-FFF2-40B4-BE49-F238E27FC236}">
                    <a16:creationId xmlns:a16="http://schemas.microsoft.com/office/drawing/2014/main" id="{4FBB204A-1FC2-48A6-9CC3-8F642BF06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2150857"/>
                <a:ext cx="10478069" cy="3487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EA492489-B638-48A9-99B3-307A41476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PCA - Příklad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1EC16DA0-7DC5-45E7-9BCD-B688DCAA0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/>
              <a:t>Obrázky 100x100 pixelů</a:t>
            </a:r>
            <a:r>
              <a:rPr lang="en-US" altLang="en-US" sz="2400"/>
              <a:t> </a:t>
            </a:r>
            <a:r>
              <a:rPr lang="cs-CZ" altLang="en-US" sz="2400"/>
              <a:t>– </a:t>
            </a:r>
            <a:r>
              <a:rPr lang="en-US" altLang="en-US" sz="2400"/>
              <a:t>10000</a:t>
            </a:r>
            <a:r>
              <a:rPr lang="cs-CZ" altLang="en-US" sz="2400"/>
              <a:t> dimensionální vektory</a:t>
            </a:r>
          </a:p>
        </p:txBody>
      </p:sp>
      <p:pic>
        <p:nvPicPr>
          <p:cNvPr id="222219" name="Picture 11">
            <a:extLst>
              <a:ext uri="{FF2B5EF4-FFF2-40B4-BE49-F238E27FC236}">
                <a16:creationId xmlns:a16="http://schemas.microsoft.com/office/drawing/2014/main" id="{0CA7F710-9DB3-4041-9758-615B8D10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9"/>
          <a:stretch>
            <a:fillRect/>
          </a:stretch>
        </p:blipFill>
        <p:spPr bwMode="auto">
          <a:xfrm>
            <a:off x="1981200" y="1752600"/>
            <a:ext cx="533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0" name="Picture 12">
            <a:extLst>
              <a:ext uri="{FF2B5EF4-FFF2-40B4-BE49-F238E27FC236}">
                <a16:creationId xmlns:a16="http://schemas.microsoft.com/office/drawing/2014/main" id="{9E73C83E-BB95-47FA-9CEC-2BC92EAA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0" b="33070"/>
          <a:stretch>
            <a:fillRect/>
          </a:stretch>
        </p:blipFill>
        <p:spPr bwMode="auto">
          <a:xfrm>
            <a:off x="1905000" y="3733800"/>
            <a:ext cx="533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1" name="Picture 13">
            <a:extLst>
              <a:ext uri="{FF2B5EF4-FFF2-40B4-BE49-F238E27FC236}">
                <a16:creationId xmlns:a16="http://schemas.microsoft.com/office/drawing/2014/main" id="{BF73E63E-B161-4A90-9E54-D773687D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2"/>
          <a:stretch>
            <a:fillRect/>
          </a:stretch>
        </p:blipFill>
        <p:spPr bwMode="auto">
          <a:xfrm>
            <a:off x="1981200" y="5667375"/>
            <a:ext cx="533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22" name="Rectangle 14">
            <a:extLst>
              <a:ext uri="{FF2B5EF4-FFF2-40B4-BE49-F238E27FC236}">
                <a16:creationId xmlns:a16="http://schemas.microsoft.com/office/drawing/2014/main" id="{6B352550-D1ED-45BA-9785-903FB640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33655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l-GR" altLang="en-US" sz="1600" b="1">
                <a:cs typeface="Arial" panose="020B0604020202020204" pitchFamily="34" charset="0"/>
              </a:rPr>
              <a:t>μ</a:t>
            </a:r>
            <a:r>
              <a:rPr lang="en-US" altLang="en-US" sz="1600">
                <a:cs typeface="Arial" panose="020B0604020202020204" pitchFamily="34" charset="0"/>
              </a:rPr>
              <a:t>         </a:t>
            </a:r>
            <a:r>
              <a:rPr lang="cs-CZ" altLang="en-US" sz="1600">
                <a:cs typeface="Arial" panose="020B0604020202020204" pitchFamily="34" charset="0"/>
              </a:rPr>
              <a:t>λ</a:t>
            </a:r>
            <a:r>
              <a:rPr lang="en-US" altLang="en-US" sz="1600" baseline="-25000">
                <a:cs typeface="Arial" panose="020B0604020202020204" pitchFamily="34" charset="0"/>
              </a:rPr>
              <a:t>1</a:t>
            </a:r>
            <a:r>
              <a:rPr lang="en-US" altLang="en-US" sz="1600">
                <a:cs typeface="Arial" panose="020B0604020202020204" pitchFamily="34" charset="0"/>
              </a:rPr>
              <a:t>=3.4∙10</a:t>
            </a:r>
            <a:r>
              <a:rPr lang="en-US" altLang="en-US" sz="1600" baseline="30000">
                <a:cs typeface="Arial" panose="020B0604020202020204" pitchFamily="34" charset="0"/>
              </a:rPr>
              <a:t>5</a:t>
            </a:r>
            <a:r>
              <a:rPr lang="en-US" altLang="en-US" sz="1600">
                <a:cs typeface="Arial" panose="020B0604020202020204" pitchFamily="34" charset="0"/>
              </a:rPr>
              <a:t>   </a:t>
            </a:r>
            <a:r>
              <a:rPr lang="cs-CZ" altLang="en-US" sz="1600">
                <a:cs typeface="Arial" panose="020B0604020202020204" pitchFamily="34" charset="0"/>
              </a:rPr>
              <a:t>λ</a:t>
            </a:r>
            <a:r>
              <a:rPr lang="en-US" altLang="en-US" sz="1600" baseline="-25000">
                <a:cs typeface="Arial" panose="020B0604020202020204" pitchFamily="34" charset="0"/>
              </a:rPr>
              <a:t>2</a:t>
            </a:r>
            <a:r>
              <a:rPr lang="en-US" altLang="en-US" sz="1600">
                <a:cs typeface="Arial" panose="020B0604020202020204" pitchFamily="34" charset="0"/>
              </a:rPr>
              <a:t>=2.8∙10</a:t>
            </a:r>
            <a:r>
              <a:rPr lang="en-US" altLang="en-US" sz="1600" baseline="30000">
                <a:cs typeface="Arial" panose="020B0604020202020204" pitchFamily="34" charset="0"/>
              </a:rPr>
              <a:t>5   </a:t>
            </a:r>
            <a:r>
              <a:rPr lang="cs-CZ" altLang="en-US" sz="1600">
                <a:cs typeface="Arial" panose="020B0604020202020204" pitchFamily="34" charset="0"/>
              </a:rPr>
              <a:t>λ</a:t>
            </a:r>
            <a:r>
              <a:rPr lang="en-US" altLang="en-US" sz="1600" baseline="-25000">
                <a:cs typeface="Arial" panose="020B0604020202020204" pitchFamily="34" charset="0"/>
              </a:rPr>
              <a:t>3</a:t>
            </a:r>
            <a:r>
              <a:rPr lang="en-US" altLang="en-US" sz="1600">
                <a:cs typeface="Arial" panose="020B0604020202020204" pitchFamily="34" charset="0"/>
              </a:rPr>
              <a:t>=2.4∙10</a:t>
            </a:r>
            <a:r>
              <a:rPr lang="en-US" altLang="en-US" sz="1600" baseline="30000">
                <a:cs typeface="Arial" panose="020B0604020202020204" pitchFamily="34" charset="0"/>
              </a:rPr>
              <a:t>5</a:t>
            </a:r>
            <a:r>
              <a:rPr lang="en-US" altLang="en-US" sz="1600">
                <a:cs typeface="Arial" panose="020B0604020202020204" pitchFamily="34" charset="0"/>
              </a:rPr>
              <a:t>   </a:t>
            </a:r>
            <a:r>
              <a:rPr lang="cs-CZ" altLang="en-US" sz="1600">
                <a:cs typeface="Arial" panose="020B0604020202020204" pitchFamily="34" charset="0"/>
              </a:rPr>
              <a:t>λ</a:t>
            </a:r>
            <a:r>
              <a:rPr lang="en-US" altLang="en-US" sz="1600" baseline="-25000">
                <a:cs typeface="Arial" panose="020B0604020202020204" pitchFamily="34" charset="0"/>
              </a:rPr>
              <a:t>3</a:t>
            </a:r>
            <a:r>
              <a:rPr lang="en-US" altLang="en-US" sz="1600">
                <a:cs typeface="Arial" panose="020B0604020202020204" pitchFamily="34" charset="0"/>
              </a:rPr>
              <a:t>=1.6∙10</a:t>
            </a:r>
            <a:r>
              <a:rPr lang="en-US" altLang="en-US" sz="1600" baseline="30000">
                <a:cs typeface="Arial" panose="020B0604020202020204" pitchFamily="34" charset="0"/>
              </a:rPr>
              <a:t>5</a:t>
            </a:r>
            <a:endParaRPr lang="cs-CZ" altLang="en-US" sz="1600" baseline="30000">
              <a:cs typeface="Arial" panose="020B0604020202020204" pitchFamily="34" charset="0"/>
            </a:endParaRPr>
          </a:p>
        </p:txBody>
      </p:sp>
      <p:sp>
        <p:nvSpPr>
          <p:cNvPr id="222223" name="Rectangle 15">
            <a:extLst>
              <a:ext uri="{FF2B5EF4-FFF2-40B4-BE49-F238E27FC236}">
                <a16:creationId xmlns:a16="http://schemas.microsoft.com/office/drawing/2014/main" id="{C44D8D46-F643-40E3-BE46-8F3F8328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2400"/>
              <a:t>Střední hodnota, vlastní čísla a vlastní vektory</a:t>
            </a:r>
          </a:p>
        </p:txBody>
      </p:sp>
      <p:sp>
        <p:nvSpPr>
          <p:cNvPr id="222224" name="Rectangle 16">
            <a:extLst>
              <a:ext uri="{FF2B5EF4-FFF2-40B4-BE49-F238E27FC236}">
                <a16:creationId xmlns:a16="http://schemas.microsoft.com/office/drawing/2014/main" id="{3F032315-9618-4867-9AF8-8AE280EC3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2400"/>
              <a:t>Střední hodnota, vlastní čísla a vlastní vektory</a:t>
            </a:r>
          </a:p>
        </p:txBody>
      </p:sp>
      <p:sp>
        <p:nvSpPr>
          <p:cNvPr id="222226" name="Rectangle 18">
            <a:extLst>
              <a:ext uri="{FF2B5EF4-FFF2-40B4-BE49-F238E27FC236}">
                <a16:creationId xmlns:a16="http://schemas.microsoft.com/office/drawing/2014/main" id="{51BE89D0-ECAA-43F0-9564-198F234A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3340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cs-CZ" altLang="en-US" sz="1600">
                <a:cs typeface="Arial" panose="020B0604020202020204" pitchFamily="34" charset="0"/>
              </a:rPr>
              <a:t>Originál</a:t>
            </a:r>
            <a:r>
              <a:rPr lang="en-US" altLang="en-US" sz="1600">
                <a:cs typeface="Arial" panose="020B0604020202020204" pitchFamily="34" charset="0"/>
              </a:rPr>
              <a:t>        </a:t>
            </a:r>
            <a:r>
              <a:rPr lang="cs-CZ" altLang="en-US" sz="1600">
                <a:cs typeface="Arial" panose="020B0604020202020204" pitchFamily="34" charset="0"/>
              </a:rPr>
              <a:t>M</a:t>
            </a:r>
            <a:r>
              <a:rPr lang="en-US" altLang="en-US" sz="1600">
                <a:cs typeface="Arial" panose="020B0604020202020204" pitchFamily="34" charset="0"/>
              </a:rPr>
              <a:t> = 1           M=10          M=50      M=250</a:t>
            </a:r>
            <a:endParaRPr lang="cs-CZ" altLang="en-US" sz="1600" baseline="30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B76E83F4-7D0C-43E3-B1F5-D6DC0A0A2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PCA - Příklad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F54C65F1-08BC-4DCB-8778-5686702DF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cs-CZ" altLang="en-US" sz="2800"/>
              <a:t>Jakou dimenzi si PCA vybere na tomto příkladě?</a:t>
            </a:r>
          </a:p>
          <a:p>
            <a:r>
              <a:rPr lang="cs-CZ" altLang="en-US" sz="2800"/>
              <a:t>Bude to výhodné pro klasifikaci tříd?</a:t>
            </a:r>
          </a:p>
        </p:txBody>
      </p:sp>
      <p:pic>
        <p:nvPicPr>
          <p:cNvPr id="224260" name="Picture 4">
            <a:extLst>
              <a:ext uri="{FF2B5EF4-FFF2-40B4-BE49-F238E27FC236}">
                <a16:creationId xmlns:a16="http://schemas.microsoft.com/office/drawing/2014/main" id="{59960CB6-C94B-4AED-81BE-9355CBCD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7559" r="6050" b="7559"/>
          <a:stretch>
            <a:fillRect/>
          </a:stretch>
        </p:blipFill>
        <p:spPr bwMode="auto">
          <a:xfrm>
            <a:off x="2971800" y="3200400"/>
            <a:ext cx="414972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8" name="Picture 8">
            <a:extLst>
              <a:ext uri="{FF2B5EF4-FFF2-40B4-BE49-F238E27FC236}">
                <a16:creationId xmlns:a16="http://schemas.microsoft.com/office/drawing/2014/main" id="{7AC489B6-1F10-48EF-A8C1-406AFCE6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3756025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9" name="Rectangle 9">
            <a:extLst>
              <a:ext uri="{FF2B5EF4-FFF2-40B4-BE49-F238E27FC236}">
                <a16:creationId xmlns:a16="http://schemas.microsoft.com/office/drawing/2014/main" id="{F2DA8905-2128-43F8-B327-8CC55D85D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2390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000"/>
              <a:t>Opět se pokusíme promítnout data pouze do určitého směru:</a:t>
            </a:r>
          </a:p>
          <a:p>
            <a:pPr>
              <a:lnSpc>
                <a:spcPct val="80000"/>
              </a:lnSpc>
            </a:pPr>
            <a:endParaRPr lang="cs-CZ" altLang="en-US" sz="2000"/>
          </a:p>
          <a:p>
            <a:pPr>
              <a:lnSpc>
                <a:spcPct val="80000"/>
              </a:lnSpc>
            </a:pPr>
            <a:r>
              <a:rPr lang="cs-CZ" altLang="en-US" sz="2000"/>
              <a:t>Tentokrát ale budeme chtít aby v tomto směru byly separovány třídy.</a:t>
            </a:r>
          </a:p>
          <a:p>
            <a:pPr>
              <a:lnSpc>
                <a:spcPct val="80000"/>
              </a:lnSpc>
            </a:pPr>
            <a:r>
              <a:rPr lang="cs-CZ" altLang="en-US" sz="2000"/>
              <a:t>Intuitivně by nás mohlo napadnout vybrat směr ve kterém jsou nejlépe odděleny průměty středních hodnot tříd </a:t>
            </a:r>
            <a:r>
              <a:rPr lang="cs-CZ" altLang="en-US" sz="2000" b="1"/>
              <a:t>m</a:t>
            </a:r>
            <a:r>
              <a:rPr lang="cs-CZ" altLang="en-US" sz="2000" baseline="-25000"/>
              <a:t>1</a:t>
            </a:r>
            <a:r>
              <a:rPr lang="cs-CZ" altLang="en-US" sz="2000"/>
              <a:t> a </a:t>
            </a:r>
            <a:r>
              <a:rPr lang="cs-CZ" altLang="en-US" sz="2000" b="1"/>
              <a:t>m</a:t>
            </a:r>
            <a:r>
              <a:rPr lang="cs-CZ" altLang="en-US" sz="2000" baseline="-25000"/>
              <a:t>2</a:t>
            </a:r>
            <a:r>
              <a:rPr lang="cs-CZ" altLang="en-US" sz="2000"/>
              <a:t>. Hledáme tedy </a:t>
            </a:r>
            <a:r>
              <a:rPr lang="cs-CZ" altLang="en-US" sz="2000" b="1"/>
              <a:t>w</a:t>
            </a:r>
            <a:r>
              <a:rPr lang="cs-CZ" altLang="en-US" sz="2000"/>
              <a:t>, které maximalizuje:</a:t>
            </a:r>
          </a:p>
        </p:txBody>
      </p:sp>
      <p:sp>
        <p:nvSpPr>
          <p:cNvPr id="225282" name="Rectangle 2">
            <a:extLst>
              <a:ext uri="{FF2B5EF4-FFF2-40B4-BE49-F238E27FC236}">
                <a16:creationId xmlns:a16="http://schemas.microsoft.com/office/drawing/2014/main" id="{3396ED09-E040-4835-BD81-62095B4BA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Lineární diskriminační analýza</a:t>
            </a:r>
          </a:p>
        </p:txBody>
      </p:sp>
      <p:pic>
        <p:nvPicPr>
          <p:cNvPr id="225284" name="Picture 4">
            <a:extLst>
              <a:ext uri="{FF2B5EF4-FFF2-40B4-BE49-F238E27FC236}">
                <a16:creationId xmlns:a16="http://schemas.microsoft.com/office/drawing/2014/main" id="{3BC7C853-0F3A-41A7-AD98-66C9BFEC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8"/>
          <a:stretch>
            <a:fillRect/>
          </a:stretch>
        </p:blipFill>
        <p:spPr bwMode="auto">
          <a:xfrm>
            <a:off x="5029200" y="3808413"/>
            <a:ext cx="3898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6" name="Picture 6">
            <a:extLst>
              <a:ext uri="{FF2B5EF4-FFF2-40B4-BE49-F238E27FC236}">
                <a16:creationId xmlns:a16="http://schemas.microsoft.com/office/drawing/2014/main" id="{DF31D261-F519-46E0-80D8-D3D6C9EB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14478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0" name="Text Box 10">
            <a:extLst>
              <a:ext uri="{FF2B5EF4-FFF2-40B4-BE49-F238E27FC236}">
                <a16:creationId xmlns:a16="http://schemas.microsoft.com/office/drawing/2014/main" id="{B1B2D4F3-1FFB-41B7-AA5A-71814C3AE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1148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600" b="1"/>
              <a:t>m</a:t>
            </a:r>
            <a:r>
              <a:rPr lang="cs-CZ" altLang="en-US" sz="1600" baseline="-25000"/>
              <a:t>1</a:t>
            </a:r>
          </a:p>
        </p:txBody>
      </p:sp>
      <p:sp>
        <p:nvSpPr>
          <p:cNvPr id="225291" name="Text Box 11">
            <a:extLst>
              <a:ext uri="{FF2B5EF4-FFF2-40B4-BE49-F238E27FC236}">
                <a16:creationId xmlns:a16="http://schemas.microsoft.com/office/drawing/2014/main" id="{3C5D31E5-37A4-42A7-939B-6DC7CB21B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6482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600" b="1"/>
              <a:t>m</a:t>
            </a:r>
            <a:r>
              <a:rPr lang="en-US" altLang="en-US" sz="1600" baseline="-25000"/>
              <a:t>2</a:t>
            </a:r>
            <a:endParaRPr lang="cs-CZ" altLang="en-US" sz="1600" baseline="-25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>
            <a:extLst>
              <a:ext uri="{FF2B5EF4-FFF2-40B4-BE49-F238E27FC236}">
                <a16:creationId xmlns:a16="http://schemas.microsoft.com/office/drawing/2014/main" id="{4584ED32-43B1-477D-9735-290D2A54D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2390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/>
              <a:t>Lze však najít i lepší směr: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CB477461-DB16-4187-9F8F-736AF6194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cs-CZ" altLang="en-US"/>
              <a:t>Lineární diskriminační analýza</a:t>
            </a:r>
          </a:p>
        </p:txBody>
      </p:sp>
      <p:pic>
        <p:nvPicPr>
          <p:cNvPr id="227333" name="Picture 5">
            <a:extLst>
              <a:ext uri="{FF2B5EF4-FFF2-40B4-BE49-F238E27FC236}">
                <a16:creationId xmlns:a16="http://schemas.microsoft.com/office/drawing/2014/main" id="{DCDC1C2E-91CE-4C58-9BC9-600E17B83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829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7" name="Picture 9">
            <a:extLst>
              <a:ext uri="{FF2B5EF4-FFF2-40B4-BE49-F238E27FC236}">
                <a16:creationId xmlns:a16="http://schemas.microsoft.com/office/drawing/2014/main" id="{C25EA5D3-BCF8-494D-8C37-9C3912EE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86400"/>
            <a:ext cx="3792538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8" name="Picture 10">
            <a:extLst>
              <a:ext uri="{FF2B5EF4-FFF2-40B4-BE49-F238E27FC236}">
                <a16:creationId xmlns:a16="http://schemas.microsoft.com/office/drawing/2014/main" id="{BF2CA90E-4728-44A4-80E4-5062FB1B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34290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0" name="Rectangle 12">
            <a:extLst>
              <a:ext uri="{FF2B5EF4-FFF2-40B4-BE49-F238E27FC236}">
                <a16:creationId xmlns:a16="http://schemas.microsoft.com/office/drawing/2014/main" id="{E56E75DE-C580-44E0-B1D4-D4EE85C4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95800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2000" dirty="0"/>
              <a:t>Snažíme se data promítnout do takového směru, kde</a:t>
            </a:r>
          </a:p>
          <a:p>
            <a:pPr lvl="1">
              <a:lnSpc>
                <a:spcPct val="80000"/>
              </a:lnSpc>
            </a:pPr>
            <a:r>
              <a:rPr lang="cs-CZ" altLang="en-US" sz="1800" dirty="0"/>
              <a:t>Maximalizujeme </a:t>
            </a:r>
            <a:r>
              <a:rPr lang="en-US" altLang="en-US" sz="1800" dirty="0"/>
              <a:t>(</a:t>
            </a:r>
            <a:r>
              <a:rPr lang="cs-CZ" altLang="en-US" sz="1800" dirty="0"/>
              <a:t>čtverec</a:t>
            </a:r>
            <a:r>
              <a:rPr lang="en-US" altLang="en-US" sz="1800" dirty="0"/>
              <a:t>) </a:t>
            </a:r>
            <a:r>
              <a:rPr lang="cs-CZ" altLang="en-US" sz="1800" dirty="0"/>
              <a:t>vzdálenosti mezi středními hodnotami tříd</a:t>
            </a:r>
            <a:endParaRPr lang="en-US" altLang="en-US" sz="1800" dirty="0"/>
          </a:p>
          <a:p>
            <a:pPr lvl="2">
              <a:lnSpc>
                <a:spcPct val="80000"/>
              </a:lnSpc>
            </a:pPr>
            <a:r>
              <a:rPr lang="en-US" altLang="en-US" sz="1400" dirty="0"/>
              <a:t>Nebo-li </a:t>
            </a:r>
            <a:r>
              <a:rPr lang="en-US" altLang="en-US" sz="1400" dirty="0" err="1"/>
              <a:t>varianci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mezi</a:t>
            </a:r>
            <a:r>
              <a:rPr lang="en-US" altLang="en-US" sz="1400" dirty="0"/>
              <a:t> t</a:t>
            </a:r>
            <a:r>
              <a:rPr lang="cs-CZ" altLang="en-US" sz="1400" dirty="0"/>
              <a:t>ří</a:t>
            </a:r>
            <a:r>
              <a:rPr lang="en-US" altLang="en-US" sz="1400" dirty="0" err="1"/>
              <a:t>dami</a:t>
            </a:r>
            <a:endParaRPr lang="cs-CZ" altLang="en-US" sz="1400" dirty="0"/>
          </a:p>
          <a:p>
            <a:pPr lvl="1">
              <a:lnSpc>
                <a:spcPct val="80000"/>
              </a:lnSpc>
            </a:pPr>
            <a:r>
              <a:rPr lang="cs-CZ" altLang="en-US" sz="1800" dirty="0"/>
              <a:t>Minimalizujeme průměrnou varianci tříd</a:t>
            </a:r>
          </a:p>
          <a:p>
            <a:pPr>
              <a:lnSpc>
                <a:spcPct val="80000"/>
              </a:lnSpc>
            </a:pPr>
            <a:r>
              <a:rPr lang="cs-CZ" altLang="en-US" sz="2000" dirty="0"/>
              <a:t> Maximalizujeme tedy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>
            <a:extLst>
              <a:ext uri="{FF2B5EF4-FFF2-40B4-BE49-F238E27FC236}">
                <a16:creationId xmlns:a16="http://schemas.microsoft.com/office/drawing/2014/main" id="{E58B9898-56EF-4D77-96B3-F664581E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5339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Rectangle 5">
            <a:extLst>
              <a:ext uri="{FF2B5EF4-FFF2-40B4-BE49-F238E27FC236}">
                <a16:creationId xmlns:a16="http://schemas.microsoft.com/office/drawing/2014/main" id="{DCED7475-F1B2-49B2-AD89-B9731B3A0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Lineární diskriminační analýza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73483270-3B3A-4952-8A6D-D224FC54B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Lineární diskriminační analýza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355" name="Rectangle 3">
                <a:extLst>
                  <a:ext uri="{FF2B5EF4-FFF2-40B4-BE49-F238E27FC236}">
                    <a16:creationId xmlns:a16="http://schemas.microsoft.com/office/drawing/2014/main" id="{0BC463AA-B0DD-4408-BACA-5C7669F3D94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95400"/>
                <a:ext cx="8229600" cy="32766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LDA dimenze dány vlastními vektory matice</a:t>
                </a:r>
                <a:r>
                  <a:rPr lang="en-US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wc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ac</m:t>
                        </m:r>
                      </m:sub>
                    </m:sSub>
                  </m:oMath>
                </a14:m>
                <a:endParaRPr lang="cs-CZ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 err="1"/>
                  <a:t>Σ</a:t>
                </a:r>
                <a:r>
                  <a:rPr lang="cs-CZ" altLang="en-US" sz="2000" baseline="-25000" dirty="0" err="1"/>
                  <a:t>ac</a:t>
                </a:r>
                <a:r>
                  <a:rPr lang="cs-CZ" altLang="en-US" sz="2000" dirty="0"/>
                  <a:t> – </a:t>
                </a:r>
                <a:r>
                  <a:rPr lang="cs-CZ" altLang="en-US" sz="2000" dirty="0" err="1"/>
                  <a:t>kovarianční</a:t>
                </a:r>
                <a:r>
                  <a:rPr lang="cs-CZ" altLang="en-US" sz="2000" dirty="0"/>
                  <a:t> matice spočítaná se středních hodnot tříd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 err="1"/>
                  <a:t>Σ</a:t>
                </a:r>
                <a:r>
                  <a:rPr lang="cs-CZ" altLang="en-US" sz="2000" baseline="-25000" dirty="0" err="1"/>
                  <a:t>wc</a:t>
                </a:r>
                <a:r>
                  <a:rPr lang="cs-CZ" altLang="en-US" sz="2000" dirty="0"/>
                  <a:t> – průměrná </a:t>
                </a:r>
                <a:r>
                  <a:rPr lang="cs-CZ" altLang="en-US" sz="2000" dirty="0" err="1"/>
                  <a:t>kovarianční</a:t>
                </a:r>
                <a:r>
                  <a:rPr lang="cs-CZ" altLang="en-US" sz="2000" dirty="0"/>
                  <a:t> matice tříd</a:t>
                </a:r>
                <a:endParaRPr lang="cs-CZ" altLang="en-US" sz="2000" baseline="-25000" dirty="0"/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Lze zobecnit pro více tříd – vlastní vektory s největšími vlastními čísly odpovídají směrům ve kterých jsou třídy ne</a:t>
                </a:r>
                <a:r>
                  <a:rPr lang="en-US" altLang="en-US" sz="2000" dirty="0"/>
                  <a:t>j</a:t>
                </a:r>
                <a:r>
                  <a:rPr lang="cs-CZ" altLang="en-US" sz="2000" dirty="0"/>
                  <a:t>lépe separovány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Pro J tříd bude pouze J-1 vlastních čísel nenulových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Pokud mají všechny třídy </a:t>
                </a:r>
                <a:r>
                  <a:rPr lang="cs-CZ" altLang="en-US" sz="2000" dirty="0" err="1"/>
                  <a:t>gaussovské</a:t>
                </a:r>
                <a:r>
                  <a:rPr lang="cs-CZ" altLang="en-US" sz="2000" dirty="0"/>
                  <a:t> rozložení se stejnou </a:t>
                </a:r>
                <a:r>
                  <a:rPr lang="cs-CZ" altLang="en-US" sz="2000" dirty="0" err="1"/>
                  <a:t>kovarianční</a:t>
                </a:r>
                <a:r>
                  <a:rPr lang="cs-CZ" altLang="en-US" sz="2000" dirty="0"/>
                  <a:t> maticí, LDA transformace transformuje prostor tak, že mohou byt třídy optimálně modelovány </a:t>
                </a:r>
                <a:r>
                  <a:rPr lang="cs-CZ" altLang="en-US" sz="2000" dirty="0" err="1"/>
                  <a:t>gaussovským</a:t>
                </a:r>
                <a:r>
                  <a:rPr lang="cs-CZ" altLang="en-US" sz="2000" dirty="0"/>
                  <a:t> rozložení s diagonální </a:t>
                </a:r>
                <a:r>
                  <a:rPr lang="cs-CZ" altLang="en-US" sz="2000" dirty="0" err="1"/>
                  <a:t>kovarianční</a:t>
                </a:r>
                <a:r>
                  <a:rPr lang="cs-CZ" altLang="en-US" sz="2000" dirty="0"/>
                  <a:t> maticí</a:t>
                </a:r>
              </a:p>
              <a:p>
                <a:pPr>
                  <a:lnSpc>
                    <a:spcPct val="80000"/>
                  </a:lnSpc>
                </a:pPr>
                <a:endParaRPr lang="cs-CZ" altLang="en-US" sz="2000" dirty="0"/>
              </a:p>
            </p:txBody>
          </p:sp>
        </mc:Choice>
        <mc:Fallback xmlns="">
          <p:sp>
            <p:nvSpPr>
              <p:cNvPr id="228355" name="Rectangle 3">
                <a:extLst>
                  <a:ext uri="{FF2B5EF4-FFF2-40B4-BE49-F238E27FC236}">
                    <a16:creationId xmlns:a16="http://schemas.microsoft.com/office/drawing/2014/main" id="{0BC463AA-B0DD-4408-BACA-5C7669F3D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95400"/>
                <a:ext cx="8229600" cy="3276600"/>
              </a:xfrm>
              <a:blipFill>
                <a:blip r:embed="rId2"/>
                <a:stretch>
                  <a:fillRect l="-667" t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8356" name="Picture 4">
            <a:extLst>
              <a:ext uri="{FF2B5EF4-FFF2-40B4-BE49-F238E27FC236}">
                <a16:creationId xmlns:a16="http://schemas.microsoft.com/office/drawing/2014/main" id="{A157E4FA-AEF2-46E6-B43A-63EE8A61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84675"/>
            <a:ext cx="25908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7" name="Picture 5">
            <a:extLst>
              <a:ext uri="{FF2B5EF4-FFF2-40B4-BE49-F238E27FC236}">
                <a16:creationId xmlns:a16="http://schemas.microsoft.com/office/drawing/2014/main" id="{02151135-E8DC-4952-945F-DE9FE777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98963"/>
            <a:ext cx="46482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>
            <a:extLst>
              <a:ext uri="{FF2B5EF4-FFF2-40B4-BE49-F238E27FC236}">
                <a16:creationId xmlns:a16="http://schemas.microsoft.com/office/drawing/2014/main" id="{0B4A9A50-72A0-4116-9EB3-3DAB11CF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2413"/>
            <a:ext cx="236220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9" name="Picture 7">
            <a:extLst>
              <a:ext uri="{FF2B5EF4-FFF2-40B4-BE49-F238E27FC236}">
                <a16:creationId xmlns:a16="http://schemas.microsoft.com/office/drawing/2014/main" id="{5F4F5BB6-0679-4E7F-991D-D085A8E1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400"/>
            <a:ext cx="43434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73483270-3B3A-4952-8A6D-D224FC54B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Lineární diskriminační analýza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8355" name="Rectangle 3">
                <a:extLst>
                  <a:ext uri="{FF2B5EF4-FFF2-40B4-BE49-F238E27FC236}">
                    <a16:creationId xmlns:a16="http://schemas.microsoft.com/office/drawing/2014/main" id="{0BC463AA-B0DD-4408-BACA-5C7669F3D94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95400"/>
                <a:ext cx="8610600" cy="53340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Vlastních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𝐰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odpov</a:t>
                </a:r>
                <a:r>
                  <a:rPr lang="cs-CZ" altLang="en-US" sz="2000" dirty="0" err="1"/>
                  <a:t>ídá</a:t>
                </a:r>
                <a:r>
                  <a:rPr lang="cs-CZ" altLang="en-US" sz="2000" dirty="0"/>
                  <a:t> určitému směru v prostoru</a:t>
                </a:r>
                <a:r>
                  <a:rPr lang="en-US" altLang="en-US" sz="2000" dirty="0"/>
                  <a:t> </a:t>
                </a:r>
                <a:r>
                  <a:rPr lang="cs-CZ" altLang="en-US" sz="2000" dirty="0"/>
                  <a:t>vstupních dat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Odpovídající vlastní číslo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cs-CZ" altLang="en-US" sz="2000" dirty="0"/>
                  <a:t>udává poměr mezi variancí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cs-CZ" altLang="en-US" sz="1800" dirty="0"/>
                  <a:t>středních hodnot tříd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cs-CZ" altLang="en-US" sz="1800" dirty="0"/>
                  <a:t>průměrnou variancí v rám</a:t>
                </a:r>
                <a:r>
                  <a:rPr lang="en-US" altLang="en-US" sz="1800" dirty="0"/>
                  <a:t>c</a:t>
                </a:r>
                <a:r>
                  <a:rPr lang="cs-CZ" altLang="en-US" sz="1800" dirty="0"/>
                  <a:t>i tříd</a:t>
                </a:r>
              </a:p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cs-CZ" altLang="en-US" sz="1800" dirty="0"/>
                  <a:t>ve směru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8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𝐰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cs-CZ" sz="1800" b="1" dirty="0">
                  <a:ea typeface="Cambria Math"/>
                </a:endParaRPr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cs-CZ" altLang="en-US" sz="20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18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/>
                                </a:rPr>
                                <m:t>ac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cs-CZ" sz="18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w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18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b="1" dirty="0">
                  <a:ea typeface="Cambria Math"/>
                </a:endParaRPr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sz="1800" b="1" dirty="0">
                  <a:ea typeface="Cambria Math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000" dirty="0"/>
                  <a:t>LDA </a:t>
                </a:r>
                <a:r>
                  <a:rPr lang="cs-CZ" altLang="en-US" sz="2000" dirty="0"/>
                  <a:t>najde první směr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𝐰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en-US" sz="2000" dirty="0"/>
                  <a:t> kde je tento poměr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cs-CZ" altLang="en-US" sz="2000" dirty="0"/>
                  <a:t>největší</a:t>
                </a:r>
                <a:r>
                  <a:rPr lang="en-US" altLang="en-US" sz="2000" dirty="0"/>
                  <a:t>,</a:t>
                </a:r>
                <a:r>
                  <a:rPr lang="cs-CZ" altLang="en-US" sz="2000" dirty="0"/>
                  <a:t> druhý směr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000" b="1">
                            <a:latin typeface="Cambria Math" panose="02040503050406030204" pitchFamily="18" charset="0"/>
                            <a:ea typeface="Cambria Math"/>
                          </a:rPr>
                          <m:t>𝐰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en-US" sz="2000" dirty="0"/>
                  <a:t> kde je tento poměr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altLang="en-US" sz="2000" dirty="0"/>
                  <a:t> druhý největší</a:t>
                </a:r>
                <a:r>
                  <a:rPr lang="en-US" altLang="en-US" sz="2000" dirty="0"/>
                  <a:t>,</a:t>
                </a:r>
                <a:r>
                  <a:rPr lang="cs-CZ" altLang="en-US" sz="2000" dirty="0"/>
                  <a:t> atd.</a:t>
                </a:r>
                <a:endParaRPr lang="cs-CZ" altLang="en-US" sz="1800" dirty="0"/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Místo hledáni vlastních čísel a vektorů matice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wc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ac</m:t>
                        </m:r>
                      </m:sub>
                    </m:sSub>
                  </m:oMath>
                </a14:m>
                <a:r>
                  <a:rPr lang="cs-CZ" altLang="en-US" sz="2000" dirty="0"/>
                  <a:t> lze řešit jako </a:t>
                </a:r>
                <a:r>
                  <a:rPr lang="cs-CZ" altLang="en-US" sz="2000" i="1" dirty="0">
                    <a:solidFill>
                      <a:schemeClr val="accent6"/>
                    </a:solidFill>
                  </a:rPr>
                  <a:t>zobecněný problém vlastních čísel</a:t>
                </a:r>
                <a:r>
                  <a:rPr lang="cs-CZ" altLang="en-US" sz="2000" dirty="0"/>
                  <a:t> (</a:t>
                </a:r>
                <a:r>
                  <a:rPr lang="en-US" altLang="en-US" sz="2000" dirty="0"/>
                  <a:t>Generalized eigen value problem</a:t>
                </a:r>
                <a:r>
                  <a:rPr lang="cs-CZ" altLang="en-US" sz="2000" dirty="0"/>
                  <a:t>) pro které existují standardni implementace (</a:t>
                </a:r>
                <a:r>
                  <a:rPr lang="cs-CZ" altLang="en-US" sz="2000" i="1" dirty="0"/>
                  <a:t>scipy.linalg.eigh</a:t>
                </a:r>
                <a:r>
                  <a:rPr lang="cs-CZ" altLang="en-US" sz="2000" dirty="0"/>
                  <a:t>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ac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wc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1">
                              <a:latin typeface="Cambria Math" panose="02040503050406030204" pitchFamily="18" charset="0"/>
                              <a:ea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ea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000" b="1" dirty="0">
                  <a:ea typeface="Cambria Math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ac</m:t>
                          </m:r>
                        </m:sub>
                      </m:sSub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/>
                        </a:rPr>
                        <m:t>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wc</m:t>
                          </m:r>
                        </m:sub>
                      </m:sSub>
                      <m:r>
                        <a:rPr lang="en-US" sz="2000" b="1">
                          <a:latin typeface="Cambria Math" panose="02040503050406030204" pitchFamily="18" charset="0"/>
                          <a:ea typeface="Cambria Math"/>
                        </a:rPr>
                        <m:t>𝐖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/>
                        </a:rPr>
                        <m:t>𝚲</m:t>
                      </m:r>
                    </m:oMath>
                  </m:oMathPara>
                </a14:m>
                <a:endParaRPr lang="cs-CZ" altLang="en-US" sz="2000" b="1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altLang="en-US" sz="2000" b="1" dirty="0"/>
              </a:p>
            </p:txBody>
          </p:sp>
        </mc:Choice>
        <mc:Fallback>
          <p:sp>
            <p:nvSpPr>
              <p:cNvPr id="228355" name="Rectangle 3">
                <a:extLst>
                  <a:ext uri="{FF2B5EF4-FFF2-40B4-BE49-F238E27FC236}">
                    <a16:creationId xmlns:a16="http://schemas.microsoft.com/office/drawing/2014/main" id="{0BC463AA-B0DD-4408-BACA-5C7669F3D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95400"/>
                <a:ext cx="8610600" cy="5334000"/>
              </a:xfrm>
              <a:blipFill>
                <a:blip r:embed="rId2"/>
                <a:stretch>
                  <a:fillRect l="-637"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22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>
            <a:extLst>
              <a:ext uri="{FF2B5EF4-FFF2-40B4-BE49-F238E27FC236}">
                <a16:creationId xmlns:a16="http://schemas.microsoft.com/office/drawing/2014/main" id="{2EA0AC3A-34A9-4C5F-9467-ED5057D2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501900"/>
            <a:ext cx="532765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3" name="Rectangle 3">
            <a:extLst>
              <a:ext uri="{FF2B5EF4-FFF2-40B4-BE49-F238E27FC236}">
                <a16:creationId xmlns:a16="http://schemas.microsoft.com/office/drawing/2014/main" id="{3E830B97-AED6-4223-8BBB-62DBF06BE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Příklad parametrizace pro 2D vstupní vektory</a:t>
            </a:r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E468C6E8-0F39-4385-9FF4-82334B962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/>
              <a:t>Mějme vzorky (příklady) 2D rozložení pro dvě třídy.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1331-13E2-7BB5-F63D-BC4A7F1A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Lineární diskriminační analýza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8CDC81-698B-F39B-349E-3CAC82FDC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540"/>
            <a:ext cx="8229600" cy="414981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9B4157-E4B5-FC75-FB2F-B147E21B2CC9}"/>
                  </a:ext>
                </a:extLst>
              </p:cNvPr>
              <p:cNvSpPr txBox="1"/>
              <p:nvPr/>
            </p:nvSpPr>
            <p:spPr>
              <a:xfrm>
                <a:off x="3733800" y="1665469"/>
                <a:ext cx="533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18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9B4157-E4B5-FC75-FB2F-B147E21B2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665469"/>
                <a:ext cx="533400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874954-138B-F952-81A9-02B6B8958CF0}"/>
                  </a:ext>
                </a:extLst>
              </p:cNvPr>
              <p:cNvSpPr txBox="1"/>
              <p:nvPr/>
            </p:nvSpPr>
            <p:spPr>
              <a:xfrm>
                <a:off x="1981200" y="37454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18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874954-138B-F952-81A9-02B6B895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745468"/>
                <a:ext cx="533400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964052-A373-2D62-4081-7403B5FEA272}"/>
              </a:ext>
            </a:extLst>
          </p:cNvPr>
          <p:cNvCxnSpPr>
            <a:cxnSpLocks/>
          </p:cNvCxnSpPr>
          <p:nvPr/>
        </p:nvCxnSpPr>
        <p:spPr>
          <a:xfrm flipV="1">
            <a:off x="2567763" y="1868821"/>
            <a:ext cx="1196163" cy="239232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1DDD53-439A-1161-4915-15CAFF821F2C}"/>
              </a:ext>
            </a:extLst>
          </p:cNvPr>
          <p:cNvCxnSpPr>
            <a:cxnSpLocks/>
          </p:cNvCxnSpPr>
          <p:nvPr/>
        </p:nvCxnSpPr>
        <p:spPr>
          <a:xfrm flipH="1" flipV="1">
            <a:off x="2387009" y="4106975"/>
            <a:ext cx="180754" cy="14354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210596-0A35-E0AA-68B1-8C67A2EDA3B4}"/>
              </a:ext>
            </a:extLst>
          </p:cNvPr>
          <p:cNvCxnSpPr>
            <a:cxnSpLocks/>
          </p:cNvCxnSpPr>
          <p:nvPr/>
        </p:nvCxnSpPr>
        <p:spPr>
          <a:xfrm>
            <a:off x="7620000" y="1868821"/>
            <a:ext cx="0" cy="34768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55F455-2C6F-8767-DDCF-C68BEE71E0B3}"/>
              </a:ext>
            </a:extLst>
          </p:cNvPr>
          <p:cNvCxnSpPr>
            <a:cxnSpLocks/>
          </p:cNvCxnSpPr>
          <p:nvPr/>
        </p:nvCxnSpPr>
        <p:spPr>
          <a:xfrm>
            <a:off x="6705600" y="1868821"/>
            <a:ext cx="1066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1721E8-FDA0-3225-208D-45ED90A29F1C}"/>
              </a:ext>
            </a:extLst>
          </p:cNvPr>
          <p:cNvCxnSpPr>
            <a:cxnSpLocks/>
          </p:cNvCxnSpPr>
          <p:nvPr/>
        </p:nvCxnSpPr>
        <p:spPr>
          <a:xfrm>
            <a:off x="6705600" y="5345668"/>
            <a:ext cx="1066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1601B1-6491-576C-20F0-A48318EF1872}"/>
                  </a:ext>
                </a:extLst>
              </p:cNvPr>
              <p:cNvSpPr txBox="1"/>
              <p:nvPr/>
            </p:nvSpPr>
            <p:spPr>
              <a:xfrm>
                <a:off x="7620000" y="3386992"/>
                <a:ext cx="380999" cy="44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1601B1-6491-576C-20F0-A48318EF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386992"/>
                <a:ext cx="380999" cy="440505"/>
              </a:xfrm>
              <a:prstGeom prst="rect">
                <a:avLst/>
              </a:prstGeom>
              <a:blipFill>
                <a:blip r:embed="rId5"/>
                <a:stretch>
                  <a:fillRect r="-7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2AE49344-5862-5FCB-C81F-D3FD19EF4B01}"/>
                  </a:ext>
                </a:extLst>
              </p:cNvPr>
              <p:cNvSpPr/>
              <p:nvPr/>
            </p:nvSpPr>
            <p:spPr>
              <a:xfrm>
                <a:off x="6154368" y="5850217"/>
                <a:ext cx="2895599" cy="767509"/>
              </a:xfrm>
              <a:prstGeom prst="wedgeRectCallout">
                <a:avLst>
                  <a:gd name="adj1" fmla="val 6745"/>
                  <a:gd name="adj2" fmla="val -32582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/>
                  <a:t>Protože kreslime elipsy v rozsahu ±</a:t>
                </a:r>
                <a:r>
                  <a:rPr lang="en-US" sz="1400" dirty="0"/>
                  <a:t> 2x </a:t>
                </a:r>
                <a:r>
                  <a:rPr lang="cs-CZ" sz="1400" dirty="0"/>
                  <a:t>standardní odchylka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2AE49344-5862-5FCB-C81F-D3FD19EF4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368" y="5850217"/>
                <a:ext cx="2895599" cy="767509"/>
              </a:xfrm>
              <a:prstGeom prst="wedgeRectCallout">
                <a:avLst>
                  <a:gd name="adj1" fmla="val 6745"/>
                  <a:gd name="adj2" fmla="val -325822"/>
                </a:avLst>
              </a:prstGeom>
              <a:blipFill>
                <a:blip r:embed="rId6"/>
                <a:stretch>
                  <a:fillRect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row: Curved Up 44">
            <a:extLst>
              <a:ext uri="{FF2B5EF4-FFF2-40B4-BE49-F238E27FC236}">
                <a16:creationId xmlns:a16="http://schemas.microsoft.com/office/drawing/2014/main" id="{E6914845-132C-8270-1DF8-77634FD8B376}"/>
              </a:ext>
            </a:extLst>
          </p:cNvPr>
          <p:cNvSpPr/>
          <p:nvPr/>
        </p:nvSpPr>
        <p:spPr>
          <a:xfrm>
            <a:off x="3124200" y="5882648"/>
            <a:ext cx="2667000" cy="304800"/>
          </a:xfrm>
          <a:prstGeom prst="curved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720C9E3-C79D-B6FF-7021-482120DAA2A5}"/>
                  </a:ext>
                </a:extLst>
              </p:cNvPr>
              <p:cNvSpPr txBox="1"/>
              <p:nvPr/>
            </p:nvSpPr>
            <p:spPr>
              <a:xfrm>
                <a:off x="3124200" y="6260068"/>
                <a:ext cx="27601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Transformace pomoci </a:t>
                </a:r>
                <a14:m>
                  <m:oMath xmlns:m="http://schemas.openxmlformats.org/officeDocument/2006/math">
                    <m:r>
                      <a:rPr lang="en-US" sz="1800" b="1" smtClean="0">
                        <a:latin typeface="Cambria Math" panose="02040503050406030204" pitchFamily="18" charset="0"/>
                        <a:ea typeface="Cambria Math"/>
                      </a:rPr>
                      <m:t>𝐖</m:t>
                    </m:r>
                  </m:oMath>
                </a14:m>
                <a:r>
                  <a:rPr lang="cs-CZ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720C9E3-C79D-B6FF-7021-482120DAA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260068"/>
                <a:ext cx="2760115" cy="369332"/>
              </a:xfrm>
              <a:prstGeom prst="rect">
                <a:avLst/>
              </a:prstGeom>
              <a:blipFill>
                <a:blip r:embed="rId7"/>
                <a:stretch>
                  <a:fillRect l="-199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486FE4-335A-D818-585F-CDBAF71D28CE}"/>
                  </a:ext>
                </a:extLst>
              </p:cNvPr>
              <p:cNvSpPr txBox="1"/>
              <p:nvPr/>
            </p:nvSpPr>
            <p:spPr>
              <a:xfrm>
                <a:off x="5093881" y="2602468"/>
                <a:ext cx="119616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1" smtClean="0">
                              <a:latin typeface="Cambria Math" panose="02040503050406030204" pitchFamily="18" charset="0"/>
                              <a:ea typeface="Cambria Math"/>
                            </a:rPr>
                            <m:t>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400" b="1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smtClean="0">
                              <a:latin typeface="Cambria Math" panose="02040503050406030204" pitchFamily="18" charset="0"/>
                              <a:ea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n-US" sz="1400" b="1">
                          <a:latin typeface="Cambria Math" panose="02040503050406030204" pitchFamily="18" charset="0"/>
                          <a:ea typeface="Cambria Math"/>
                        </a:rPr>
                        <m:t>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486FE4-335A-D818-585F-CDBAF71D2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881" y="2602468"/>
                <a:ext cx="119616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E7696B-2173-BA49-B7B2-F20CF85DAC15}"/>
                  </a:ext>
                </a:extLst>
              </p:cNvPr>
              <p:cNvSpPr txBox="1"/>
              <p:nvPr/>
            </p:nvSpPr>
            <p:spPr>
              <a:xfrm>
                <a:off x="5105400" y="1979984"/>
                <a:ext cx="12767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b="1" smtClean="0">
                              <a:latin typeface="Cambria Math" panose="02040503050406030204" pitchFamily="18" charset="0"/>
                              <a:ea typeface="Cambria Math"/>
                            </a:rPr>
                            <m:t>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1400" b="1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/>
                            </a:rPr>
                            <m:t>C</m:t>
                          </m:r>
                        </m:sub>
                      </m:sSub>
                      <m:r>
                        <a:rPr lang="en-US" sz="1400" b="1">
                          <a:latin typeface="Cambria Math" panose="02040503050406030204" pitchFamily="18" charset="0"/>
                          <a:ea typeface="Cambria Math"/>
                        </a:rPr>
                        <m:t>𝐖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  <a:ea typeface="Cambria Math"/>
                        </a:rPr>
                        <m:t>𝐈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7E7696B-2173-BA49-B7B2-F20CF85DA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979984"/>
                <a:ext cx="127679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35F4232-127F-90AF-678E-D051065B89CF}"/>
              </a:ext>
            </a:extLst>
          </p:cNvPr>
          <p:cNvCxnSpPr>
            <a:cxnSpLocks/>
          </p:cNvCxnSpPr>
          <p:nvPr/>
        </p:nvCxnSpPr>
        <p:spPr>
          <a:xfrm>
            <a:off x="6086474" y="2806953"/>
            <a:ext cx="619126" cy="176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5603383-1C7E-A225-9598-31898FFDA528}"/>
              </a:ext>
            </a:extLst>
          </p:cNvPr>
          <p:cNvCxnSpPr>
            <a:cxnSpLocks/>
          </p:cNvCxnSpPr>
          <p:nvPr/>
        </p:nvCxnSpPr>
        <p:spPr>
          <a:xfrm>
            <a:off x="6322979" y="2154996"/>
            <a:ext cx="306421" cy="9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57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ED7-603D-B53C-2569-52294A57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en-US" dirty="0"/>
              <a:t>Lineární diskriminační analýza</a:t>
            </a:r>
            <a:endParaRPr lang="en-US" dirty="0"/>
          </a:p>
        </p:txBody>
      </p:sp>
      <p:pic>
        <p:nvPicPr>
          <p:cNvPr id="22" name="Content Placeholder 21" descr="A group of images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40FB5BFC-127C-09A5-FAA8-10992D676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62296"/>
            <a:ext cx="7619999" cy="554330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648310-5CA6-E0AD-6C8D-12FF87415B5C}"/>
                  </a:ext>
                </a:extLst>
              </p:cNvPr>
              <p:cNvSpPr txBox="1"/>
              <p:nvPr/>
            </p:nvSpPr>
            <p:spPr>
              <a:xfrm>
                <a:off x="3505200" y="1447800"/>
                <a:ext cx="2133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PCA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600" b="1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  <a:ea typeface="Cambria Math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  <a:ea typeface="Cambria Math"/>
                          </a:rPr>
                          <m:t>c</m:t>
                        </m:r>
                      </m:sub>
                    </m:sSub>
                  </m:oMath>
                </a14:m>
                <a:endParaRPr lang="cs-CZ" sz="1600" dirty="0">
                  <a:ea typeface="Cambria Math"/>
                </a:endParaRPr>
              </a:p>
              <a:p>
                <a:endParaRPr lang="cs-CZ" sz="1600" dirty="0">
                  <a:ea typeface="Cambria Math"/>
                </a:endParaRPr>
              </a:p>
              <a:p>
                <a:endParaRPr lang="cs-CZ" sz="1600" dirty="0">
                  <a:ea typeface="Cambria Math"/>
                </a:endParaRPr>
              </a:p>
              <a:p>
                <a:r>
                  <a:rPr lang="cs-CZ" sz="1600" dirty="0">
                    <a:ea typeface="Cambria Math"/>
                  </a:rPr>
                  <a:t>trasformace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600" b="1">
                            <a:latin typeface="Cambria Math" panose="02040503050406030204" pitchFamily="18" charset="0"/>
                            <a:ea typeface="Cambria Math"/>
                          </a:rPr>
                          <m:t>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  <a:ea typeface="Cambria Math"/>
                          </a:rPr>
                          <m:t>wc</m:t>
                        </m:r>
                      </m:sub>
                    </m:sSub>
                  </m:oMath>
                </a14:m>
                <a:r>
                  <a:rPr lang="cs-CZ" sz="1600" dirty="0">
                    <a:ea typeface="Cambria Math"/>
                  </a:rPr>
                  <a:t> jsou vlastní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600" b="1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  <a:ea typeface="Cambria Math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  <a:ea typeface="Cambria Math"/>
                          </a:rPr>
                          <m:t>c</m:t>
                        </m:r>
                      </m:sub>
                    </m:sSub>
                  </m:oMath>
                </a14:m>
                <a:endParaRPr lang="cs-CZ" sz="1600" dirty="0">
                  <a:ea typeface="Cambria Math"/>
                </a:endParaRPr>
              </a:p>
              <a:p>
                <a:endParaRPr lang="cs-CZ" sz="1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648310-5CA6-E0AD-6C8D-12FF87415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447800"/>
                <a:ext cx="2133600" cy="1569660"/>
              </a:xfrm>
              <a:prstGeom prst="rect">
                <a:avLst/>
              </a:prstGeom>
              <a:blipFill>
                <a:blip r:embed="rId3"/>
                <a:stretch>
                  <a:fillRect l="-1429" t="-1167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4E25E375-E086-690A-6C38-8B83B357AEFD}"/>
              </a:ext>
            </a:extLst>
          </p:cNvPr>
          <p:cNvSpPr/>
          <p:nvPr/>
        </p:nvSpPr>
        <p:spPr>
          <a:xfrm>
            <a:off x="3924300" y="1905000"/>
            <a:ext cx="1447800" cy="22860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905D04-9696-FF42-8B47-9905D44D99FF}"/>
                  </a:ext>
                </a:extLst>
              </p:cNvPr>
              <p:cNvSpPr txBox="1"/>
              <p:nvPr/>
            </p:nvSpPr>
            <p:spPr>
              <a:xfrm>
                <a:off x="4495800" y="3522765"/>
                <a:ext cx="3657600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>
                    <a:ea typeface="Cambria Math"/>
                  </a:rPr>
                  <a:t>trasformace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  <a:ea typeface="Cambria Math"/>
                          </a:rPr>
                          <m:t>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  <a:ea typeface="Cambria Math"/>
                          </a:rPr>
                          <m:t>wc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cs-CZ" sz="1600" dirty="0">
                    <a:ea typeface="Cambria Math"/>
                  </a:rPr>
                  <a:t> jsou odmocniny inverzních vlastních čísel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600" b="1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  <a:ea typeface="Cambria Math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  <a:ea typeface="Cambria Math"/>
                          </a:rPr>
                          <m:t>c</m:t>
                        </m:r>
                      </m:sub>
                    </m:sSub>
                  </m:oMath>
                </a14:m>
                <a:endParaRPr lang="cs-CZ" sz="1600" dirty="0">
                  <a:ea typeface="Cambria Math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905D04-9696-FF42-8B47-9905D44D9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22765"/>
                <a:ext cx="3657600" cy="744435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861356CF-23D6-093F-1DE8-C778AF7D7C4C}"/>
              </a:ext>
            </a:extLst>
          </p:cNvPr>
          <p:cNvSpPr/>
          <p:nvPr/>
        </p:nvSpPr>
        <p:spPr>
          <a:xfrm rot="5400000">
            <a:off x="7928580" y="3806220"/>
            <a:ext cx="259140" cy="26670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3E11F57-47F4-8FA9-CE67-DFDF0BC67568}"/>
                  </a:ext>
                </a:extLst>
              </p:cNvPr>
              <p:cNvSpPr txBox="1"/>
              <p:nvPr/>
            </p:nvSpPr>
            <p:spPr>
              <a:xfrm>
                <a:off x="3657600" y="4983540"/>
                <a:ext cx="2133600" cy="159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PCA pro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1600" b="1">
                                <a:latin typeface="Cambria Math" panose="02040503050406030204" pitchFamily="18" charset="0"/>
                                <a:ea typeface="Cambria Math"/>
                              </a:rPr>
                              <m:t>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AC</m:t>
                            </m:r>
                          </m:sub>
                        </m:sSub>
                      </m:e>
                    </m:acc>
                  </m:oMath>
                </a14:m>
                <a:endParaRPr lang="cs-CZ" sz="1600" dirty="0">
                  <a:ea typeface="Cambria Math"/>
                </a:endParaRPr>
              </a:p>
              <a:p>
                <a:endParaRPr lang="cs-CZ" sz="1600" dirty="0">
                  <a:ea typeface="Cambria Math"/>
                </a:endParaRPr>
              </a:p>
              <a:p>
                <a:endParaRPr lang="cs-CZ" sz="1600" dirty="0">
                  <a:ea typeface="Cambria Math"/>
                </a:endParaRPr>
              </a:p>
              <a:p>
                <a:r>
                  <a:rPr lang="cs-CZ" sz="1600" dirty="0">
                    <a:ea typeface="Cambria Math"/>
                  </a:rPr>
                  <a:t>trasformace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600" b="1">
                            <a:latin typeface="Cambria Math" panose="02040503050406030204" pitchFamily="18" charset="0"/>
                            <a:ea typeface="Cambria Math"/>
                          </a:rPr>
                          <m:t>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/>
                          </a:rPr>
                          <m:t>A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cs-CZ" sz="1600" dirty="0">
                    <a:ea typeface="Cambria Math"/>
                  </a:rPr>
                  <a:t> jsou vlastní vektory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1600" b="1">
                                <a:latin typeface="Cambria Math" panose="02040503050406030204" pitchFamily="18" charset="0"/>
                                <a:ea typeface="Cambria Math"/>
                              </a:rPr>
                              <m:t>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/>
                              </a:rPr>
                              <m:t>AC</m:t>
                            </m:r>
                          </m:sub>
                        </m:sSub>
                      </m:e>
                    </m:acc>
                  </m:oMath>
                </a14:m>
                <a:endParaRPr lang="cs-CZ" sz="1600" dirty="0">
                  <a:ea typeface="Cambria Math"/>
                </a:endParaRPr>
              </a:p>
              <a:p>
                <a:endParaRPr lang="cs-CZ" sz="1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3E11F57-47F4-8FA9-CE67-DFDF0BC6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983540"/>
                <a:ext cx="2133600" cy="1599733"/>
              </a:xfrm>
              <a:prstGeom prst="rect">
                <a:avLst/>
              </a:prstGeom>
              <a:blipFill>
                <a:blip r:embed="rId5"/>
                <a:stretch>
                  <a:fillRect l="-1429" t="-1145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row: Right 27">
            <a:extLst>
              <a:ext uri="{FF2B5EF4-FFF2-40B4-BE49-F238E27FC236}">
                <a16:creationId xmlns:a16="http://schemas.microsoft.com/office/drawing/2014/main" id="{34A3CEF9-282E-D548-8FB9-CF9700374C1B}"/>
              </a:ext>
            </a:extLst>
          </p:cNvPr>
          <p:cNvSpPr/>
          <p:nvPr/>
        </p:nvSpPr>
        <p:spPr>
          <a:xfrm rot="10800000">
            <a:off x="4076700" y="5440740"/>
            <a:ext cx="1447800" cy="228600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D002F-39B3-650D-C0CD-58BB6FA19112}"/>
                  </a:ext>
                </a:extLst>
              </p:cNvPr>
              <p:cNvSpPr txBox="1"/>
              <p:nvPr/>
            </p:nvSpPr>
            <p:spPr>
              <a:xfrm>
                <a:off x="5943600" y="5943600"/>
                <a:ext cx="2438399" cy="44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1400" b="1">
                                <a:latin typeface="Cambria Math" panose="02040503050406030204" pitchFamily="18" charset="0"/>
                                <a:ea typeface="Cambria Math"/>
                              </a:rPr>
                              <m:t>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AC</m:t>
                            </m:r>
                          </m:sub>
                        </m:sSub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</m:oMath>
                </a14:m>
                <a:r>
                  <a:rPr lang="cs-CZ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400" b="1">
                            <a:latin typeface="Cambria Math" panose="02040503050406030204" pitchFamily="18" charset="0"/>
                            <a:ea typeface="Cambria Math"/>
                          </a:rPr>
                          <m:t>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400">
                            <a:latin typeface="Cambria Math" panose="02040503050406030204" pitchFamily="18" charset="0"/>
                            <a:ea typeface="Cambria Math"/>
                          </a:rPr>
                          <m:t>wc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cs-CZ" sz="1400" b="1">
                            <a:latin typeface="Cambria Math" panose="02040503050406030204" pitchFamily="18" charset="0"/>
                            <a:ea typeface="Cambria Math"/>
                          </a:rPr>
                          <m:t>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400">
                            <a:latin typeface="Cambria Math" panose="02040503050406030204" pitchFamily="18" charset="0"/>
                            <a:ea typeface="Cambria Math"/>
                          </a:rPr>
                          <m:t>wc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400" b="1">
                            <a:latin typeface="Cambria Math" panose="02040503050406030204" pitchFamily="18" charset="0"/>
                            <a:ea typeface="Cambria Math"/>
                          </a:rPr>
                          <m:t>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  <a:ea typeface="Cambria Math"/>
                          </a:rPr>
                          <m:t>AC</m:t>
                        </m:r>
                      </m:sub>
                    </m:sSub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1400" b="1">
                            <a:latin typeface="Cambria Math" panose="02040503050406030204" pitchFamily="18" charset="0"/>
                            <a:ea typeface="Cambria Math"/>
                          </a:rPr>
                          <m:t>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400">
                            <a:latin typeface="Cambria Math" panose="02040503050406030204" pitchFamily="18" charset="0"/>
                            <a:ea typeface="Cambria Math"/>
                          </a:rPr>
                          <m:t>wc</m:t>
                        </m:r>
                      </m:sub>
                    </m:sSub>
                  </m:oMath>
                </a14:m>
                <a:r>
                  <a:rPr lang="en-US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400" b="1">
                            <a:latin typeface="Cambria Math" panose="02040503050406030204" pitchFamily="18" charset="0"/>
                            <a:ea typeface="Cambria Math"/>
                          </a:rPr>
                          <m:t>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400">
                            <a:latin typeface="Cambria Math" panose="02040503050406030204" pitchFamily="18" charset="0"/>
                            <a:ea typeface="Cambria Math"/>
                          </a:rPr>
                          <m:t>wc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D002F-39B3-650D-C0CD-58BB6FA19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943600"/>
                <a:ext cx="2438399" cy="4475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263FD2-213A-853C-54FA-2F32FF622091}"/>
              </a:ext>
            </a:extLst>
          </p:cNvPr>
          <p:cNvCxnSpPr>
            <a:cxnSpLocks/>
          </p:cNvCxnSpPr>
          <p:nvPr/>
        </p:nvCxnSpPr>
        <p:spPr>
          <a:xfrm flipV="1">
            <a:off x="6210299" y="5496042"/>
            <a:ext cx="342901" cy="599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6D23AD-2095-0155-03D2-49EABEDB7265}"/>
                  </a:ext>
                </a:extLst>
              </p:cNvPr>
              <p:cNvSpPr txBox="1"/>
              <p:nvPr/>
            </p:nvSpPr>
            <p:spPr>
              <a:xfrm>
                <a:off x="162709" y="3566107"/>
                <a:ext cx="3418691" cy="571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𝐖</m:t>
                      </m:r>
                      <m:r>
                        <a:rPr lang="en-US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AC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1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8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wc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sz="1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cs-CZ" sz="1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8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wc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6D23AD-2095-0155-03D2-49EABEDB7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9" y="3566107"/>
                <a:ext cx="3418691" cy="571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>
            <a:extLst>
              <a:ext uri="{FF2B5EF4-FFF2-40B4-BE49-F238E27FC236}">
                <a16:creationId xmlns:a16="http://schemas.microsoft.com/office/drawing/2014/main" id="{4F94F3FE-1E56-112D-398F-6A4E2065C5FD}"/>
              </a:ext>
            </a:extLst>
          </p:cNvPr>
          <p:cNvSpPr/>
          <p:nvPr/>
        </p:nvSpPr>
        <p:spPr>
          <a:xfrm rot="5400000">
            <a:off x="2823180" y="3806220"/>
            <a:ext cx="259140" cy="26670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7188121-C2B8-E81C-94F9-272885EC62CC}"/>
              </a:ext>
            </a:extLst>
          </p:cNvPr>
          <p:cNvCxnSpPr>
            <a:cxnSpLocks/>
          </p:cNvCxnSpPr>
          <p:nvPr/>
        </p:nvCxnSpPr>
        <p:spPr>
          <a:xfrm>
            <a:off x="6523616" y="4805421"/>
            <a:ext cx="323851" cy="46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8742E9-D281-829E-0BA2-7B459697A007}"/>
                  </a:ext>
                </a:extLst>
              </p:cNvPr>
              <p:cNvSpPr txBox="1"/>
              <p:nvPr/>
            </p:nvSpPr>
            <p:spPr>
              <a:xfrm>
                <a:off x="6247390" y="4464728"/>
                <a:ext cx="8763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cs-CZ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cs-CZ" sz="1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1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w</m:t>
                            </m:r>
                            <m:r>
                              <m:rPr>
                                <m:sty m:val="p"/>
                              </m:rPr>
                              <a:rPr kumimoji="0" lang="en-US" sz="1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C</m:t>
                            </m:r>
                          </m:sub>
                        </m:sSub>
                      </m:e>
                    </m:acc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=</m:t>
                    </m:r>
                  </m:oMath>
                </a14:m>
                <a:r>
                  <a:rPr kumimoji="0" lang="cs-CZ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𝐈</m:t>
                    </m:r>
                  </m:oMath>
                </a14:m>
                <a:endPara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38742E9-D281-829E-0BA2-7B459697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390" y="4464728"/>
                <a:ext cx="87630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775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9A6BEDA-BA35-4A04-B6E5-5CD7133F4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LDA a lineární klasifikátor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0E20655A-D474-423B-A78B-F526AC0FD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5257800" cy="236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en-US" sz="2400"/>
              <a:t>	Dvě třídy s gaussovským rozložením se stejnou kovarianční matici jsou opravdu optimálně oddělitelné lineárním klasifikátorem (přímkou, rovinou, hyper-rovinou)</a:t>
            </a:r>
          </a:p>
        </p:txBody>
      </p:sp>
      <p:pic>
        <p:nvPicPr>
          <p:cNvPr id="229380" name="Picture 4">
            <a:extLst>
              <a:ext uri="{FF2B5EF4-FFF2-40B4-BE49-F238E27FC236}">
                <a16:creationId xmlns:a16="http://schemas.microsoft.com/office/drawing/2014/main" id="{129C1E5C-B5E6-4AB0-AE93-A4C21F04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3" r="44296"/>
          <a:stretch>
            <a:fillRect/>
          </a:stretch>
        </p:blipFill>
        <p:spPr bwMode="auto">
          <a:xfrm>
            <a:off x="5410200" y="1752600"/>
            <a:ext cx="2979738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>
            <a:extLst>
              <a:ext uri="{FF2B5EF4-FFF2-40B4-BE49-F238E27FC236}">
                <a16:creationId xmlns:a16="http://schemas.microsoft.com/office/drawing/2014/main" id="{8AFA4DD3-036A-4EED-BD13-6BE0076C5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b="65984"/>
          <a:stretch>
            <a:fillRect/>
          </a:stretch>
        </p:blipFill>
        <p:spPr bwMode="auto">
          <a:xfrm>
            <a:off x="1447800" y="1600200"/>
            <a:ext cx="647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Rectangle 5">
            <a:extLst>
              <a:ext uri="{FF2B5EF4-FFF2-40B4-BE49-F238E27FC236}">
                <a16:creationId xmlns:a16="http://schemas.microsoft.com/office/drawing/2014/main" id="{869572F0-434B-45ED-AC8E-AA3C87F85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Extrakce příznaku pro řeč - MFCC</a:t>
            </a:r>
            <a:br>
              <a:rPr lang="cs-CZ" altLang="en-US" sz="4000"/>
            </a:br>
            <a:r>
              <a:rPr lang="cs-CZ" altLang="en-US" sz="3600"/>
              <a:t>(</a:t>
            </a:r>
            <a:r>
              <a:rPr lang="en-US" altLang="en-US" sz="3600"/>
              <a:t>Mel frequency cepstral coefficients</a:t>
            </a:r>
            <a:r>
              <a:rPr lang="cs-CZ" altLang="en-US" sz="3600"/>
              <a:t>)</a:t>
            </a:r>
            <a:endParaRPr lang="en-US" altLang="en-US" sz="3600"/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C5C8110B-F8A6-443B-8701-C3259D4A0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800"/>
              <a:t>Nejprve řečový signál rozdělíme do asi 20ms překrývajících se segmentů</a:t>
            </a:r>
          </a:p>
        </p:txBody>
      </p:sp>
      <p:pic>
        <p:nvPicPr>
          <p:cNvPr id="178183" name="Picture 7">
            <a:extLst>
              <a:ext uri="{FF2B5EF4-FFF2-40B4-BE49-F238E27FC236}">
                <a16:creationId xmlns:a16="http://schemas.microsoft.com/office/drawing/2014/main" id="{EEFFD652-61AD-41FA-B470-6529C378A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4770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>
            <a:extLst>
              <a:ext uri="{FF2B5EF4-FFF2-40B4-BE49-F238E27FC236}">
                <a16:creationId xmlns:a16="http://schemas.microsoft.com/office/drawing/2014/main" id="{766E8AD7-E40C-4988-AE92-BBC3FC1F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91440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Freeform 5">
            <a:extLst>
              <a:ext uri="{FF2B5EF4-FFF2-40B4-BE49-F238E27FC236}">
                <a16:creationId xmlns:a16="http://schemas.microsoft.com/office/drawing/2014/main" id="{395C4814-05C0-4908-9BF8-52A4A70158BE}"/>
              </a:ext>
            </a:extLst>
          </p:cNvPr>
          <p:cNvSpPr>
            <a:spLocks/>
          </p:cNvSpPr>
          <p:nvPr/>
        </p:nvSpPr>
        <p:spPr bwMode="auto">
          <a:xfrm>
            <a:off x="228600" y="431800"/>
            <a:ext cx="3733800" cy="787400"/>
          </a:xfrm>
          <a:custGeom>
            <a:avLst/>
            <a:gdLst>
              <a:gd name="T0" fmla="*/ 1085 w 1988"/>
              <a:gd name="T1" fmla="*/ 0 h 909"/>
              <a:gd name="T2" fmla="*/ 1102 w 1988"/>
              <a:gd name="T3" fmla="*/ 4 h 909"/>
              <a:gd name="T4" fmla="*/ 1173 w 1988"/>
              <a:gd name="T5" fmla="*/ 41 h 909"/>
              <a:gd name="T6" fmla="*/ 1205 w 1988"/>
              <a:gd name="T7" fmla="*/ 62 h 909"/>
              <a:gd name="T8" fmla="*/ 1287 w 1988"/>
              <a:gd name="T9" fmla="*/ 138 h 909"/>
              <a:gd name="T10" fmla="*/ 1348 w 1988"/>
              <a:gd name="T11" fmla="*/ 209 h 909"/>
              <a:gd name="T12" fmla="*/ 1440 w 1988"/>
              <a:gd name="T13" fmla="*/ 329 h 909"/>
              <a:gd name="T14" fmla="*/ 1602 w 1988"/>
              <a:gd name="T15" fmla="*/ 560 h 909"/>
              <a:gd name="T16" fmla="*/ 1633 w 1988"/>
              <a:gd name="T17" fmla="*/ 601 h 909"/>
              <a:gd name="T18" fmla="*/ 1694 w 1988"/>
              <a:gd name="T19" fmla="*/ 678 h 909"/>
              <a:gd name="T20" fmla="*/ 1755 w 1988"/>
              <a:gd name="T21" fmla="*/ 747 h 909"/>
              <a:gd name="T22" fmla="*/ 1847 w 1988"/>
              <a:gd name="T23" fmla="*/ 832 h 909"/>
              <a:gd name="T24" fmla="*/ 1906 w 1988"/>
              <a:gd name="T25" fmla="*/ 870 h 909"/>
              <a:gd name="T26" fmla="*/ 1976 w 1988"/>
              <a:gd name="T27" fmla="*/ 896 h 909"/>
              <a:gd name="T28" fmla="*/ 1988 w 1988"/>
              <a:gd name="T29" fmla="*/ 896 h 909"/>
              <a:gd name="T30" fmla="*/ 1975 w 1988"/>
              <a:gd name="T31" fmla="*/ 906 h 909"/>
              <a:gd name="T32" fmla="*/ 1943 w 1988"/>
              <a:gd name="T33" fmla="*/ 897 h 909"/>
              <a:gd name="T34" fmla="*/ 1901 w 1988"/>
              <a:gd name="T35" fmla="*/ 878 h 909"/>
              <a:gd name="T36" fmla="*/ 1840 w 1988"/>
              <a:gd name="T37" fmla="*/ 841 h 909"/>
              <a:gd name="T38" fmla="*/ 1787 w 1988"/>
              <a:gd name="T39" fmla="*/ 797 h 909"/>
              <a:gd name="T40" fmla="*/ 1696 w 1988"/>
              <a:gd name="T41" fmla="*/ 698 h 909"/>
              <a:gd name="T42" fmla="*/ 1675 w 1988"/>
              <a:gd name="T43" fmla="*/ 673 h 909"/>
              <a:gd name="T44" fmla="*/ 1624 w 1988"/>
              <a:gd name="T45" fmla="*/ 606 h 909"/>
              <a:gd name="T46" fmla="*/ 1594 w 1988"/>
              <a:gd name="T47" fmla="*/ 566 h 909"/>
              <a:gd name="T48" fmla="*/ 1431 w 1988"/>
              <a:gd name="T49" fmla="*/ 336 h 909"/>
              <a:gd name="T50" fmla="*/ 1339 w 1988"/>
              <a:gd name="T51" fmla="*/ 217 h 909"/>
              <a:gd name="T52" fmla="*/ 1237 w 1988"/>
              <a:gd name="T53" fmla="*/ 106 h 909"/>
              <a:gd name="T54" fmla="*/ 1168 w 1988"/>
              <a:gd name="T55" fmla="*/ 49 h 909"/>
              <a:gd name="T56" fmla="*/ 1098 w 1988"/>
              <a:gd name="T57" fmla="*/ 14 h 909"/>
              <a:gd name="T58" fmla="*/ 1038 w 1988"/>
              <a:gd name="T59" fmla="*/ 1 h 909"/>
              <a:gd name="T60" fmla="*/ 958 w 1988"/>
              <a:gd name="T61" fmla="*/ 6 h 909"/>
              <a:gd name="T62" fmla="*/ 898 w 1988"/>
              <a:gd name="T63" fmla="*/ 27 h 909"/>
              <a:gd name="T64" fmla="*/ 858 w 1988"/>
              <a:gd name="T65" fmla="*/ 49 h 909"/>
              <a:gd name="T66" fmla="*/ 788 w 1988"/>
              <a:gd name="T67" fmla="*/ 106 h 909"/>
              <a:gd name="T68" fmla="*/ 686 w 1988"/>
              <a:gd name="T69" fmla="*/ 217 h 909"/>
              <a:gd name="T70" fmla="*/ 594 w 1988"/>
              <a:gd name="T71" fmla="*/ 336 h 909"/>
              <a:gd name="T72" fmla="*/ 432 w 1988"/>
              <a:gd name="T73" fmla="*/ 566 h 909"/>
              <a:gd name="T74" fmla="*/ 401 w 1988"/>
              <a:gd name="T75" fmla="*/ 606 h 909"/>
              <a:gd name="T76" fmla="*/ 350 w 1988"/>
              <a:gd name="T77" fmla="*/ 673 h 909"/>
              <a:gd name="T78" fmla="*/ 330 w 1988"/>
              <a:gd name="T79" fmla="*/ 698 h 909"/>
              <a:gd name="T80" fmla="*/ 238 w 1988"/>
              <a:gd name="T81" fmla="*/ 797 h 909"/>
              <a:gd name="T82" fmla="*/ 196 w 1988"/>
              <a:gd name="T83" fmla="*/ 832 h 909"/>
              <a:gd name="T84" fmla="*/ 125 w 1988"/>
              <a:gd name="T85" fmla="*/ 877 h 909"/>
              <a:gd name="T86" fmla="*/ 84 w 1988"/>
              <a:gd name="T87" fmla="*/ 896 h 909"/>
              <a:gd name="T88" fmla="*/ 52 w 1988"/>
              <a:gd name="T89" fmla="*/ 905 h 909"/>
              <a:gd name="T90" fmla="*/ 0 w 1988"/>
              <a:gd name="T91" fmla="*/ 909 h 909"/>
              <a:gd name="T92" fmla="*/ 20 w 1988"/>
              <a:gd name="T93" fmla="*/ 897 h 909"/>
              <a:gd name="T94" fmla="*/ 50 w 1988"/>
              <a:gd name="T95" fmla="*/ 894 h 909"/>
              <a:gd name="T96" fmla="*/ 119 w 1988"/>
              <a:gd name="T97" fmla="*/ 868 h 909"/>
              <a:gd name="T98" fmla="*/ 190 w 1988"/>
              <a:gd name="T99" fmla="*/ 823 h 909"/>
              <a:gd name="T100" fmla="*/ 270 w 1988"/>
              <a:gd name="T101" fmla="*/ 747 h 909"/>
              <a:gd name="T102" fmla="*/ 331 w 1988"/>
              <a:gd name="T103" fmla="*/ 678 h 909"/>
              <a:gd name="T104" fmla="*/ 392 w 1988"/>
              <a:gd name="T105" fmla="*/ 601 h 909"/>
              <a:gd name="T106" fmla="*/ 423 w 1988"/>
              <a:gd name="T107" fmla="*/ 560 h 909"/>
              <a:gd name="T108" fmla="*/ 586 w 1988"/>
              <a:gd name="T109" fmla="*/ 329 h 909"/>
              <a:gd name="T110" fmla="*/ 677 w 1988"/>
              <a:gd name="T111" fmla="*/ 209 h 909"/>
              <a:gd name="T112" fmla="*/ 738 w 1988"/>
              <a:gd name="T113" fmla="*/ 138 h 909"/>
              <a:gd name="T114" fmla="*/ 781 w 1988"/>
              <a:gd name="T115" fmla="*/ 97 h 909"/>
              <a:gd name="T116" fmla="*/ 852 w 1988"/>
              <a:gd name="T117" fmla="*/ 41 h 909"/>
              <a:gd name="T118" fmla="*/ 894 w 1988"/>
              <a:gd name="T119" fmla="*/ 17 h 909"/>
              <a:gd name="T120" fmla="*/ 941 w 1988"/>
              <a:gd name="T121" fmla="*/ 0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88" h="909">
                <a:moveTo>
                  <a:pt x="941" y="0"/>
                </a:moveTo>
                <a:lnTo>
                  <a:pt x="1085" y="0"/>
                </a:lnTo>
                <a:lnTo>
                  <a:pt x="1101" y="4"/>
                </a:lnTo>
                <a:lnTo>
                  <a:pt x="1102" y="4"/>
                </a:lnTo>
                <a:lnTo>
                  <a:pt x="1133" y="17"/>
                </a:lnTo>
                <a:lnTo>
                  <a:pt x="1173" y="41"/>
                </a:lnTo>
                <a:lnTo>
                  <a:pt x="1175" y="41"/>
                </a:lnTo>
                <a:lnTo>
                  <a:pt x="1205" y="62"/>
                </a:lnTo>
                <a:lnTo>
                  <a:pt x="1246" y="97"/>
                </a:lnTo>
                <a:lnTo>
                  <a:pt x="1287" y="138"/>
                </a:lnTo>
                <a:lnTo>
                  <a:pt x="1287" y="139"/>
                </a:lnTo>
                <a:lnTo>
                  <a:pt x="1348" y="209"/>
                </a:lnTo>
                <a:lnTo>
                  <a:pt x="1429" y="314"/>
                </a:lnTo>
                <a:lnTo>
                  <a:pt x="1440" y="329"/>
                </a:lnTo>
                <a:lnTo>
                  <a:pt x="1450" y="342"/>
                </a:lnTo>
                <a:lnTo>
                  <a:pt x="1602" y="560"/>
                </a:lnTo>
                <a:lnTo>
                  <a:pt x="1623" y="586"/>
                </a:lnTo>
                <a:lnTo>
                  <a:pt x="1633" y="601"/>
                </a:lnTo>
                <a:lnTo>
                  <a:pt x="1684" y="666"/>
                </a:lnTo>
                <a:lnTo>
                  <a:pt x="1694" y="678"/>
                </a:lnTo>
                <a:lnTo>
                  <a:pt x="1704" y="691"/>
                </a:lnTo>
                <a:lnTo>
                  <a:pt x="1755" y="747"/>
                </a:lnTo>
                <a:lnTo>
                  <a:pt x="1796" y="788"/>
                </a:lnTo>
                <a:lnTo>
                  <a:pt x="1847" y="832"/>
                </a:lnTo>
                <a:lnTo>
                  <a:pt x="1867" y="846"/>
                </a:lnTo>
                <a:lnTo>
                  <a:pt x="1906" y="870"/>
                </a:lnTo>
                <a:lnTo>
                  <a:pt x="1947" y="887"/>
                </a:lnTo>
                <a:lnTo>
                  <a:pt x="1976" y="896"/>
                </a:lnTo>
                <a:lnTo>
                  <a:pt x="1976" y="894"/>
                </a:lnTo>
                <a:lnTo>
                  <a:pt x="1988" y="896"/>
                </a:lnTo>
                <a:lnTo>
                  <a:pt x="1988" y="907"/>
                </a:lnTo>
                <a:lnTo>
                  <a:pt x="1975" y="906"/>
                </a:lnTo>
                <a:lnTo>
                  <a:pt x="1973" y="906"/>
                </a:lnTo>
                <a:lnTo>
                  <a:pt x="1943" y="897"/>
                </a:lnTo>
                <a:lnTo>
                  <a:pt x="1902" y="880"/>
                </a:lnTo>
                <a:lnTo>
                  <a:pt x="1901" y="878"/>
                </a:lnTo>
                <a:lnTo>
                  <a:pt x="1860" y="855"/>
                </a:lnTo>
                <a:lnTo>
                  <a:pt x="1840" y="841"/>
                </a:lnTo>
                <a:lnTo>
                  <a:pt x="1789" y="797"/>
                </a:lnTo>
                <a:lnTo>
                  <a:pt x="1787" y="797"/>
                </a:lnTo>
                <a:lnTo>
                  <a:pt x="1746" y="756"/>
                </a:lnTo>
                <a:lnTo>
                  <a:pt x="1696" y="698"/>
                </a:lnTo>
                <a:lnTo>
                  <a:pt x="1685" y="685"/>
                </a:lnTo>
                <a:lnTo>
                  <a:pt x="1675" y="673"/>
                </a:lnTo>
                <a:lnTo>
                  <a:pt x="1624" y="608"/>
                </a:lnTo>
                <a:lnTo>
                  <a:pt x="1624" y="606"/>
                </a:lnTo>
                <a:lnTo>
                  <a:pt x="1594" y="567"/>
                </a:lnTo>
                <a:lnTo>
                  <a:pt x="1594" y="566"/>
                </a:lnTo>
                <a:lnTo>
                  <a:pt x="1441" y="349"/>
                </a:lnTo>
                <a:lnTo>
                  <a:pt x="1431" y="336"/>
                </a:lnTo>
                <a:lnTo>
                  <a:pt x="1431" y="334"/>
                </a:lnTo>
                <a:lnTo>
                  <a:pt x="1339" y="217"/>
                </a:lnTo>
                <a:lnTo>
                  <a:pt x="1278" y="147"/>
                </a:lnTo>
                <a:lnTo>
                  <a:pt x="1237" y="106"/>
                </a:lnTo>
                <a:lnTo>
                  <a:pt x="1198" y="71"/>
                </a:lnTo>
                <a:lnTo>
                  <a:pt x="1168" y="49"/>
                </a:lnTo>
                <a:lnTo>
                  <a:pt x="1128" y="27"/>
                </a:lnTo>
                <a:lnTo>
                  <a:pt x="1098" y="14"/>
                </a:lnTo>
                <a:lnTo>
                  <a:pt x="1067" y="6"/>
                </a:lnTo>
                <a:lnTo>
                  <a:pt x="1038" y="1"/>
                </a:lnTo>
                <a:lnTo>
                  <a:pt x="989" y="1"/>
                </a:lnTo>
                <a:lnTo>
                  <a:pt x="958" y="6"/>
                </a:lnTo>
                <a:lnTo>
                  <a:pt x="929" y="14"/>
                </a:lnTo>
                <a:lnTo>
                  <a:pt x="898" y="27"/>
                </a:lnTo>
                <a:lnTo>
                  <a:pt x="898" y="26"/>
                </a:lnTo>
                <a:lnTo>
                  <a:pt x="858" y="49"/>
                </a:lnTo>
                <a:lnTo>
                  <a:pt x="829" y="71"/>
                </a:lnTo>
                <a:lnTo>
                  <a:pt x="788" y="106"/>
                </a:lnTo>
                <a:lnTo>
                  <a:pt x="747" y="147"/>
                </a:lnTo>
                <a:lnTo>
                  <a:pt x="686" y="217"/>
                </a:lnTo>
                <a:lnTo>
                  <a:pt x="594" y="334"/>
                </a:lnTo>
                <a:lnTo>
                  <a:pt x="594" y="336"/>
                </a:lnTo>
                <a:lnTo>
                  <a:pt x="584" y="349"/>
                </a:lnTo>
                <a:lnTo>
                  <a:pt x="432" y="566"/>
                </a:lnTo>
                <a:lnTo>
                  <a:pt x="432" y="567"/>
                </a:lnTo>
                <a:lnTo>
                  <a:pt x="401" y="606"/>
                </a:lnTo>
                <a:lnTo>
                  <a:pt x="401" y="608"/>
                </a:lnTo>
                <a:lnTo>
                  <a:pt x="350" y="673"/>
                </a:lnTo>
                <a:lnTo>
                  <a:pt x="340" y="685"/>
                </a:lnTo>
                <a:lnTo>
                  <a:pt x="330" y="698"/>
                </a:lnTo>
                <a:lnTo>
                  <a:pt x="279" y="756"/>
                </a:lnTo>
                <a:lnTo>
                  <a:pt x="238" y="797"/>
                </a:lnTo>
                <a:lnTo>
                  <a:pt x="197" y="832"/>
                </a:lnTo>
                <a:lnTo>
                  <a:pt x="196" y="832"/>
                </a:lnTo>
                <a:lnTo>
                  <a:pt x="165" y="854"/>
                </a:lnTo>
                <a:lnTo>
                  <a:pt x="125" y="877"/>
                </a:lnTo>
                <a:lnTo>
                  <a:pt x="125" y="878"/>
                </a:lnTo>
                <a:lnTo>
                  <a:pt x="84" y="896"/>
                </a:lnTo>
                <a:lnTo>
                  <a:pt x="82" y="896"/>
                </a:lnTo>
                <a:lnTo>
                  <a:pt x="52" y="905"/>
                </a:lnTo>
                <a:lnTo>
                  <a:pt x="21" y="909"/>
                </a:lnTo>
                <a:lnTo>
                  <a:pt x="0" y="909"/>
                </a:lnTo>
                <a:lnTo>
                  <a:pt x="0" y="897"/>
                </a:lnTo>
                <a:lnTo>
                  <a:pt x="20" y="897"/>
                </a:lnTo>
                <a:lnTo>
                  <a:pt x="50" y="893"/>
                </a:lnTo>
                <a:lnTo>
                  <a:pt x="50" y="894"/>
                </a:lnTo>
                <a:lnTo>
                  <a:pt x="80" y="886"/>
                </a:lnTo>
                <a:lnTo>
                  <a:pt x="119" y="868"/>
                </a:lnTo>
                <a:lnTo>
                  <a:pt x="160" y="845"/>
                </a:lnTo>
                <a:lnTo>
                  <a:pt x="190" y="823"/>
                </a:lnTo>
                <a:lnTo>
                  <a:pt x="229" y="788"/>
                </a:lnTo>
                <a:lnTo>
                  <a:pt x="270" y="747"/>
                </a:lnTo>
                <a:lnTo>
                  <a:pt x="321" y="691"/>
                </a:lnTo>
                <a:lnTo>
                  <a:pt x="331" y="678"/>
                </a:lnTo>
                <a:lnTo>
                  <a:pt x="341" y="666"/>
                </a:lnTo>
                <a:lnTo>
                  <a:pt x="392" y="601"/>
                </a:lnTo>
                <a:lnTo>
                  <a:pt x="402" y="586"/>
                </a:lnTo>
                <a:lnTo>
                  <a:pt x="423" y="560"/>
                </a:lnTo>
                <a:lnTo>
                  <a:pt x="576" y="342"/>
                </a:lnTo>
                <a:lnTo>
                  <a:pt x="586" y="329"/>
                </a:lnTo>
                <a:lnTo>
                  <a:pt x="596" y="314"/>
                </a:lnTo>
                <a:lnTo>
                  <a:pt x="677" y="209"/>
                </a:lnTo>
                <a:lnTo>
                  <a:pt x="738" y="139"/>
                </a:lnTo>
                <a:lnTo>
                  <a:pt x="738" y="138"/>
                </a:lnTo>
                <a:lnTo>
                  <a:pt x="779" y="97"/>
                </a:lnTo>
                <a:lnTo>
                  <a:pt x="781" y="97"/>
                </a:lnTo>
                <a:lnTo>
                  <a:pt x="821" y="62"/>
                </a:lnTo>
                <a:lnTo>
                  <a:pt x="852" y="41"/>
                </a:lnTo>
                <a:lnTo>
                  <a:pt x="893" y="17"/>
                </a:lnTo>
                <a:lnTo>
                  <a:pt x="894" y="17"/>
                </a:lnTo>
                <a:lnTo>
                  <a:pt x="925" y="4"/>
                </a:lnTo>
                <a:lnTo>
                  <a:pt x="941" y="0"/>
                </a:lnTo>
                <a:close/>
              </a:path>
            </a:pathLst>
          </a:custGeom>
          <a:solidFill>
            <a:srgbClr val="0000FF">
              <a:alpha val="7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F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2062" name="Group 30">
            <a:extLst>
              <a:ext uri="{FF2B5EF4-FFF2-40B4-BE49-F238E27FC236}">
                <a16:creationId xmlns:a16="http://schemas.microsoft.com/office/drawing/2014/main" id="{2553899D-9B66-4197-BB32-5945871C367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619375"/>
            <a:ext cx="3981450" cy="1666875"/>
            <a:chOff x="96" y="1650"/>
            <a:chExt cx="2508" cy="1050"/>
          </a:xfrm>
        </p:grpSpPr>
        <p:sp>
          <p:nvSpPr>
            <p:cNvPr id="172039" name="Freeform 7">
              <a:extLst>
                <a:ext uri="{FF2B5EF4-FFF2-40B4-BE49-F238E27FC236}">
                  <a16:creationId xmlns:a16="http://schemas.microsoft.com/office/drawing/2014/main" id="{2328C2E3-DAFE-4E71-9660-C82FE62A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54 w 1943"/>
                <a:gd name="T1" fmla="*/ 0 h 981"/>
                <a:gd name="T2" fmla="*/ 66 w 1943"/>
                <a:gd name="T3" fmla="*/ 0 h 981"/>
                <a:gd name="T4" fmla="*/ 82 w 1943"/>
                <a:gd name="T5" fmla="*/ 491 h 981"/>
                <a:gd name="T6" fmla="*/ 97 w 1943"/>
                <a:gd name="T7" fmla="*/ 976 h 981"/>
                <a:gd name="T8" fmla="*/ 1943 w 1943"/>
                <a:gd name="T9" fmla="*/ 976 h 981"/>
                <a:gd name="T10" fmla="*/ 1943 w 1943"/>
                <a:gd name="T11" fmla="*/ 981 h 981"/>
                <a:gd name="T12" fmla="*/ 85 w 1943"/>
                <a:gd name="T13" fmla="*/ 981 h 981"/>
                <a:gd name="T14" fmla="*/ 70 w 1943"/>
                <a:gd name="T15" fmla="*/ 491 h 981"/>
                <a:gd name="T16" fmla="*/ 60 w 1943"/>
                <a:gd name="T17" fmla="*/ 187 h 981"/>
                <a:gd name="T18" fmla="*/ 36 w 1943"/>
                <a:gd name="T19" fmla="*/ 981 h 981"/>
                <a:gd name="T20" fmla="*/ 0 w 1943"/>
                <a:gd name="T21" fmla="*/ 981 h 981"/>
                <a:gd name="T22" fmla="*/ 0 w 1943"/>
                <a:gd name="T23" fmla="*/ 976 h 981"/>
                <a:gd name="T24" fmla="*/ 24 w 1943"/>
                <a:gd name="T25" fmla="*/ 976 h 981"/>
                <a:gd name="T26" fmla="*/ 54 w 1943"/>
                <a:gd name="T2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3" h="981">
                  <a:moveTo>
                    <a:pt x="54" y="0"/>
                  </a:moveTo>
                  <a:lnTo>
                    <a:pt x="66" y="0"/>
                  </a:lnTo>
                  <a:lnTo>
                    <a:pt x="82" y="491"/>
                  </a:lnTo>
                  <a:lnTo>
                    <a:pt x="97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85" y="981"/>
                  </a:lnTo>
                  <a:lnTo>
                    <a:pt x="70" y="491"/>
                  </a:lnTo>
                  <a:lnTo>
                    <a:pt x="60" y="187"/>
                  </a:lnTo>
                  <a:lnTo>
                    <a:pt x="36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24" y="9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0" name="Freeform 8">
              <a:extLst>
                <a:ext uri="{FF2B5EF4-FFF2-40B4-BE49-F238E27FC236}">
                  <a16:creationId xmlns:a16="http://schemas.microsoft.com/office/drawing/2014/main" id="{0243BC0A-D468-46FA-AFC0-EDC8BAC5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85 w 1943"/>
                <a:gd name="T1" fmla="*/ 0 h 981"/>
                <a:gd name="T2" fmla="*/ 97 w 1943"/>
                <a:gd name="T3" fmla="*/ 0 h 981"/>
                <a:gd name="T4" fmla="*/ 127 w 1943"/>
                <a:gd name="T5" fmla="*/ 976 h 981"/>
                <a:gd name="T6" fmla="*/ 1943 w 1943"/>
                <a:gd name="T7" fmla="*/ 976 h 981"/>
                <a:gd name="T8" fmla="*/ 1943 w 1943"/>
                <a:gd name="T9" fmla="*/ 981 h 981"/>
                <a:gd name="T10" fmla="*/ 115 w 1943"/>
                <a:gd name="T11" fmla="*/ 981 h 981"/>
                <a:gd name="T12" fmla="*/ 91 w 1943"/>
                <a:gd name="T13" fmla="*/ 196 h 981"/>
                <a:gd name="T14" fmla="*/ 82 w 1943"/>
                <a:gd name="T15" fmla="*/ 491 h 981"/>
                <a:gd name="T16" fmla="*/ 66 w 1943"/>
                <a:gd name="T17" fmla="*/ 981 h 981"/>
                <a:gd name="T18" fmla="*/ 0 w 1943"/>
                <a:gd name="T19" fmla="*/ 981 h 981"/>
                <a:gd name="T20" fmla="*/ 0 w 1943"/>
                <a:gd name="T21" fmla="*/ 976 h 981"/>
                <a:gd name="T22" fmla="*/ 54 w 1943"/>
                <a:gd name="T23" fmla="*/ 976 h 981"/>
                <a:gd name="T24" fmla="*/ 70 w 1943"/>
                <a:gd name="T25" fmla="*/ 491 h 981"/>
                <a:gd name="T26" fmla="*/ 85 w 1943"/>
                <a:gd name="T2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3" h="981">
                  <a:moveTo>
                    <a:pt x="85" y="0"/>
                  </a:moveTo>
                  <a:lnTo>
                    <a:pt x="97" y="0"/>
                  </a:lnTo>
                  <a:lnTo>
                    <a:pt x="127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115" y="981"/>
                  </a:lnTo>
                  <a:lnTo>
                    <a:pt x="91" y="196"/>
                  </a:lnTo>
                  <a:lnTo>
                    <a:pt x="82" y="491"/>
                  </a:lnTo>
                  <a:lnTo>
                    <a:pt x="66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54" y="976"/>
                  </a:lnTo>
                  <a:lnTo>
                    <a:pt x="70" y="49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8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1" name="Freeform 9">
              <a:extLst>
                <a:ext uri="{FF2B5EF4-FFF2-40B4-BE49-F238E27FC236}">
                  <a16:creationId xmlns:a16="http://schemas.microsoft.com/office/drawing/2014/main" id="{BC92A04D-AD8C-4940-8FCB-4F2515489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115 w 1943"/>
                <a:gd name="T1" fmla="*/ 0 h 981"/>
                <a:gd name="T2" fmla="*/ 127 w 1943"/>
                <a:gd name="T3" fmla="*/ 0 h 981"/>
                <a:gd name="T4" fmla="*/ 141 w 1943"/>
                <a:gd name="T5" fmla="*/ 327 h 981"/>
                <a:gd name="T6" fmla="*/ 158 w 1943"/>
                <a:gd name="T7" fmla="*/ 654 h 981"/>
                <a:gd name="T8" fmla="*/ 173 w 1943"/>
                <a:gd name="T9" fmla="*/ 976 h 981"/>
                <a:gd name="T10" fmla="*/ 1943 w 1943"/>
                <a:gd name="T11" fmla="*/ 976 h 981"/>
                <a:gd name="T12" fmla="*/ 1943 w 1943"/>
                <a:gd name="T13" fmla="*/ 981 h 981"/>
                <a:gd name="T14" fmla="*/ 161 w 1943"/>
                <a:gd name="T15" fmla="*/ 981 h 981"/>
                <a:gd name="T16" fmla="*/ 146 w 1943"/>
                <a:gd name="T17" fmla="*/ 654 h 981"/>
                <a:gd name="T18" fmla="*/ 130 w 1943"/>
                <a:gd name="T19" fmla="*/ 327 h 981"/>
                <a:gd name="T20" fmla="*/ 122 w 1943"/>
                <a:gd name="T21" fmla="*/ 157 h 981"/>
                <a:gd name="T22" fmla="*/ 97 w 1943"/>
                <a:gd name="T23" fmla="*/ 981 h 981"/>
                <a:gd name="T24" fmla="*/ 0 w 1943"/>
                <a:gd name="T25" fmla="*/ 981 h 981"/>
                <a:gd name="T26" fmla="*/ 0 w 1943"/>
                <a:gd name="T27" fmla="*/ 976 h 981"/>
                <a:gd name="T28" fmla="*/ 85 w 1943"/>
                <a:gd name="T29" fmla="*/ 976 h 981"/>
                <a:gd name="T30" fmla="*/ 115 w 1943"/>
                <a:gd name="T31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3" h="981">
                  <a:moveTo>
                    <a:pt x="115" y="0"/>
                  </a:moveTo>
                  <a:lnTo>
                    <a:pt x="127" y="0"/>
                  </a:lnTo>
                  <a:lnTo>
                    <a:pt x="141" y="327"/>
                  </a:lnTo>
                  <a:lnTo>
                    <a:pt x="158" y="654"/>
                  </a:lnTo>
                  <a:lnTo>
                    <a:pt x="173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161" y="981"/>
                  </a:lnTo>
                  <a:lnTo>
                    <a:pt x="146" y="654"/>
                  </a:lnTo>
                  <a:lnTo>
                    <a:pt x="130" y="327"/>
                  </a:lnTo>
                  <a:lnTo>
                    <a:pt x="122" y="157"/>
                  </a:lnTo>
                  <a:lnTo>
                    <a:pt x="97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85" y="97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2" name="Freeform 10">
              <a:extLst>
                <a:ext uri="{FF2B5EF4-FFF2-40B4-BE49-F238E27FC236}">
                  <a16:creationId xmlns:a16="http://schemas.microsoft.com/office/drawing/2014/main" id="{3A79C97E-A116-4D0F-A160-7BBCDF3E2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161 w 1943"/>
                <a:gd name="T1" fmla="*/ 0 h 981"/>
                <a:gd name="T2" fmla="*/ 173 w 1943"/>
                <a:gd name="T3" fmla="*/ 0 h 981"/>
                <a:gd name="T4" fmla="*/ 202 w 1943"/>
                <a:gd name="T5" fmla="*/ 976 h 981"/>
                <a:gd name="T6" fmla="*/ 1943 w 1943"/>
                <a:gd name="T7" fmla="*/ 976 h 981"/>
                <a:gd name="T8" fmla="*/ 1943 w 1943"/>
                <a:gd name="T9" fmla="*/ 981 h 981"/>
                <a:gd name="T10" fmla="*/ 191 w 1943"/>
                <a:gd name="T11" fmla="*/ 981 h 981"/>
                <a:gd name="T12" fmla="*/ 165 w 1943"/>
                <a:gd name="T13" fmla="*/ 157 h 981"/>
                <a:gd name="T14" fmla="*/ 158 w 1943"/>
                <a:gd name="T15" fmla="*/ 327 h 981"/>
                <a:gd name="T16" fmla="*/ 141 w 1943"/>
                <a:gd name="T17" fmla="*/ 654 h 981"/>
                <a:gd name="T18" fmla="*/ 127 w 1943"/>
                <a:gd name="T19" fmla="*/ 981 h 981"/>
                <a:gd name="T20" fmla="*/ 0 w 1943"/>
                <a:gd name="T21" fmla="*/ 981 h 981"/>
                <a:gd name="T22" fmla="*/ 0 w 1943"/>
                <a:gd name="T23" fmla="*/ 976 h 981"/>
                <a:gd name="T24" fmla="*/ 115 w 1943"/>
                <a:gd name="T25" fmla="*/ 976 h 981"/>
                <a:gd name="T26" fmla="*/ 130 w 1943"/>
                <a:gd name="T27" fmla="*/ 654 h 981"/>
                <a:gd name="T28" fmla="*/ 146 w 1943"/>
                <a:gd name="T29" fmla="*/ 327 h 981"/>
                <a:gd name="T30" fmla="*/ 161 w 1943"/>
                <a:gd name="T31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3" h="981">
                  <a:moveTo>
                    <a:pt x="161" y="0"/>
                  </a:moveTo>
                  <a:lnTo>
                    <a:pt x="173" y="0"/>
                  </a:lnTo>
                  <a:lnTo>
                    <a:pt x="202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191" y="981"/>
                  </a:lnTo>
                  <a:lnTo>
                    <a:pt x="165" y="157"/>
                  </a:lnTo>
                  <a:lnTo>
                    <a:pt x="158" y="327"/>
                  </a:lnTo>
                  <a:lnTo>
                    <a:pt x="141" y="654"/>
                  </a:lnTo>
                  <a:lnTo>
                    <a:pt x="127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115" y="976"/>
                  </a:lnTo>
                  <a:lnTo>
                    <a:pt x="130" y="654"/>
                  </a:lnTo>
                  <a:lnTo>
                    <a:pt x="146" y="32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BF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BFB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3" name="Freeform 11">
              <a:extLst>
                <a:ext uri="{FF2B5EF4-FFF2-40B4-BE49-F238E27FC236}">
                  <a16:creationId xmlns:a16="http://schemas.microsoft.com/office/drawing/2014/main" id="{2BAD2AC8-52C4-4705-BC17-1BBE8046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191 w 1943"/>
                <a:gd name="T1" fmla="*/ 0 h 981"/>
                <a:gd name="T2" fmla="*/ 202 w 1943"/>
                <a:gd name="T3" fmla="*/ 0 h 981"/>
                <a:gd name="T4" fmla="*/ 217 w 1943"/>
                <a:gd name="T5" fmla="*/ 327 h 981"/>
                <a:gd name="T6" fmla="*/ 234 w 1943"/>
                <a:gd name="T7" fmla="*/ 654 h 981"/>
                <a:gd name="T8" fmla="*/ 249 w 1943"/>
                <a:gd name="T9" fmla="*/ 976 h 981"/>
                <a:gd name="T10" fmla="*/ 1943 w 1943"/>
                <a:gd name="T11" fmla="*/ 976 h 981"/>
                <a:gd name="T12" fmla="*/ 1943 w 1943"/>
                <a:gd name="T13" fmla="*/ 981 h 981"/>
                <a:gd name="T14" fmla="*/ 237 w 1943"/>
                <a:gd name="T15" fmla="*/ 981 h 981"/>
                <a:gd name="T16" fmla="*/ 222 w 1943"/>
                <a:gd name="T17" fmla="*/ 654 h 981"/>
                <a:gd name="T18" fmla="*/ 205 w 1943"/>
                <a:gd name="T19" fmla="*/ 327 h 981"/>
                <a:gd name="T20" fmla="*/ 198 w 1943"/>
                <a:gd name="T21" fmla="*/ 157 h 981"/>
                <a:gd name="T22" fmla="*/ 173 w 1943"/>
                <a:gd name="T23" fmla="*/ 981 h 981"/>
                <a:gd name="T24" fmla="*/ 0 w 1943"/>
                <a:gd name="T25" fmla="*/ 981 h 981"/>
                <a:gd name="T26" fmla="*/ 0 w 1943"/>
                <a:gd name="T27" fmla="*/ 976 h 981"/>
                <a:gd name="T28" fmla="*/ 161 w 1943"/>
                <a:gd name="T29" fmla="*/ 976 h 981"/>
                <a:gd name="T30" fmla="*/ 191 w 1943"/>
                <a:gd name="T31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3" h="981">
                  <a:moveTo>
                    <a:pt x="191" y="0"/>
                  </a:moveTo>
                  <a:lnTo>
                    <a:pt x="202" y="0"/>
                  </a:lnTo>
                  <a:lnTo>
                    <a:pt x="217" y="327"/>
                  </a:lnTo>
                  <a:lnTo>
                    <a:pt x="234" y="654"/>
                  </a:lnTo>
                  <a:lnTo>
                    <a:pt x="249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237" y="981"/>
                  </a:lnTo>
                  <a:lnTo>
                    <a:pt x="222" y="654"/>
                  </a:lnTo>
                  <a:lnTo>
                    <a:pt x="205" y="327"/>
                  </a:lnTo>
                  <a:lnTo>
                    <a:pt x="198" y="157"/>
                  </a:lnTo>
                  <a:lnTo>
                    <a:pt x="173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161" y="97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BF00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BF00B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4" name="Freeform 12">
              <a:extLst>
                <a:ext uri="{FF2B5EF4-FFF2-40B4-BE49-F238E27FC236}">
                  <a16:creationId xmlns:a16="http://schemas.microsoft.com/office/drawing/2014/main" id="{7D04B50B-7433-43CD-B580-5B8BD821A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237 w 1943"/>
                <a:gd name="T1" fmla="*/ 0 h 981"/>
                <a:gd name="T2" fmla="*/ 249 w 1943"/>
                <a:gd name="T3" fmla="*/ 0 h 981"/>
                <a:gd name="T4" fmla="*/ 293 w 1943"/>
                <a:gd name="T5" fmla="*/ 976 h 981"/>
                <a:gd name="T6" fmla="*/ 1943 w 1943"/>
                <a:gd name="T7" fmla="*/ 976 h 981"/>
                <a:gd name="T8" fmla="*/ 1943 w 1943"/>
                <a:gd name="T9" fmla="*/ 981 h 981"/>
                <a:gd name="T10" fmla="*/ 281 w 1943"/>
                <a:gd name="T11" fmla="*/ 981 h 981"/>
                <a:gd name="T12" fmla="*/ 243 w 1943"/>
                <a:gd name="T13" fmla="*/ 131 h 981"/>
                <a:gd name="T14" fmla="*/ 234 w 1943"/>
                <a:gd name="T15" fmla="*/ 327 h 981"/>
                <a:gd name="T16" fmla="*/ 217 w 1943"/>
                <a:gd name="T17" fmla="*/ 654 h 981"/>
                <a:gd name="T18" fmla="*/ 202 w 1943"/>
                <a:gd name="T19" fmla="*/ 981 h 981"/>
                <a:gd name="T20" fmla="*/ 0 w 1943"/>
                <a:gd name="T21" fmla="*/ 981 h 981"/>
                <a:gd name="T22" fmla="*/ 0 w 1943"/>
                <a:gd name="T23" fmla="*/ 976 h 981"/>
                <a:gd name="T24" fmla="*/ 191 w 1943"/>
                <a:gd name="T25" fmla="*/ 976 h 981"/>
                <a:gd name="T26" fmla="*/ 205 w 1943"/>
                <a:gd name="T27" fmla="*/ 654 h 981"/>
                <a:gd name="T28" fmla="*/ 222 w 1943"/>
                <a:gd name="T29" fmla="*/ 327 h 981"/>
                <a:gd name="T30" fmla="*/ 237 w 1943"/>
                <a:gd name="T31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43" h="981">
                  <a:moveTo>
                    <a:pt x="237" y="0"/>
                  </a:moveTo>
                  <a:lnTo>
                    <a:pt x="249" y="0"/>
                  </a:lnTo>
                  <a:lnTo>
                    <a:pt x="293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281" y="981"/>
                  </a:lnTo>
                  <a:lnTo>
                    <a:pt x="243" y="131"/>
                  </a:lnTo>
                  <a:lnTo>
                    <a:pt x="234" y="327"/>
                  </a:lnTo>
                  <a:lnTo>
                    <a:pt x="217" y="654"/>
                  </a:lnTo>
                  <a:lnTo>
                    <a:pt x="202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191" y="976"/>
                  </a:lnTo>
                  <a:lnTo>
                    <a:pt x="205" y="654"/>
                  </a:lnTo>
                  <a:lnTo>
                    <a:pt x="222" y="327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BFB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BFBF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5" name="Freeform 13">
              <a:extLst>
                <a:ext uri="{FF2B5EF4-FFF2-40B4-BE49-F238E27FC236}">
                  <a16:creationId xmlns:a16="http://schemas.microsoft.com/office/drawing/2014/main" id="{5D8FB1CA-B19B-4D75-9D52-E655BBA1E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281 w 1943"/>
                <a:gd name="T1" fmla="*/ 0 h 981"/>
                <a:gd name="T2" fmla="*/ 293 w 1943"/>
                <a:gd name="T3" fmla="*/ 0 h 981"/>
                <a:gd name="T4" fmla="*/ 310 w 1943"/>
                <a:gd name="T5" fmla="*/ 327 h 981"/>
                <a:gd name="T6" fmla="*/ 339 w 1943"/>
                <a:gd name="T7" fmla="*/ 976 h 981"/>
                <a:gd name="T8" fmla="*/ 1943 w 1943"/>
                <a:gd name="T9" fmla="*/ 976 h 981"/>
                <a:gd name="T10" fmla="*/ 1943 w 1943"/>
                <a:gd name="T11" fmla="*/ 981 h 981"/>
                <a:gd name="T12" fmla="*/ 327 w 1943"/>
                <a:gd name="T13" fmla="*/ 981 h 981"/>
                <a:gd name="T14" fmla="*/ 298 w 1943"/>
                <a:gd name="T15" fmla="*/ 327 h 981"/>
                <a:gd name="T16" fmla="*/ 287 w 1943"/>
                <a:gd name="T17" fmla="*/ 125 h 981"/>
                <a:gd name="T18" fmla="*/ 249 w 1943"/>
                <a:gd name="T19" fmla="*/ 981 h 981"/>
                <a:gd name="T20" fmla="*/ 0 w 1943"/>
                <a:gd name="T21" fmla="*/ 981 h 981"/>
                <a:gd name="T22" fmla="*/ 0 w 1943"/>
                <a:gd name="T23" fmla="*/ 976 h 981"/>
                <a:gd name="T24" fmla="*/ 237 w 1943"/>
                <a:gd name="T25" fmla="*/ 976 h 981"/>
                <a:gd name="T26" fmla="*/ 281 w 1943"/>
                <a:gd name="T2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3" h="981">
                  <a:moveTo>
                    <a:pt x="281" y="0"/>
                  </a:moveTo>
                  <a:lnTo>
                    <a:pt x="293" y="0"/>
                  </a:lnTo>
                  <a:lnTo>
                    <a:pt x="310" y="327"/>
                  </a:lnTo>
                  <a:lnTo>
                    <a:pt x="339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327" y="981"/>
                  </a:lnTo>
                  <a:lnTo>
                    <a:pt x="298" y="327"/>
                  </a:lnTo>
                  <a:lnTo>
                    <a:pt x="287" y="125"/>
                  </a:lnTo>
                  <a:lnTo>
                    <a:pt x="249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237" y="97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40404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40404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6" name="Freeform 14">
              <a:extLst>
                <a:ext uri="{FF2B5EF4-FFF2-40B4-BE49-F238E27FC236}">
                  <a16:creationId xmlns:a16="http://schemas.microsoft.com/office/drawing/2014/main" id="{676B0773-0401-4727-9551-39A7AC0C2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327 w 1943"/>
                <a:gd name="T1" fmla="*/ 0 h 981"/>
                <a:gd name="T2" fmla="*/ 339 w 1943"/>
                <a:gd name="T3" fmla="*/ 0 h 981"/>
                <a:gd name="T4" fmla="*/ 369 w 1943"/>
                <a:gd name="T5" fmla="*/ 491 h 981"/>
                <a:gd name="T6" fmla="*/ 385 w 1943"/>
                <a:gd name="T7" fmla="*/ 736 h 981"/>
                <a:gd name="T8" fmla="*/ 400 w 1943"/>
                <a:gd name="T9" fmla="*/ 976 h 981"/>
                <a:gd name="T10" fmla="*/ 1943 w 1943"/>
                <a:gd name="T11" fmla="*/ 976 h 981"/>
                <a:gd name="T12" fmla="*/ 1943 w 1943"/>
                <a:gd name="T13" fmla="*/ 981 h 981"/>
                <a:gd name="T14" fmla="*/ 388 w 1943"/>
                <a:gd name="T15" fmla="*/ 981 h 981"/>
                <a:gd name="T16" fmla="*/ 374 w 1943"/>
                <a:gd name="T17" fmla="*/ 738 h 981"/>
                <a:gd name="T18" fmla="*/ 357 w 1943"/>
                <a:gd name="T19" fmla="*/ 492 h 981"/>
                <a:gd name="T20" fmla="*/ 357 w 1943"/>
                <a:gd name="T21" fmla="*/ 491 h 981"/>
                <a:gd name="T22" fmla="*/ 335 w 1943"/>
                <a:gd name="T23" fmla="*/ 111 h 981"/>
                <a:gd name="T24" fmla="*/ 310 w 1943"/>
                <a:gd name="T25" fmla="*/ 654 h 981"/>
                <a:gd name="T26" fmla="*/ 293 w 1943"/>
                <a:gd name="T27" fmla="*/ 981 h 981"/>
                <a:gd name="T28" fmla="*/ 0 w 1943"/>
                <a:gd name="T29" fmla="*/ 981 h 981"/>
                <a:gd name="T30" fmla="*/ 0 w 1943"/>
                <a:gd name="T31" fmla="*/ 976 h 981"/>
                <a:gd name="T32" fmla="*/ 281 w 1943"/>
                <a:gd name="T33" fmla="*/ 976 h 981"/>
                <a:gd name="T34" fmla="*/ 298 w 1943"/>
                <a:gd name="T35" fmla="*/ 654 h 981"/>
                <a:gd name="T36" fmla="*/ 327 w 1943"/>
                <a:gd name="T3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3" h="981">
                  <a:moveTo>
                    <a:pt x="327" y="0"/>
                  </a:moveTo>
                  <a:lnTo>
                    <a:pt x="339" y="0"/>
                  </a:lnTo>
                  <a:lnTo>
                    <a:pt x="369" y="491"/>
                  </a:lnTo>
                  <a:lnTo>
                    <a:pt x="385" y="736"/>
                  </a:lnTo>
                  <a:lnTo>
                    <a:pt x="400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388" y="981"/>
                  </a:lnTo>
                  <a:lnTo>
                    <a:pt x="374" y="738"/>
                  </a:lnTo>
                  <a:lnTo>
                    <a:pt x="357" y="492"/>
                  </a:lnTo>
                  <a:lnTo>
                    <a:pt x="357" y="491"/>
                  </a:lnTo>
                  <a:lnTo>
                    <a:pt x="335" y="111"/>
                  </a:lnTo>
                  <a:lnTo>
                    <a:pt x="310" y="654"/>
                  </a:lnTo>
                  <a:lnTo>
                    <a:pt x="293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281" y="976"/>
                  </a:lnTo>
                  <a:lnTo>
                    <a:pt x="298" y="654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7" name="Freeform 15">
              <a:extLst>
                <a:ext uri="{FF2B5EF4-FFF2-40B4-BE49-F238E27FC236}">
                  <a16:creationId xmlns:a16="http://schemas.microsoft.com/office/drawing/2014/main" id="{CB427A40-BC80-4FBD-A7F1-027954E1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388 w 1943"/>
                <a:gd name="T1" fmla="*/ 0 h 981"/>
                <a:gd name="T2" fmla="*/ 400 w 1943"/>
                <a:gd name="T3" fmla="*/ 0 h 981"/>
                <a:gd name="T4" fmla="*/ 445 w 1943"/>
                <a:gd name="T5" fmla="*/ 736 h 981"/>
                <a:gd name="T6" fmla="*/ 461 w 1943"/>
                <a:gd name="T7" fmla="*/ 976 h 981"/>
                <a:gd name="T8" fmla="*/ 1943 w 1943"/>
                <a:gd name="T9" fmla="*/ 976 h 981"/>
                <a:gd name="T10" fmla="*/ 1943 w 1943"/>
                <a:gd name="T11" fmla="*/ 981 h 981"/>
                <a:gd name="T12" fmla="*/ 449 w 1943"/>
                <a:gd name="T13" fmla="*/ 981 h 981"/>
                <a:gd name="T14" fmla="*/ 433 w 1943"/>
                <a:gd name="T15" fmla="*/ 738 h 981"/>
                <a:gd name="T16" fmla="*/ 433 w 1943"/>
                <a:gd name="T17" fmla="*/ 736 h 981"/>
                <a:gd name="T18" fmla="*/ 394 w 1943"/>
                <a:gd name="T19" fmla="*/ 98 h 981"/>
                <a:gd name="T20" fmla="*/ 385 w 1943"/>
                <a:gd name="T21" fmla="*/ 245 h 981"/>
                <a:gd name="T22" fmla="*/ 385 w 1943"/>
                <a:gd name="T23" fmla="*/ 247 h 981"/>
                <a:gd name="T24" fmla="*/ 369 w 1943"/>
                <a:gd name="T25" fmla="*/ 492 h 981"/>
                <a:gd name="T26" fmla="*/ 339 w 1943"/>
                <a:gd name="T27" fmla="*/ 981 h 981"/>
                <a:gd name="T28" fmla="*/ 0 w 1943"/>
                <a:gd name="T29" fmla="*/ 981 h 981"/>
                <a:gd name="T30" fmla="*/ 0 w 1943"/>
                <a:gd name="T31" fmla="*/ 976 h 981"/>
                <a:gd name="T32" fmla="*/ 327 w 1943"/>
                <a:gd name="T33" fmla="*/ 976 h 981"/>
                <a:gd name="T34" fmla="*/ 357 w 1943"/>
                <a:gd name="T35" fmla="*/ 491 h 981"/>
                <a:gd name="T36" fmla="*/ 374 w 1943"/>
                <a:gd name="T37" fmla="*/ 245 h 981"/>
                <a:gd name="T38" fmla="*/ 388 w 1943"/>
                <a:gd name="T3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3" h="981">
                  <a:moveTo>
                    <a:pt x="388" y="0"/>
                  </a:moveTo>
                  <a:lnTo>
                    <a:pt x="400" y="0"/>
                  </a:lnTo>
                  <a:lnTo>
                    <a:pt x="445" y="736"/>
                  </a:lnTo>
                  <a:lnTo>
                    <a:pt x="461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449" y="981"/>
                  </a:lnTo>
                  <a:lnTo>
                    <a:pt x="433" y="738"/>
                  </a:lnTo>
                  <a:lnTo>
                    <a:pt x="433" y="736"/>
                  </a:lnTo>
                  <a:lnTo>
                    <a:pt x="394" y="98"/>
                  </a:lnTo>
                  <a:lnTo>
                    <a:pt x="385" y="245"/>
                  </a:lnTo>
                  <a:lnTo>
                    <a:pt x="385" y="247"/>
                  </a:lnTo>
                  <a:lnTo>
                    <a:pt x="369" y="492"/>
                  </a:lnTo>
                  <a:lnTo>
                    <a:pt x="339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327" y="976"/>
                  </a:lnTo>
                  <a:lnTo>
                    <a:pt x="357" y="491"/>
                  </a:lnTo>
                  <a:lnTo>
                    <a:pt x="374" y="24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8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8" name="Freeform 16">
              <a:extLst>
                <a:ext uri="{FF2B5EF4-FFF2-40B4-BE49-F238E27FC236}">
                  <a16:creationId xmlns:a16="http://schemas.microsoft.com/office/drawing/2014/main" id="{AF3B453C-BFDE-4FC7-B0F1-7E0FEC157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449 w 1943"/>
                <a:gd name="T1" fmla="*/ 0 h 981"/>
                <a:gd name="T2" fmla="*/ 461 w 1943"/>
                <a:gd name="T3" fmla="*/ 0 h 981"/>
                <a:gd name="T4" fmla="*/ 521 w 1943"/>
                <a:gd name="T5" fmla="*/ 976 h 981"/>
                <a:gd name="T6" fmla="*/ 1943 w 1943"/>
                <a:gd name="T7" fmla="*/ 976 h 981"/>
                <a:gd name="T8" fmla="*/ 1943 w 1943"/>
                <a:gd name="T9" fmla="*/ 981 h 981"/>
                <a:gd name="T10" fmla="*/ 509 w 1943"/>
                <a:gd name="T11" fmla="*/ 981 h 981"/>
                <a:gd name="T12" fmla="*/ 455 w 1943"/>
                <a:gd name="T13" fmla="*/ 94 h 981"/>
                <a:gd name="T14" fmla="*/ 445 w 1943"/>
                <a:gd name="T15" fmla="*/ 247 h 981"/>
                <a:gd name="T16" fmla="*/ 400 w 1943"/>
                <a:gd name="T17" fmla="*/ 981 h 981"/>
                <a:gd name="T18" fmla="*/ 0 w 1943"/>
                <a:gd name="T19" fmla="*/ 981 h 981"/>
                <a:gd name="T20" fmla="*/ 0 w 1943"/>
                <a:gd name="T21" fmla="*/ 976 h 981"/>
                <a:gd name="T22" fmla="*/ 388 w 1943"/>
                <a:gd name="T23" fmla="*/ 976 h 981"/>
                <a:gd name="T24" fmla="*/ 433 w 1943"/>
                <a:gd name="T25" fmla="*/ 245 h 981"/>
                <a:gd name="T26" fmla="*/ 449 w 1943"/>
                <a:gd name="T2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3" h="981">
                  <a:moveTo>
                    <a:pt x="449" y="0"/>
                  </a:moveTo>
                  <a:lnTo>
                    <a:pt x="461" y="0"/>
                  </a:lnTo>
                  <a:lnTo>
                    <a:pt x="521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509" y="981"/>
                  </a:lnTo>
                  <a:lnTo>
                    <a:pt x="455" y="94"/>
                  </a:lnTo>
                  <a:lnTo>
                    <a:pt x="445" y="247"/>
                  </a:lnTo>
                  <a:lnTo>
                    <a:pt x="400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388" y="976"/>
                  </a:lnTo>
                  <a:lnTo>
                    <a:pt x="433" y="24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9" name="Freeform 17">
              <a:extLst>
                <a:ext uri="{FF2B5EF4-FFF2-40B4-BE49-F238E27FC236}">
                  <a16:creationId xmlns:a16="http://schemas.microsoft.com/office/drawing/2014/main" id="{3A2E4EA7-207E-4780-84B9-0EE48F53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509 w 1943"/>
                <a:gd name="T1" fmla="*/ 0 h 981"/>
                <a:gd name="T2" fmla="*/ 521 w 1943"/>
                <a:gd name="T3" fmla="*/ 0 h 981"/>
                <a:gd name="T4" fmla="*/ 537 w 1943"/>
                <a:gd name="T5" fmla="*/ 245 h 981"/>
                <a:gd name="T6" fmla="*/ 582 w 1943"/>
                <a:gd name="T7" fmla="*/ 976 h 981"/>
                <a:gd name="T8" fmla="*/ 1943 w 1943"/>
                <a:gd name="T9" fmla="*/ 976 h 981"/>
                <a:gd name="T10" fmla="*/ 1943 w 1943"/>
                <a:gd name="T11" fmla="*/ 981 h 981"/>
                <a:gd name="T12" fmla="*/ 570 w 1943"/>
                <a:gd name="T13" fmla="*/ 981 h 981"/>
                <a:gd name="T14" fmla="*/ 525 w 1943"/>
                <a:gd name="T15" fmla="*/ 247 h 981"/>
                <a:gd name="T16" fmla="*/ 515 w 1943"/>
                <a:gd name="T17" fmla="*/ 94 h 981"/>
                <a:gd name="T18" fmla="*/ 461 w 1943"/>
                <a:gd name="T19" fmla="*/ 981 h 981"/>
                <a:gd name="T20" fmla="*/ 0 w 1943"/>
                <a:gd name="T21" fmla="*/ 981 h 981"/>
                <a:gd name="T22" fmla="*/ 0 w 1943"/>
                <a:gd name="T23" fmla="*/ 976 h 981"/>
                <a:gd name="T24" fmla="*/ 449 w 1943"/>
                <a:gd name="T25" fmla="*/ 976 h 981"/>
                <a:gd name="T26" fmla="*/ 509 w 1943"/>
                <a:gd name="T2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3" h="981">
                  <a:moveTo>
                    <a:pt x="509" y="0"/>
                  </a:moveTo>
                  <a:lnTo>
                    <a:pt x="521" y="0"/>
                  </a:lnTo>
                  <a:lnTo>
                    <a:pt x="537" y="245"/>
                  </a:lnTo>
                  <a:lnTo>
                    <a:pt x="582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570" y="981"/>
                  </a:lnTo>
                  <a:lnTo>
                    <a:pt x="525" y="247"/>
                  </a:lnTo>
                  <a:lnTo>
                    <a:pt x="515" y="94"/>
                  </a:lnTo>
                  <a:lnTo>
                    <a:pt x="461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449" y="97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00BF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BFB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0" name="Freeform 18">
              <a:extLst>
                <a:ext uri="{FF2B5EF4-FFF2-40B4-BE49-F238E27FC236}">
                  <a16:creationId xmlns:a16="http://schemas.microsoft.com/office/drawing/2014/main" id="{FE60D081-335D-4571-93CB-2ED3EE97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570 w 1943"/>
                <a:gd name="T1" fmla="*/ 0 h 981"/>
                <a:gd name="T2" fmla="*/ 582 w 1943"/>
                <a:gd name="T3" fmla="*/ 0 h 981"/>
                <a:gd name="T4" fmla="*/ 597 w 1943"/>
                <a:gd name="T5" fmla="*/ 196 h 981"/>
                <a:gd name="T6" fmla="*/ 613 w 1943"/>
                <a:gd name="T7" fmla="*/ 392 h 981"/>
                <a:gd name="T8" fmla="*/ 658 w 1943"/>
                <a:gd name="T9" fmla="*/ 976 h 981"/>
                <a:gd name="T10" fmla="*/ 1943 w 1943"/>
                <a:gd name="T11" fmla="*/ 976 h 981"/>
                <a:gd name="T12" fmla="*/ 1943 w 1943"/>
                <a:gd name="T13" fmla="*/ 981 h 981"/>
                <a:gd name="T14" fmla="*/ 646 w 1943"/>
                <a:gd name="T15" fmla="*/ 981 h 981"/>
                <a:gd name="T16" fmla="*/ 601 w 1943"/>
                <a:gd name="T17" fmla="*/ 394 h 981"/>
                <a:gd name="T18" fmla="*/ 585 w 1943"/>
                <a:gd name="T19" fmla="*/ 198 h 981"/>
                <a:gd name="T20" fmla="*/ 576 w 1943"/>
                <a:gd name="T21" fmla="*/ 88 h 981"/>
                <a:gd name="T22" fmla="*/ 537 w 1943"/>
                <a:gd name="T23" fmla="*/ 736 h 981"/>
                <a:gd name="T24" fmla="*/ 537 w 1943"/>
                <a:gd name="T25" fmla="*/ 738 h 981"/>
                <a:gd name="T26" fmla="*/ 521 w 1943"/>
                <a:gd name="T27" fmla="*/ 981 h 981"/>
                <a:gd name="T28" fmla="*/ 0 w 1943"/>
                <a:gd name="T29" fmla="*/ 981 h 981"/>
                <a:gd name="T30" fmla="*/ 0 w 1943"/>
                <a:gd name="T31" fmla="*/ 976 h 981"/>
                <a:gd name="T32" fmla="*/ 509 w 1943"/>
                <a:gd name="T33" fmla="*/ 976 h 981"/>
                <a:gd name="T34" fmla="*/ 525 w 1943"/>
                <a:gd name="T35" fmla="*/ 736 h 981"/>
                <a:gd name="T36" fmla="*/ 570 w 1943"/>
                <a:gd name="T3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3" h="981">
                  <a:moveTo>
                    <a:pt x="570" y="0"/>
                  </a:moveTo>
                  <a:lnTo>
                    <a:pt x="582" y="0"/>
                  </a:lnTo>
                  <a:lnTo>
                    <a:pt x="597" y="196"/>
                  </a:lnTo>
                  <a:lnTo>
                    <a:pt x="613" y="392"/>
                  </a:lnTo>
                  <a:lnTo>
                    <a:pt x="658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646" y="981"/>
                  </a:lnTo>
                  <a:lnTo>
                    <a:pt x="601" y="394"/>
                  </a:lnTo>
                  <a:lnTo>
                    <a:pt x="585" y="198"/>
                  </a:lnTo>
                  <a:lnTo>
                    <a:pt x="576" y="88"/>
                  </a:lnTo>
                  <a:lnTo>
                    <a:pt x="537" y="736"/>
                  </a:lnTo>
                  <a:lnTo>
                    <a:pt x="537" y="738"/>
                  </a:lnTo>
                  <a:lnTo>
                    <a:pt x="521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509" y="976"/>
                  </a:lnTo>
                  <a:lnTo>
                    <a:pt x="525" y="73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BF00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BF00B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1" name="Freeform 19">
              <a:extLst>
                <a:ext uri="{FF2B5EF4-FFF2-40B4-BE49-F238E27FC236}">
                  <a16:creationId xmlns:a16="http://schemas.microsoft.com/office/drawing/2014/main" id="{425E8E04-DB99-456F-9541-8092EA322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646 w 1943"/>
                <a:gd name="T1" fmla="*/ 0 h 981"/>
                <a:gd name="T2" fmla="*/ 658 w 1943"/>
                <a:gd name="T3" fmla="*/ 0 h 981"/>
                <a:gd name="T4" fmla="*/ 673 w 1943"/>
                <a:gd name="T5" fmla="*/ 196 h 981"/>
                <a:gd name="T6" fmla="*/ 689 w 1943"/>
                <a:gd name="T7" fmla="*/ 392 h 981"/>
                <a:gd name="T8" fmla="*/ 734 w 1943"/>
                <a:gd name="T9" fmla="*/ 976 h 981"/>
                <a:gd name="T10" fmla="*/ 1943 w 1943"/>
                <a:gd name="T11" fmla="*/ 976 h 981"/>
                <a:gd name="T12" fmla="*/ 1943 w 1943"/>
                <a:gd name="T13" fmla="*/ 981 h 981"/>
                <a:gd name="T14" fmla="*/ 722 w 1943"/>
                <a:gd name="T15" fmla="*/ 981 h 981"/>
                <a:gd name="T16" fmla="*/ 677 w 1943"/>
                <a:gd name="T17" fmla="*/ 394 h 981"/>
                <a:gd name="T18" fmla="*/ 661 w 1943"/>
                <a:gd name="T19" fmla="*/ 198 h 981"/>
                <a:gd name="T20" fmla="*/ 652 w 1943"/>
                <a:gd name="T21" fmla="*/ 80 h 981"/>
                <a:gd name="T22" fmla="*/ 613 w 1943"/>
                <a:gd name="T23" fmla="*/ 590 h 981"/>
                <a:gd name="T24" fmla="*/ 597 w 1943"/>
                <a:gd name="T25" fmla="*/ 787 h 981"/>
                <a:gd name="T26" fmla="*/ 582 w 1943"/>
                <a:gd name="T27" fmla="*/ 981 h 981"/>
                <a:gd name="T28" fmla="*/ 0 w 1943"/>
                <a:gd name="T29" fmla="*/ 981 h 981"/>
                <a:gd name="T30" fmla="*/ 0 w 1943"/>
                <a:gd name="T31" fmla="*/ 976 h 981"/>
                <a:gd name="T32" fmla="*/ 570 w 1943"/>
                <a:gd name="T33" fmla="*/ 976 h 981"/>
                <a:gd name="T34" fmla="*/ 585 w 1943"/>
                <a:gd name="T35" fmla="*/ 785 h 981"/>
                <a:gd name="T36" fmla="*/ 601 w 1943"/>
                <a:gd name="T37" fmla="*/ 589 h 981"/>
                <a:gd name="T38" fmla="*/ 646 w 1943"/>
                <a:gd name="T3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3" h="981">
                  <a:moveTo>
                    <a:pt x="646" y="0"/>
                  </a:moveTo>
                  <a:lnTo>
                    <a:pt x="658" y="0"/>
                  </a:lnTo>
                  <a:lnTo>
                    <a:pt x="673" y="196"/>
                  </a:lnTo>
                  <a:lnTo>
                    <a:pt x="689" y="392"/>
                  </a:lnTo>
                  <a:lnTo>
                    <a:pt x="734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722" y="981"/>
                  </a:lnTo>
                  <a:lnTo>
                    <a:pt x="677" y="394"/>
                  </a:lnTo>
                  <a:lnTo>
                    <a:pt x="661" y="198"/>
                  </a:lnTo>
                  <a:lnTo>
                    <a:pt x="652" y="80"/>
                  </a:lnTo>
                  <a:lnTo>
                    <a:pt x="613" y="590"/>
                  </a:lnTo>
                  <a:lnTo>
                    <a:pt x="597" y="787"/>
                  </a:lnTo>
                  <a:lnTo>
                    <a:pt x="582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570" y="976"/>
                  </a:lnTo>
                  <a:lnTo>
                    <a:pt x="585" y="785"/>
                  </a:lnTo>
                  <a:lnTo>
                    <a:pt x="601" y="589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FB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BFBF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2" name="Freeform 20">
              <a:extLst>
                <a:ext uri="{FF2B5EF4-FFF2-40B4-BE49-F238E27FC236}">
                  <a16:creationId xmlns:a16="http://schemas.microsoft.com/office/drawing/2014/main" id="{42829AF3-8403-4E64-8722-7750544DD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722 w 1943"/>
                <a:gd name="T1" fmla="*/ 0 h 981"/>
                <a:gd name="T2" fmla="*/ 734 w 1943"/>
                <a:gd name="T3" fmla="*/ 0 h 981"/>
                <a:gd name="T4" fmla="*/ 748 w 1943"/>
                <a:gd name="T5" fmla="*/ 163 h 981"/>
                <a:gd name="T6" fmla="*/ 765 w 1943"/>
                <a:gd name="T7" fmla="*/ 327 h 981"/>
                <a:gd name="T8" fmla="*/ 824 w 1943"/>
                <a:gd name="T9" fmla="*/ 976 h 981"/>
                <a:gd name="T10" fmla="*/ 1943 w 1943"/>
                <a:gd name="T11" fmla="*/ 976 h 981"/>
                <a:gd name="T12" fmla="*/ 1943 w 1943"/>
                <a:gd name="T13" fmla="*/ 981 h 981"/>
                <a:gd name="T14" fmla="*/ 812 w 1943"/>
                <a:gd name="T15" fmla="*/ 981 h 981"/>
                <a:gd name="T16" fmla="*/ 753 w 1943"/>
                <a:gd name="T17" fmla="*/ 329 h 981"/>
                <a:gd name="T18" fmla="*/ 737 w 1943"/>
                <a:gd name="T19" fmla="*/ 165 h 981"/>
                <a:gd name="T20" fmla="*/ 728 w 1943"/>
                <a:gd name="T21" fmla="*/ 73 h 981"/>
                <a:gd name="T22" fmla="*/ 689 w 1943"/>
                <a:gd name="T23" fmla="*/ 590 h 981"/>
                <a:gd name="T24" fmla="*/ 673 w 1943"/>
                <a:gd name="T25" fmla="*/ 787 h 981"/>
                <a:gd name="T26" fmla="*/ 658 w 1943"/>
                <a:gd name="T27" fmla="*/ 981 h 981"/>
                <a:gd name="T28" fmla="*/ 0 w 1943"/>
                <a:gd name="T29" fmla="*/ 981 h 981"/>
                <a:gd name="T30" fmla="*/ 0 w 1943"/>
                <a:gd name="T31" fmla="*/ 976 h 981"/>
                <a:gd name="T32" fmla="*/ 646 w 1943"/>
                <a:gd name="T33" fmla="*/ 976 h 981"/>
                <a:gd name="T34" fmla="*/ 661 w 1943"/>
                <a:gd name="T35" fmla="*/ 785 h 981"/>
                <a:gd name="T36" fmla="*/ 677 w 1943"/>
                <a:gd name="T37" fmla="*/ 589 h 981"/>
                <a:gd name="T38" fmla="*/ 722 w 1943"/>
                <a:gd name="T3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3" h="981">
                  <a:moveTo>
                    <a:pt x="722" y="0"/>
                  </a:moveTo>
                  <a:lnTo>
                    <a:pt x="734" y="0"/>
                  </a:lnTo>
                  <a:lnTo>
                    <a:pt x="748" y="163"/>
                  </a:lnTo>
                  <a:lnTo>
                    <a:pt x="765" y="327"/>
                  </a:lnTo>
                  <a:lnTo>
                    <a:pt x="824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812" y="981"/>
                  </a:lnTo>
                  <a:lnTo>
                    <a:pt x="753" y="329"/>
                  </a:lnTo>
                  <a:lnTo>
                    <a:pt x="737" y="165"/>
                  </a:lnTo>
                  <a:lnTo>
                    <a:pt x="728" y="73"/>
                  </a:lnTo>
                  <a:lnTo>
                    <a:pt x="689" y="590"/>
                  </a:lnTo>
                  <a:lnTo>
                    <a:pt x="673" y="787"/>
                  </a:lnTo>
                  <a:lnTo>
                    <a:pt x="658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646" y="976"/>
                  </a:lnTo>
                  <a:lnTo>
                    <a:pt x="661" y="785"/>
                  </a:lnTo>
                  <a:lnTo>
                    <a:pt x="677" y="589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40404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40404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3" name="Freeform 21">
              <a:extLst>
                <a:ext uri="{FF2B5EF4-FFF2-40B4-BE49-F238E27FC236}">
                  <a16:creationId xmlns:a16="http://schemas.microsoft.com/office/drawing/2014/main" id="{9FCEE7B3-DCC4-4E7C-BD21-4832B77F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812 w 1943"/>
                <a:gd name="T1" fmla="*/ 0 h 981"/>
                <a:gd name="T2" fmla="*/ 824 w 1943"/>
                <a:gd name="T3" fmla="*/ 0 h 981"/>
                <a:gd name="T4" fmla="*/ 841 w 1943"/>
                <a:gd name="T5" fmla="*/ 163 h 981"/>
                <a:gd name="T6" fmla="*/ 900 w 1943"/>
                <a:gd name="T7" fmla="*/ 818 h 981"/>
                <a:gd name="T8" fmla="*/ 917 w 1943"/>
                <a:gd name="T9" fmla="*/ 976 h 981"/>
                <a:gd name="T10" fmla="*/ 1943 w 1943"/>
                <a:gd name="T11" fmla="*/ 976 h 981"/>
                <a:gd name="T12" fmla="*/ 1943 w 1943"/>
                <a:gd name="T13" fmla="*/ 981 h 981"/>
                <a:gd name="T14" fmla="*/ 905 w 1943"/>
                <a:gd name="T15" fmla="*/ 981 h 981"/>
                <a:gd name="T16" fmla="*/ 888 w 1943"/>
                <a:gd name="T17" fmla="*/ 819 h 981"/>
                <a:gd name="T18" fmla="*/ 829 w 1943"/>
                <a:gd name="T19" fmla="*/ 165 h 981"/>
                <a:gd name="T20" fmla="*/ 818 w 1943"/>
                <a:gd name="T21" fmla="*/ 64 h 981"/>
                <a:gd name="T22" fmla="*/ 765 w 1943"/>
                <a:gd name="T23" fmla="*/ 656 h 981"/>
                <a:gd name="T24" fmla="*/ 748 w 1943"/>
                <a:gd name="T25" fmla="*/ 819 h 981"/>
                <a:gd name="T26" fmla="*/ 734 w 1943"/>
                <a:gd name="T27" fmla="*/ 981 h 981"/>
                <a:gd name="T28" fmla="*/ 0 w 1943"/>
                <a:gd name="T29" fmla="*/ 981 h 981"/>
                <a:gd name="T30" fmla="*/ 0 w 1943"/>
                <a:gd name="T31" fmla="*/ 976 h 981"/>
                <a:gd name="T32" fmla="*/ 722 w 1943"/>
                <a:gd name="T33" fmla="*/ 976 h 981"/>
                <a:gd name="T34" fmla="*/ 737 w 1943"/>
                <a:gd name="T35" fmla="*/ 818 h 981"/>
                <a:gd name="T36" fmla="*/ 753 w 1943"/>
                <a:gd name="T37" fmla="*/ 654 h 981"/>
                <a:gd name="T38" fmla="*/ 812 w 1943"/>
                <a:gd name="T3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3" h="981">
                  <a:moveTo>
                    <a:pt x="812" y="0"/>
                  </a:moveTo>
                  <a:lnTo>
                    <a:pt x="824" y="0"/>
                  </a:lnTo>
                  <a:lnTo>
                    <a:pt x="841" y="163"/>
                  </a:lnTo>
                  <a:lnTo>
                    <a:pt x="900" y="818"/>
                  </a:lnTo>
                  <a:lnTo>
                    <a:pt x="917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905" y="981"/>
                  </a:lnTo>
                  <a:lnTo>
                    <a:pt x="888" y="819"/>
                  </a:lnTo>
                  <a:lnTo>
                    <a:pt x="829" y="165"/>
                  </a:lnTo>
                  <a:lnTo>
                    <a:pt x="818" y="64"/>
                  </a:lnTo>
                  <a:lnTo>
                    <a:pt x="765" y="656"/>
                  </a:lnTo>
                  <a:lnTo>
                    <a:pt x="748" y="819"/>
                  </a:lnTo>
                  <a:lnTo>
                    <a:pt x="734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722" y="976"/>
                  </a:lnTo>
                  <a:lnTo>
                    <a:pt x="737" y="818"/>
                  </a:lnTo>
                  <a:lnTo>
                    <a:pt x="753" y="654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4" name="Freeform 22">
              <a:extLst>
                <a:ext uri="{FF2B5EF4-FFF2-40B4-BE49-F238E27FC236}">
                  <a16:creationId xmlns:a16="http://schemas.microsoft.com/office/drawing/2014/main" id="{51B0BDC5-AE3A-4C63-8833-8AC0ABF5D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905 w 1943"/>
                <a:gd name="T1" fmla="*/ 0 h 981"/>
                <a:gd name="T2" fmla="*/ 917 w 1943"/>
                <a:gd name="T3" fmla="*/ 0 h 981"/>
                <a:gd name="T4" fmla="*/ 961 w 1943"/>
                <a:gd name="T5" fmla="*/ 491 h 981"/>
                <a:gd name="T6" fmla="*/ 978 w 1943"/>
                <a:gd name="T7" fmla="*/ 654 h 981"/>
                <a:gd name="T8" fmla="*/ 1007 w 1943"/>
                <a:gd name="T9" fmla="*/ 976 h 981"/>
                <a:gd name="T10" fmla="*/ 1943 w 1943"/>
                <a:gd name="T11" fmla="*/ 976 h 981"/>
                <a:gd name="T12" fmla="*/ 1943 w 1943"/>
                <a:gd name="T13" fmla="*/ 981 h 981"/>
                <a:gd name="T14" fmla="*/ 995 w 1943"/>
                <a:gd name="T15" fmla="*/ 981 h 981"/>
                <a:gd name="T16" fmla="*/ 966 w 1943"/>
                <a:gd name="T17" fmla="*/ 656 h 981"/>
                <a:gd name="T18" fmla="*/ 949 w 1943"/>
                <a:gd name="T19" fmla="*/ 492 h 981"/>
                <a:gd name="T20" fmla="*/ 911 w 1943"/>
                <a:gd name="T21" fmla="*/ 64 h 981"/>
                <a:gd name="T22" fmla="*/ 900 w 1943"/>
                <a:gd name="T23" fmla="*/ 165 h 981"/>
                <a:gd name="T24" fmla="*/ 841 w 1943"/>
                <a:gd name="T25" fmla="*/ 819 h 981"/>
                <a:gd name="T26" fmla="*/ 824 w 1943"/>
                <a:gd name="T27" fmla="*/ 981 h 981"/>
                <a:gd name="T28" fmla="*/ 0 w 1943"/>
                <a:gd name="T29" fmla="*/ 981 h 981"/>
                <a:gd name="T30" fmla="*/ 0 w 1943"/>
                <a:gd name="T31" fmla="*/ 976 h 981"/>
                <a:gd name="T32" fmla="*/ 812 w 1943"/>
                <a:gd name="T33" fmla="*/ 976 h 981"/>
                <a:gd name="T34" fmla="*/ 829 w 1943"/>
                <a:gd name="T35" fmla="*/ 818 h 981"/>
                <a:gd name="T36" fmla="*/ 888 w 1943"/>
                <a:gd name="T37" fmla="*/ 163 h 981"/>
                <a:gd name="T38" fmla="*/ 905 w 1943"/>
                <a:gd name="T3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3" h="981">
                  <a:moveTo>
                    <a:pt x="905" y="0"/>
                  </a:moveTo>
                  <a:lnTo>
                    <a:pt x="917" y="0"/>
                  </a:lnTo>
                  <a:lnTo>
                    <a:pt x="961" y="491"/>
                  </a:lnTo>
                  <a:lnTo>
                    <a:pt x="978" y="654"/>
                  </a:lnTo>
                  <a:lnTo>
                    <a:pt x="1007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995" y="981"/>
                  </a:lnTo>
                  <a:lnTo>
                    <a:pt x="966" y="656"/>
                  </a:lnTo>
                  <a:lnTo>
                    <a:pt x="949" y="492"/>
                  </a:lnTo>
                  <a:lnTo>
                    <a:pt x="911" y="64"/>
                  </a:lnTo>
                  <a:lnTo>
                    <a:pt x="900" y="165"/>
                  </a:lnTo>
                  <a:lnTo>
                    <a:pt x="841" y="819"/>
                  </a:lnTo>
                  <a:lnTo>
                    <a:pt x="824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812" y="976"/>
                  </a:lnTo>
                  <a:lnTo>
                    <a:pt x="829" y="818"/>
                  </a:lnTo>
                  <a:lnTo>
                    <a:pt x="888" y="16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8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5" name="Freeform 23">
              <a:extLst>
                <a:ext uri="{FF2B5EF4-FFF2-40B4-BE49-F238E27FC236}">
                  <a16:creationId xmlns:a16="http://schemas.microsoft.com/office/drawing/2014/main" id="{576BF8CB-D34F-4146-B9CA-316C81EA0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995 w 1943"/>
                <a:gd name="T1" fmla="*/ 0 h 981"/>
                <a:gd name="T2" fmla="*/ 1007 w 1943"/>
                <a:gd name="T3" fmla="*/ 0 h 981"/>
                <a:gd name="T4" fmla="*/ 1037 w 1943"/>
                <a:gd name="T5" fmla="*/ 279 h 981"/>
                <a:gd name="T6" fmla="*/ 1053 w 1943"/>
                <a:gd name="T7" fmla="*/ 419 h 981"/>
                <a:gd name="T8" fmla="*/ 1113 w 1943"/>
                <a:gd name="T9" fmla="*/ 973 h 981"/>
                <a:gd name="T10" fmla="*/ 1943 w 1943"/>
                <a:gd name="T11" fmla="*/ 973 h 981"/>
                <a:gd name="T12" fmla="*/ 1943 w 1943"/>
                <a:gd name="T13" fmla="*/ 981 h 981"/>
                <a:gd name="T14" fmla="*/ 1103 w 1943"/>
                <a:gd name="T15" fmla="*/ 981 h 981"/>
                <a:gd name="T16" fmla="*/ 1101 w 1943"/>
                <a:gd name="T17" fmla="*/ 980 h 981"/>
                <a:gd name="T18" fmla="*/ 1042 w 1943"/>
                <a:gd name="T19" fmla="*/ 421 h 981"/>
                <a:gd name="T20" fmla="*/ 1025 w 1943"/>
                <a:gd name="T21" fmla="*/ 281 h 981"/>
                <a:gd name="T22" fmla="*/ 1001 w 1943"/>
                <a:gd name="T23" fmla="*/ 62 h 981"/>
                <a:gd name="T24" fmla="*/ 978 w 1943"/>
                <a:gd name="T25" fmla="*/ 329 h 981"/>
                <a:gd name="T26" fmla="*/ 961 w 1943"/>
                <a:gd name="T27" fmla="*/ 492 h 981"/>
                <a:gd name="T28" fmla="*/ 917 w 1943"/>
                <a:gd name="T29" fmla="*/ 981 h 981"/>
                <a:gd name="T30" fmla="*/ 0 w 1943"/>
                <a:gd name="T31" fmla="*/ 981 h 981"/>
                <a:gd name="T32" fmla="*/ 0 w 1943"/>
                <a:gd name="T33" fmla="*/ 976 h 981"/>
                <a:gd name="T34" fmla="*/ 905 w 1943"/>
                <a:gd name="T35" fmla="*/ 976 h 981"/>
                <a:gd name="T36" fmla="*/ 949 w 1943"/>
                <a:gd name="T37" fmla="*/ 491 h 981"/>
                <a:gd name="T38" fmla="*/ 966 w 1943"/>
                <a:gd name="T39" fmla="*/ 327 h 981"/>
                <a:gd name="T40" fmla="*/ 995 w 1943"/>
                <a:gd name="T41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3" h="981">
                  <a:moveTo>
                    <a:pt x="995" y="0"/>
                  </a:moveTo>
                  <a:lnTo>
                    <a:pt x="1007" y="0"/>
                  </a:lnTo>
                  <a:lnTo>
                    <a:pt x="1037" y="279"/>
                  </a:lnTo>
                  <a:lnTo>
                    <a:pt x="1053" y="419"/>
                  </a:lnTo>
                  <a:lnTo>
                    <a:pt x="1113" y="973"/>
                  </a:lnTo>
                  <a:lnTo>
                    <a:pt x="1943" y="973"/>
                  </a:lnTo>
                  <a:lnTo>
                    <a:pt x="1943" y="981"/>
                  </a:lnTo>
                  <a:lnTo>
                    <a:pt x="1103" y="981"/>
                  </a:lnTo>
                  <a:lnTo>
                    <a:pt x="1101" y="980"/>
                  </a:lnTo>
                  <a:lnTo>
                    <a:pt x="1042" y="421"/>
                  </a:lnTo>
                  <a:lnTo>
                    <a:pt x="1025" y="281"/>
                  </a:lnTo>
                  <a:lnTo>
                    <a:pt x="1001" y="62"/>
                  </a:lnTo>
                  <a:lnTo>
                    <a:pt x="978" y="329"/>
                  </a:lnTo>
                  <a:lnTo>
                    <a:pt x="961" y="492"/>
                  </a:lnTo>
                  <a:lnTo>
                    <a:pt x="917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905" y="976"/>
                  </a:lnTo>
                  <a:lnTo>
                    <a:pt x="949" y="491"/>
                  </a:lnTo>
                  <a:lnTo>
                    <a:pt x="966" y="327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6" name="Freeform 24">
              <a:extLst>
                <a:ext uri="{FF2B5EF4-FFF2-40B4-BE49-F238E27FC236}">
                  <a16:creationId xmlns:a16="http://schemas.microsoft.com/office/drawing/2014/main" id="{E192DD7C-B2E5-4ADD-A3BE-D4F291F8A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1103 w 1943"/>
                <a:gd name="T1" fmla="*/ 0 h 981"/>
                <a:gd name="T2" fmla="*/ 1111 w 1943"/>
                <a:gd name="T3" fmla="*/ 0 h 981"/>
                <a:gd name="T4" fmla="*/ 1113 w 1943"/>
                <a:gd name="T5" fmla="*/ 3 h 981"/>
                <a:gd name="T6" fmla="*/ 1129 w 1943"/>
                <a:gd name="T7" fmla="*/ 125 h 981"/>
                <a:gd name="T8" fmla="*/ 1159 w 1943"/>
                <a:gd name="T9" fmla="*/ 369 h 981"/>
                <a:gd name="T10" fmla="*/ 1174 w 1943"/>
                <a:gd name="T11" fmla="*/ 492 h 981"/>
                <a:gd name="T12" fmla="*/ 1189 w 1943"/>
                <a:gd name="T13" fmla="*/ 614 h 981"/>
                <a:gd name="T14" fmla="*/ 1205 w 1943"/>
                <a:gd name="T15" fmla="*/ 736 h 981"/>
                <a:gd name="T16" fmla="*/ 1220 w 1943"/>
                <a:gd name="T17" fmla="*/ 858 h 981"/>
                <a:gd name="T18" fmla="*/ 1235 w 1943"/>
                <a:gd name="T19" fmla="*/ 976 h 981"/>
                <a:gd name="T20" fmla="*/ 1943 w 1943"/>
                <a:gd name="T21" fmla="*/ 976 h 981"/>
                <a:gd name="T22" fmla="*/ 1943 w 1943"/>
                <a:gd name="T23" fmla="*/ 981 h 981"/>
                <a:gd name="T24" fmla="*/ 1223 w 1943"/>
                <a:gd name="T25" fmla="*/ 981 h 981"/>
                <a:gd name="T26" fmla="*/ 1193 w 1943"/>
                <a:gd name="T27" fmla="*/ 738 h 981"/>
                <a:gd name="T28" fmla="*/ 1177 w 1943"/>
                <a:gd name="T29" fmla="*/ 616 h 981"/>
                <a:gd name="T30" fmla="*/ 1162 w 1943"/>
                <a:gd name="T31" fmla="*/ 494 h 981"/>
                <a:gd name="T32" fmla="*/ 1147 w 1943"/>
                <a:gd name="T33" fmla="*/ 370 h 981"/>
                <a:gd name="T34" fmla="*/ 1117 w 1943"/>
                <a:gd name="T35" fmla="*/ 126 h 981"/>
                <a:gd name="T36" fmla="*/ 1107 w 1943"/>
                <a:gd name="T37" fmla="*/ 53 h 981"/>
                <a:gd name="T38" fmla="*/ 1053 w 1943"/>
                <a:gd name="T39" fmla="*/ 564 h 981"/>
                <a:gd name="T40" fmla="*/ 1037 w 1943"/>
                <a:gd name="T41" fmla="*/ 703 h 981"/>
                <a:gd name="T42" fmla="*/ 1007 w 1943"/>
                <a:gd name="T43" fmla="*/ 981 h 981"/>
                <a:gd name="T44" fmla="*/ 0 w 1943"/>
                <a:gd name="T45" fmla="*/ 981 h 981"/>
                <a:gd name="T46" fmla="*/ 0 w 1943"/>
                <a:gd name="T47" fmla="*/ 976 h 981"/>
                <a:gd name="T48" fmla="*/ 995 w 1943"/>
                <a:gd name="T49" fmla="*/ 976 h 981"/>
                <a:gd name="T50" fmla="*/ 1025 w 1943"/>
                <a:gd name="T51" fmla="*/ 702 h 981"/>
                <a:gd name="T52" fmla="*/ 1042 w 1943"/>
                <a:gd name="T53" fmla="*/ 562 h 981"/>
                <a:gd name="T54" fmla="*/ 1101 w 1943"/>
                <a:gd name="T55" fmla="*/ 3 h 981"/>
                <a:gd name="T56" fmla="*/ 1103 w 1943"/>
                <a:gd name="T57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3" h="981">
                  <a:moveTo>
                    <a:pt x="1103" y="0"/>
                  </a:moveTo>
                  <a:lnTo>
                    <a:pt x="1111" y="0"/>
                  </a:lnTo>
                  <a:lnTo>
                    <a:pt x="1113" y="3"/>
                  </a:lnTo>
                  <a:lnTo>
                    <a:pt x="1129" y="125"/>
                  </a:lnTo>
                  <a:lnTo>
                    <a:pt x="1159" y="369"/>
                  </a:lnTo>
                  <a:lnTo>
                    <a:pt x="1174" y="492"/>
                  </a:lnTo>
                  <a:lnTo>
                    <a:pt x="1189" y="614"/>
                  </a:lnTo>
                  <a:lnTo>
                    <a:pt x="1205" y="736"/>
                  </a:lnTo>
                  <a:lnTo>
                    <a:pt x="1220" y="858"/>
                  </a:lnTo>
                  <a:lnTo>
                    <a:pt x="1235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1223" y="981"/>
                  </a:lnTo>
                  <a:lnTo>
                    <a:pt x="1193" y="738"/>
                  </a:lnTo>
                  <a:lnTo>
                    <a:pt x="1177" y="616"/>
                  </a:lnTo>
                  <a:lnTo>
                    <a:pt x="1162" y="494"/>
                  </a:lnTo>
                  <a:lnTo>
                    <a:pt x="1147" y="370"/>
                  </a:lnTo>
                  <a:lnTo>
                    <a:pt x="1117" y="126"/>
                  </a:lnTo>
                  <a:lnTo>
                    <a:pt x="1107" y="53"/>
                  </a:lnTo>
                  <a:lnTo>
                    <a:pt x="1053" y="564"/>
                  </a:lnTo>
                  <a:lnTo>
                    <a:pt x="1037" y="703"/>
                  </a:lnTo>
                  <a:lnTo>
                    <a:pt x="1007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995" y="976"/>
                  </a:lnTo>
                  <a:lnTo>
                    <a:pt x="1025" y="702"/>
                  </a:lnTo>
                  <a:lnTo>
                    <a:pt x="1042" y="562"/>
                  </a:lnTo>
                  <a:lnTo>
                    <a:pt x="1101" y="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00BF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BFB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7" name="Freeform 25">
              <a:extLst>
                <a:ext uri="{FF2B5EF4-FFF2-40B4-BE49-F238E27FC236}">
                  <a16:creationId xmlns:a16="http://schemas.microsoft.com/office/drawing/2014/main" id="{5FECBBF2-BA85-4405-9DD2-BDB43606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650"/>
              <a:ext cx="2467" cy="1050"/>
            </a:xfrm>
            <a:custGeom>
              <a:avLst/>
              <a:gdLst>
                <a:gd name="T0" fmla="*/ 1225 w 1943"/>
                <a:gd name="T1" fmla="*/ 0 h 981"/>
                <a:gd name="T2" fmla="*/ 1233 w 1943"/>
                <a:gd name="T3" fmla="*/ 0 h 981"/>
                <a:gd name="T4" fmla="*/ 1235 w 1943"/>
                <a:gd name="T5" fmla="*/ 3 h 981"/>
                <a:gd name="T6" fmla="*/ 1265 w 1943"/>
                <a:gd name="T7" fmla="*/ 247 h 981"/>
                <a:gd name="T8" fmla="*/ 1281 w 1943"/>
                <a:gd name="T9" fmla="*/ 369 h 981"/>
                <a:gd name="T10" fmla="*/ 1296 w 1943"/>
                <a:gd name="T11" fmla="*/ 492 h 981"/>
                <a:gd name="T12" fmla="*/ 1341 w 1943"/>
                <a:gd name="T13" fmla="*/ 858 h 981"/>
                <a:gd name="T14" fmla="*/ 1355 w 1943"/>
                <a:gd name="T15" fmla="*/ 976 h 981"/>
                <a:gd name="T16" fmla="*/ 1943 w 1943"/>
                <a:gd name="T17" fmla="*/ 976 h 981"/>
                <a:gd name="T18" fmla="*/ 1943 w 1943"/>
                <a:gd name="T19" fmla="*/ 981 h 981"/>
                <a:gd name="T20" fmla="*/ 1345 w 1943"/>
                <a:gd name="T21" fmla="*/ 981 h 981"/>
                <a:gd name="T22" fmla="*/ 1329 w 1943"/>
                <a:gd name="T23" fmla="*/ 860 h 981"/>
                <a:gd name="T24" fmla="*/ 1284 w 1943"/>
                <a:gd name="T25" fmla="*/ 494 h 981"/>
                <a:gd name="T26" fmla="*/ 1269 w 1943"/>
                <a:gd name="T27" fmla="*/ 370 h 981"/>
                <a:gd name="T28" fmla="*/ 1253 w 1943"/>
                <a:gd name="T29" fmla="*/ 248 h 981"/>
                <a:gd name="T30" fmla="*/ 1229 w 1943"/>
                <a:gd name="T31" fmla="*/ 53 h 981"/>
                <a:gd name="T32" fmla="*/ 1205 w 1943"/>
                <a:gd name="T33" fmla="*/ 248 h 981"/>
                <a:gd name="T34" fmla="*/ 1189 w 1943"/>
                <a:gd name="T35" fmla="*/ 370 h 981"/>
                <a:gd name="T36" fmla="*/ 1174 w 1943"/>
                <a:gd name="T37" fmla="*/ 494 h 981"/>
                <a:gd name="T38" fmla="*/ 1129 w 1943"/>
                <a:gd name="T39" fmla="*/ 860 h 981"/>
                <a:gd name="T40" fmla="*/ 1113 w 1943"/>
                <a:gd name="T41" fmla="*/ 981 h 981"/>
                <a:gd name="T42" fmla="*/ 0 w 1943"/>
                <a:gd name="T43" fmla="*/ 981 h 981"/>
                <a:gd name="T44" fmla="*/ 0 w 1943"/>
                <a:gd name="T45" fmla="*/ 976 h 981"/>
                <a:gd name="T46" fmla="*/ 1103 w 1943"/>
                <a:gd name="T47" fmla="*/ 976 h 981"/>
                <a:gd name="T48" fmla="*/ 1117 w 1943"/>
                <a:gd name="T49" fmla="*/ 858 h 981"/>
                <a:gd name="T50" fmla="*/ 1162 w 1943"/>
                <a:gd name="T51" fmla="*/ 492 h 981"/>
                <a:gd name="T52" fmla="*/ 1177 w 1943"/>
                <a:gd name="T53" fmla="*/ 369 h 981"/>
                <a:gd name="T54" fmla="*/ 1193 w 1943"/>
                <a:gd name="T55" fmla="*/ 247 h 981"/>
                <a:gd name="T56" fmla="*/ 1223 w 1943"/>
                <a:gd name="T57" fmla="*/ 3 h 981"/>
                <a:gd name="T58" fmla="*/ 1225 w 1943"/>
                <a:gd name="T5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3" h="981">
                  <a:moveTo>
                    <a:pt x="1225" y="0"/>
                  </a:moveTo>
                  <a:lnTo>
                    <a:pt x="1233" y="0"/>
                  </a:lnTo>
                  <a:lnTo>
                    <a:pt x="1235" y="3"/>
                  </a:lnTo>
                  <a:lnTo>
                    <a:pt x="1265" y="247"/>
                  </a:lnTo>
                  <a:lnTo>
                    <a:pt x="1281" y="369"/>
                  </a:lnTo>
                  <a:lnTo>
                    <a:pt x="1296" y="492"/>
                  </a:lnTo>
                  <a:lnTo>
                    <a:pt x="1341" y="858"/>
                  </a:lnTo>
                  <a:lnTo>
                    <a:pt x="1355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1345" y="981"/>
                  </a:lnTo>
                  <a:lnTo>
                    <a:pt x="1329" y="860"/>
                  </a:lnTo>
                  <a:lnTo>
                    <a:pt x="1284" y="494"/>
                  </a:lnTo>
                  <a:lnTo>
                    <a:pt x="1269" y="370"/>
                  </a:lnTo>
                  <a:lnTo>
                    <a:pt x="1253" y="248"/>
                  </a:lnTo>
                  <a:lnTo>
                    <a:pt x="1229" y="53"/>
                  </a:lnTo>
                  <a:lnTo>
                    <a:pt x="1205" y="248"/>
                  </a:lnTo>
                  <a:lnTo>
                    <a:pt x="1189" y="370"/>
                  </a:lnTo>
                  <a:lnTo>
                    <a:pt x="1174" y="494"/>
                  </a:lnTo>
                  <a:lnTo>
                    <a:pt x="1129" y="860"/>
                  </a:lnTo>
                  <a:lnTo>
                    <a:pt x="1113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1103" y="976"/>
                  </a:lnTo>
                  <a:lnTo>
                    <a:pt x="1117" y="858"/>
                  </a:lnTo>
                  <a:lnTo>
                    <a:pt x="1162" y="492"/>
                  </a:lnTo>
                  <a:lnTo>
                    <a:pt x="1177" y="369"/>
                  </a:lnTo>
                  <a:lnTo>
                    <a:pt x="1193" y="247"/>
                  </a:lnTo>
                  <a:lnTo>
                    <a:pt x="1223" y="3"/>
                  </a:lnTo>
                  <a:lnTo>
                    <a:pt x="1225" y="0"/>
                  </a:lnTo>
                  <a:close/>
                </a:path>
              </a:pathLst>
            </a:custGeom>
            <a:solidFill>
              <a:srgbClr val="BF00B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BF00B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8" name="Freeform 26">
              <a:extLst>
                <a:ext uri="{FF2B5EF4-FFF2-40B4-BE49-F238E27FC236}">
                  <a16:creationId xmlns:a16="http://schemas.microsoft.com/office/drawing/2014/main" id="{780CCE80-8D50-405A-9D3E-6C302FA7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" y="1650"/>
              <a:ext cx="2467" cy="1050"/>
            </a:xfrm>
            <a:custGeom>
              <a:avLst/>
              <a:gdLst>
                <a:gd name="T0" fmla="*/ 1347 w 1943"/>
                <a:gd name="T1" fmla="*/ 0 h 981"/>
                <a:gd name="T2" fmla="*/ 1355 w 1943"/>
                <a:gd name="T3" fmla="*/ 0 h 981"/>
                <a:gd name="T4" fmla="*/ 1357 w 1943"/>
                <a:gd name="T5" fmla="*/ 3 h 981"/>
                <a:gd name="T6" fmla="*/ 1402 w 1943"/>
                <a:gd name="T7" fmla="*/ 369 h 981"/>
                <a:gd name="T8" fmla="*/ 1416 w 1943"/>
                <a:gd name="T9" fmla="*/ 492 h 981"/>
                <a:gd name="T10" fmla="*/ 1433 w 1943"/>
                <a:gd name="T11" fmla="*/ 614 h 981"/>
                <a:gd name="T12" fmla="*/ 1463 w 1943"/>
                <a:gd name="T13" fmla="*/ 858 h 981"/>
                <a:gd name="T14" fmla="*/ 1477 w 1943"/>
                <a:gd name="T15" fmla="*/ 976 h 981"/>
                <a:gd name="T16" fmla="*/ 1943 w 1943"/>
                <a:gd name="T17" fmla="*/ 976 h 981"/>
                <a:gd name="T18" fmla="*/ 1943 w 1943"/>
                <a:gd name="T19" fmla="*/ 981 h 981"/>
                <a:gd name="T20" fmla="*/ 1466 w 1943"/>
                <a:gd name="T21" fmla="*/ 981 h 981"/>
                <a:gd name="T22" fmla="*/ 1421 w 1943"/>
                <a:gd name="T23" fmla="*/ 616 h 981"/>
                <a:gd name="T24" fmla="*/ 1405 w 1943"/>
                <a:gd name="T25" fmla="*/ 494 h 981"/>
                <a:gd name="T26" fmla="*/ 1390 w 1943"/>
                <a:gd name="T27" fmla="*/ 370 h 981"/>
                <a:gd name="T28" fmla="*/ 1351 w 1943"/>
                <a:gd name="T29" fmla="*/ 50 h 981"/>
                <a:gd name="T30" fmla="*/ 1341 w 1943"/>
                <a:gd name="T31" fmla="*/ 126 h 981"/>
                <a:gd name="T32" fmla="*/ 1311 w 1943"/>
                <a:gd name="T33" fmla="*/ 370 h 981"/>
                <a:gd name="T34" fmla="*/ 1296 w 1943"/>
                <a:gd name="T35" fmla="*/ 494 h 981"/>
                <a:gd name="T36" fmla="*/ 1281 w 1943"/>
                <a:gd name="T37" fmla="*/ 616 h 981"/>
                <a:gd name="T38" fmla="*/ 1265 w 1943"/>
                <a:gd name="T39" fmla="*/ 738 h 981"/>
                <a:gd name="T40" fmla="*/ 1235 w 1943"/>
                <a:gd name="T41" fmla="*/ 981 h 981"/>
                <a:gd name="T42" fmla="*/ 0 w 1943"/>
                <a:gd name="T43" fmla="*/ 981 h 981"/>
                <a:gd name="T44" fmla="*/ 0 w 1943"/>
                <a:gd name="T45" fmla="*/ 976 h 981"/>
                <a:gd name="T46" fmla="*/ 1223 w 1943"/>
                <a:gd name="T47" fmla="*/ 976 h 981"/>
                <a:gd name="T48" fmla="*/ 1238 w 1943"/>
                <a:gd name="T49" fmla="*/ 858 h 981"/>
                <a:gd name="T50" fmla="*/ 1253 w 1943"/>
                <a:gd name="T51" fmla="*/ 736 h 981"/>
                <a:gd name="T52" fmla="*/ 1269 w 1943"/>
                <a:gd name="T53" fmla="*/ 614 h 981"/>
                <a:gd name="T54" fmla="*/ 1284 w 1943"/>
                <a:gd name="T55" fmla="*/ 492 h 981"/>
                <a:gd name="T56" fmla="*/ 1299 w 1943"/>
                <a:gd name="T57" fmla="*/ 369 h 981"/>
                <a:gd name="T58" fmla="*/ 1329 w 1943"/>
                <a:gd name="T59" fmla="*/ 125 h 981"/>
                <a:gd name="T60" fmla="*/ 1345 w 1943"/>
                <a:gd name="T61" fmla="*/ 3 h 981"/>
                <a:gd name="T62" fmla="*/ 1347 w 1943"/>
                <a:gd name="T63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3" h="981">
                  <a:moveTo>
                    <a:pt x="1347" y="0"/>
                  </a:moveTo>
                  <a:lnTo>
                    <a:pt x="1355" y="0"/>
                  </a:lnTo>
                  <a:lnTo>
                    <a:pt x="1357" y="3"/>
                  </a:lnTo>
                  <a:lnTo>
                    <a:pt x="1402" y="369"/>
                  </a:lnTo>
                  <a:lnTo>
                    <a:pt x="1416" y="492"/>
                  </a:lnTo>
                  <a:lnTo>
                    <a:pt x="1433" y="614"/>
                  </a:lnTo>
                  <a:lnTo>
                    <a:pt x="1463" y="858"/>
                  </a:lnTo>
                  <a:lnTo>
                    <a:pt x="1477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1466" y="981"/>
                  </a:lnTo>
                  <a:lnTo>
                    <a:pt x="1421" y="616"/>
                  </a:lnTo>
                  <a:lnTo>
                    <a:pt x="1405" y="494"/>
                  </a:lnTo>
                  <a:lnTo>
                    <a:pt x="1390" y="370"/>
                  </a:lnTo>
                  <a:lnTo>
                    <a:pt x="1351" y="50"/>
                  </a:lnTo>
                  <a:lnTo>
                    <a:pt x="1341" y="126"/>
                  </a:lnTo>
                  <a:lnTo>
                    <a:pt x="1311" y="370"/>
                  </a:lnTo>
                  <a:lnTo>
                    <a:pt x="1296" y="494"/>
                  </a:lnTo>
                  <a:lnTo>
                    <a:pt x="1281" y="616"/>
                  </a:lnTo>
                  <a:lnTo>
                    <a:pt x="1265" y="738"/>
                  </a:lnTo>
                  <a:lnTo>
                    <a:pt x="1235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1223" y="976"/>
                  </a:lnTo>
                  <a:lnTo>
                    <a:pt x="1238" y="858"/>
                  </a:lnTo>
                  <a:lnTo>
                    <a:pt x="1253" y="736"/>
                  </a:lnTo>
                  <a:lnTo>
                    <a:pt x="1269" y="614"/>
                  </a:lnTo>
                  <a:lnTo>
                    <a:pt x="1284" y="492"/>
                  </a:lnTo>
                  <a:lnTo>
                    <a:pt x="1299" y="369"/>
                  </a:lnTo>
                  <a:lnTo>
                    <a:pt x="1329" y="125"/>
                  </a:lnTo>
                  <a:lnTo>
                    <a:pt x="1345" y="3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BFB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BFBF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59" name="Freeform 27">
              <a:extLst>
                <a:ext uri="{FF2B5EF4-FFF2-40B4-BE49-F238E27FC236}">
                  <a16:creationId xmlns:a16="http://schemas.microsoft.com/office/drawing/2014/main" id="{39F4537B-3B9E-44E3-8BB2-58293FAC1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" y="1650"/>
              <a:ext cx="2467" cy="1050"/>
            </a:xfrm>
            <a:custGeom>
              <a:avLst/>
              <a:gdLst>
                <a:gd name="T0" fmla="*/ 1467 w 1943"/>
                <a:gd name="T1" fmla="*/ 0 h 981"/>
                <a:gd name="T2" fmla="*/ 1476 w 1943"/>
                <a:gd name="T3" fmla="*/ 0 h 981"/>
                <a:gd name="T4" fmla="*/ 1477 w 1943"/>
                <a:gd name="T5" fmla="*/ 3 h 981"/>
                <a:gd name="T6" fmla="*/ 1492 w 1943"/>
                <a:gd name="T7" fmla="*/ 101 h 981"/>
                <a:gd name="T8" fmla="*/ 1509 w 1943"/>
                <a:gd name="T9" fmla="*/ 199 h 981"/>
                <a:gd name="T10" fmla="*/ 1568 w 1943"/>
                <a:gd name="T11" fmla="*/ 592 h 981"/>
                <a:gd name="T12" fmla="*/ 1585 w 1943"/>
                <a:gd name="T13" fmla="*/ 690 h 981"/>
                <a:gd name="T14" fmla="*/ 1628 w 1943"/>
                <a:gd name="T15" fmla="*/ 978 h 981"/>
                <a:gd name="T16" fmla="*/ 1943 w 1943"/>
                <a:gd name="T17" fmla="*/ 978 h 981"/>
                <a:gd name="T18" fmla="*/ 1943 w 1943"/>
                <a:gd name="T19" fmla="*/ 981 h 981"/>
                <a:gd name="T20" fmla="*/ 1619 w 1943"/>
                <a:gd name="T21" fmla="*/ 981 h 981"/>
                <a:gd name="T22" fmla="*/ 1574 w 1943"/>
                <a:gd name="T23" fmla="*/ 691 h 981"/>
                <a:gd name="T24" fmla="*/ 1558 w 1943"/>
                <a:gd name="T25" fmla="*/ 593 h 981"/>
                <a:gd name="T26" fmla="*/ 1498 w 1943"/>
                <a:gd name="T27" fmla="*/ 201 h 981"/>
                <a:gd name="T28" fmla="*/ 1482 w 1943"/>
                <a:gd name="T29" fmla="*/ 102 h 981"/>
                <a:gd name="T30" fmla="*/ 1473 w 1943"/>
                <a:gd name="T31" fmla="*/ 43 h 981"/>
                <a:gd name="T32" fmla="*/ 1433 w 1943"/>
                <a:gd name="T33" fmla="*/ 370 h 981"/>
                <a:gd name="T34" fmla="*/ 1416 w 1943"/>
                <a:gd name="T35" fmla="*/ 494 h 981"/>
                <a:gd name="T36" fmla="*/ 1357 w 1943"/>
                <a:gd name="T37" fmla="*/ 981 h 981"/>
                <a:gd name="T38" fmla="*/ 0 w 1943"/>
                <a:gd name="T39" fmla="*/ 981 h 981"/>
                <a:gd name="T40" fmla="*/ 0 w 1943"/>
                <a:gd name="T41" fmla="*/ 976 h 981"/>
                <a:gd name="T42" fmla="*/ 1345 w 1943"/>
                <a:gd name="T43" fmla="*/ 976 h 981"/>
                <a:gd name="T44" fmla="*/ 1360 w 1943"/>
                <a:gd name="T45" fmla="*/ 858 h 981"/>
                <a:gd name="T46" fmla="*/ 1405 w 1943"/>
                <a:gd name="T47" fmla="*/ 492 h 981"/>
                <a:gd name="T48" fmla="*/ 1421 w 1943"/>
                <a:gd name="T49" fmla="*/ 369 h 981"/>
                <a:gd name="T50" fmla="*/ 1466 w 1943"/>
                <a:gd name="T51" fmla="*/ 3 h 981"/>
                <a:gd name="T52" fmla="*/ 1467 w 1943"/>
                <a:gd name="T53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3" h="981">
                  <a:moveTo>
                    <a:pt x="1467" y="0"/>
                  </a:moveTo>
                  <a:lnTo>
                    <a:pt x="1476" y="0"/>
                  </a:lnTo>
                  <a:lnTo>
                    <a:pt x="1477" y="3"/>
                  </a:lnTo>
                  <a:lnTo>
                    <a:pt x="1492" y="101"/>
                  </a:lnTo>
                  <a:lnTo>
                    <a:pt x="1509" y="199"/>
                  </a:lnTo>
                  <a:lnTo>
                    <a:pt x="1568" y="592"/>
                  </a:lnTo>
                  <a:lnTo>
                    <a:pt x="1585" y="690"/>
                  </a:lnTo>
                  <a:lnTo>
                    <a:pt x="1628" y="978"/>
                  </a:lnTo>
                  <a:lnTo>
                    <a:pt x="1943" y="978"/>
                  </a:lnTo>
                  <a:lnTo>
                    <a:pt x="1943" y="981"/>
                  </a:lnTo>
                  <a:lnTo>
                    <a:pt x="1619" y="981"/>
                  </a:lnTo>
                  <a:lnTo>
                    <a:pt x="1574" y="691"/>
                  </a:lnTo>
                  <a:lnTo>
                    <a:pt x="1558" y="593"/>
                  </a:lnTo>
                  <a:lnTo>
                    <a:pt x="1498" y="201"/>
                  </a:lnTo>
                  <a:lnTo>
                    <a:pt x="1482" y="102"/>
                  </a:lnTo>
                  <a:lnTo>
                    <a:pt x="1473" y="43"/>
                  </a:lnTo>
                  <a:lnTo>
                    <a:pt x="1433" y="370"/>
                  </a:lnTo>
                  <a:lnTo>
                    <a:pt x="1416" y="494"/>
                  </a:lnTo>
                  <a:lnTo>
                    <a:pt x="1357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1345" y="976"/>
                  </a:lnTo>
                  <a:lnTo>
                    <a:pt x="1360" y="858"/>
                  </a:lnTo>
                  <a:lnTo>
                    <a:pt x="1405" y="492"/>
                  </a:lnTo>
                  <a:lnTo>
                    <a:pt x="1421" y="369"/>
                  </a:lnTo>
                  <a:lnTo>
                    <a:pt x="1466" y="3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40404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40404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0" name="Freeform 28">
              <a:extLst>
                <a:ext uri="{FF2B5EF4-FFF2-40B4-BE49-F238E27FC236}">
                  <a16:creationId xmlns:a16="http://schemas.microsoft.com/office/drawing/2014/main" id="{342D73D9-F7ED-4DCD-807C-361E38180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" y="1650"/>
              <a:ext cx="2467" cy="1050"/>
            </a:xfrm>
            <a:custGeom>
              <a:avLst/>
              <a:gdLst>
                <a:gd name="T0" fmla="*/ 1617 w 1943"/>
                <a:gd name="T1" fmla="*/ 0 h 981"/>
                <a:gd name="T2" fmla="*/ 1629 w 1943"/>
                <a:gd name="T3" fmla="*/ 0 h 981"/>
                <a:gd name="T4" fmla="*/ 1644 w 1943"/>
                <a:gd name="T5" fmla="*/ 98 h 981"/>
                <a:gd name="T6" fmla="*/ 1660 w 1943"/>
                <a:gd name="T7" fmla="*/ 196 h 981"/>
                <a:gd name="T8" fmla="*/ 1720 w 1943"/>
                <a:gd name="T9" fmla="*/ 589 h 981"/>
                <a:gd name="T10" fmla="*/ 1736 w 1943"/>
                <a:gd name="T11" fmla="*/ 687 h 981"/>
                <a:gd name="T12" fmla="*/ 1779 w 1943"/>
                <a:gd name="T13" fmla="*/ 976 h 981"/>
                <a:gd name="T14" fmla="*/ 1943 w 1943"/>
                <a:gd name="T15" fmla="*/ 976 h 981"/>
                <a:gd name="T16" fmla="*/ 1943 w 1943"/>
                <a:gd name="T17" fmla="*/ 981 h 981"/>
                <a:gd name="T18" fmla="*/ 1771 w 1943"/>
                <a:gd name="T19" fmla="*/ 981 h 981"/>
                <a:gd name="T20" fmla="*/ 1726 w 1943"/>
                <a:gd name="T21" fmla="*/ 688 h 981"/>
                <a:gd name="T22" fmla="*/ 1710 w 1943"/>
                <a:gd name="T23" fmla="*/ 590 h 981"/>
                <a:gd name="T24" fmla="*/ 1650 w 1943"/>
                <a:gd name="T25" fmla="*/ 198 h 981"/>
                <a:gd name="T26" fmla="*/ 1634 w 1943"/>
                <a:gd name="T27" fmla="*/ 99 h 981"/>
                <a:gd name="T28" fmla="*/ 1625 w 1943"/>
                <a:gd name="T29" fmla="*/ 36 h 981"/>
                <a:gd name="T30" fmla="*/ 1585 w 1943"/>
                <a:gd name="T31" fmla="*/ 296 h 981"/>
                <a:gd name="T32" fmla="*/ 1568 w 1943"/>
                <a:gd name="T33" fmla="*/ 394 h 981"/>
                <a:gd name="T34" fmla="*/ 1509 w 1943"/>
                <a:gd name="T35" fmla="*/ 787 h 981"/>
                <a:gd name="T36" fmla="*/ 1492 w 1943"/>
                <a:gd name="T37" fmla="*/ 885 h 981"/>
                <a:gd name="T38" fmla="*/ 1477 w 1943"/>
                <a:gd name="T39" fmla="*/ 981 h 981"/>
                <a:gd name="T40" fmla="*/ 0 w 1943"/>
                <a:gd name="T41" fmla="*/ 981 h 981"/>
                <a:gd name="T42" fmla="*/ 0 w 1943"/>
                <a:gd name="T43" fmla="*/ 976 h 981"/>
                <a:gd name="T44" fmla="*/ 1467 w 1943"/>
                <a:gd name="T45" fmla="*/ 976 h 981"/>
                <a:gd name="T46" fmla="*/ 1480 w 1943"/>
                <a:gd name="T47" fmla="*/ 883 h 981"/>
                <a:gd name="T48" fmla="*/ 1497 w 1943"/>
                <a:gd name="T49" fmla="*/ 785 h 981"/>
                <a:gd name="T50" fmla="*/ 1556 w 1943"/>
                <a:gd name="T51" fmla="*/ 392 h 981"/>
                <a:gd name="T52" fmla="*/ 1573 w 1943"/>
                <a:gd name="T53" fmla="*/ 294 h 981"/>
                <a:gd name="T54" fmla="*/ 1617 w 1943"/>
                <a:gd name="T55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43" h="981">
                  <a:moveTo>
                    <a:pt x="1617" y="0"/>
                  </a:moveTo>
                  <a:lnTo>
                    <a:pt x="1629" y="0"/>
                  </a:lnTo>
                  <a:lnTo>
                    <a:pt x="1644" y="98"/>
                  </a:lnTo>
                  <a:lnTo>
                    <a:pt x="1660" y="196"/>
                  </a:lnTo>
                  <a:lnTo>
                    <a:pt x="1720" y="589"/>
                  </a:lnTo>
                  <a:lnTo>
                    <a:pt x="1736" y="687"/>
                  </a:lnTo>
                  <a:lnTo>
                    <a:pt x="1779" y="976"/>
                  </a:lnTo>
                  <a:lnTo>
                    <a:pt x="1943" y="976"/>
                  </a:lnTo>
                  <a:lnTo>
                    <a:pt x="1943" y="981"/>
                  </a:lnTo>
                  <a:lnTo>
                    <a:pt x="1771" y="981"/>
                  </a:lnTo>
                  <a:lnTo>
                    <a:pt x="1726" y="688"/>
                  </a:lnTo>
                  <a:lnTo>
                    <a:pt x="1710" y="590"/>
                  </a:lnTo>
                  <a:lnTo>
                    <a:pt x="1650" y="198"/>
                  </a:lnTo>
                  <a:lnTo>
                    <a:pt x="1634" y="99"/>
                  </a:lnTo>
                  <a:lnTo>
                    <a:pt x="1625" y="36"/>
                  </a:lnTo>
                  <a:lnTo>
                    <a:pt x="1585" y="296"/>
                  </a:lnTo>
                  <a:lnTo>
                    <a:pt x="1568" y="394"/>
                  </a:lnTo>
                  <a:lnTo>
                    <a:pt x="1509" y="787"/>
                  </a:lnTo>
                  <a:lnTo>
                    <a:pt x="1492" y="885"/>
                  </a:lnTo>
                  <a:lnTo>
                    <a:pt x="1477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1467" y="976"/>
                  </a:lnTo>
                  <a:lnTo>
                    <a:pt x="1480" y="883"/>
                  </a:lnTo>
                  <a:lnTo>
                    <a:pt x="1497" y="785"/>
                  </a:lnTo>
                  <a:lnTo>
                    <a:pt x="1556" y="392"/>
                  </a:lnTo>
                  <a:lnTo>
                    <a:pt x="1573" y="29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61" name="Freeform 29">
              <a:extLst>
                <a:ext uri="{FF2B5EF4-FFF2-40B4-BE49-F238E27FC236}">
                  <a16:creationId xmlns:a16="http://schemas.microsoft.com/office/drawing/2014/main" id="{DD029FBF-FBD6-49AD-BF5D-383359A00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" y="1650"/>
              <a:ext cx="2475" cy="1050"/>
            </a:xfrm>
            <a:custGeom>
              <a:avLst/>
              <a:gdLst>
                <a:gd name="T0" fmla="*/ 1769 w 1949"/>
                <a:gd name="T1" fmla="*/ 0 h 981"/>
                <a:gd name="T2" fmla="*/ 1781 w 1949"/>
                <a:gd name="T3" fmla="*/ 0 h 981"/>
                <a:gd name="T4" fmla="*/ 1796 w 1949"/>
                <a:gd name="T5" fmla="*/ 89 h 981"/>
                <a:gd name="T6" fmla="*/ 1812 w 1949"/>
                <a:gd name="T7" fmla="*/ 178 h 981"/>
                <a:gd name="T8" fmla="*/ 1872 w 1949"/>
                <a:gd name="T9" fmla="*/ 534 h 981"/>
                <a:gd name="T10" fmla="*/ 1888 w 1949"/>
                <a:gd name="T11" fmla="*/ 624 h 981"/>
                <a:gd name="T12" fmla="*/ 1933 w 1949"/>
                <a:gd name="T13" fmla="*/ 892 h 981"/>
                <a:gd name="T14" fmla="*/ 1949 w 1949"/>
                <a:gd name="T15" fmla="*/ 981 h 981"/>
                <a:gd name="T16" fmla="*/ 1939 w 1949"/>
                <a:gd name="T17" fmla="*/ 981 h 981"/>
                <a:gd name="T18" fmla="*/ 1922 w 1949"/>
                <a:gd name="T19" fmla="*/ 894 h 981"/>
                <a:gd name="T20" fmla="*/ 1878 w 1949"/>
                <a:gd name="T21" fmla="*/ 626 h 981"/>
                <a:gd name="T22" fmla="*/ 1861 w 1949"/>
                <a:gd name="T23" fmla="*/ 537 h 981"/>
                <a:gd name="T24" fmla="*/ 1802 w 1949"/>
                <a:gd name="T25" fmla="*/ 180 h 981"/>
                <a:gd name="T26" fmla="*/ 1785 w 1949"/>
                <a:gd name="T27" fmla="*/ 91 h 981"/>
                <a:gd name="T28" fmla="*/ 1777 w 1949"/>
                <a:gd name="T29" fmla="*/ 34 h 981"/>
                <a:gd name="T30" fmla="*/ 1736 w 1949"/>
                <a:gd name="T31" fmla="*/ 296 h 981"/>
                <a:gd name="T32" fmla="*/ 1720 w 1949"/>
                <a:gd name="T33" fmla="*/ 394 h 981"/>
                <a:gd name="T34" fmla="*/ 1660 w 1949"/>
                <a:gd name="T35" fmla="*/ 787 h 981"/>
                <a:gd name="T36" fmla="*/ 1644 w 1949"/>
                <a:gd name="T37" fmla="*/ 885 h 981"/>
                <a:gd name="T38" fmla="*/ 1629 w 1949"/>
                <a:gd name="T39" fmla="*/ 981 h 981"/>
                <a:gd name="T40" fmla="*/ 0 w 1949"/>
                <a:gd name="T41" fmla="*/ 981 h 981"/>
                <a:gd name="T42" fmla="*/ 0 w 1949"/>
                <a:gd name="T43" fmla="*/ 976 h 981"/>
                <a:gd name="T44" fmla="*/ 1619 w 1949"/>
                <a:gd name="T45" fmla="*/ 976 h 981"/>
                <a:gd name="T46" fmla="*/ 1632 w 1949"/>
                <a:gd name="T47" fmla="*/ 883 h 981"/>
                <a:gd name="T48" fmla="*/ 1649 w 1949"/>
                <a:gd name="T49" fmla="*/ 785 h 981"/>
                <a:gd name="T50" fmla="*/ 1708 w 1949"/>
                <a:gd name="T51" fmla="*/ 392 h 981"/>
                <a:gd name="T52" fmla="*/ 1724 w 1949"/>
                <a:gd name="T53" fmla="*/ 294 h 981"/>
                <a:gd name="T54" fmla="*/ 1769 w 1949"/>
                <a:gd name="T55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49" h="981">
                  <a:moveTo>
                    <a:pt x="1769" y="0"/>
                  </a:moveTo>
                  <a:lnTo>
                    <a:pt x="1781" y="0"/>
                  </a:lnTo>
                  <a:lnTo>
                    <a:pt x="1796" y="89"/>
                  </a:lnTo>
                  <a:lnTo>
                    <a:pt x="1812" y="178"/>
                  </a:lnTo>
                  <a:lnTo>
                    <a:pt x="1872" y="534"/>
                  </a:lnTo>
                  <a:lnTo>
                    <a:pt x="1888" y="624"/>
                  </a:lnTo>
                  <a:lnTo>
                    <a:pt x="1933" y="892"/>
                  </a:lnTo>
                  <a:lnTo>
                    <a:pt x="1949" y="981"/>
                  </a:lnTo>
                  <a:lnTo>
                    <a:pt x="1939" y="981"/>
                  </a:lnTo>
                  <a:lnTo>
                    <a:pt x="1922" y="894"/>
                  </a:lnTo>
                  <a:lnTo>
                    <a:pt x="1878" y="626"/>
                  </a:lnTo>
                  <a:lnTo>
                    <a:pt x="1861" y="537"/>
                  </a:lnTo>
                  <a:lnTo>
                    <a:pt x="1802" y="180"/>
                  </a:lnTo>
                  <a:lnTo>
                    <a:pt x="1785" y="91"/>
                  </a:lnTo>
                  <a:lnTo>
                    <a:pt x="1777" y="34"/>
                  </a:lnTo>
                  <a:lnTo>
                    <a:pt x="1736" y="296"/>
                  </a:lnTo>
                  <a:lnTo>
                    <a:pt x="1720" y="394"/>
                  </a:lnTo>
                  <a:lnTo>
                    <a:pt x="1660" y="787"/>
                  </a:lnTo>
                  <a:lnTo>
                    <a:pt x="1644" y="885"/>
                  </a:lnTo>
                  <a:lnTo>
                    <a:pt x="1629" y="981"/>
                  </a:lnTo>
                  <a:lnTo>
                    <a:pt x="0" y="981"/>
                  </a:lnTo>
                  <a:lnTo>
                    <a:pt x="0" y="976"/>
                  </a:lnTo>
                  <a:lnTo>
                    <a:pt x="1619" y="976"/>
                  </a:lnTo>
                  <a:lnTo>
                    <a:pt x="1632" y="883"/>
                  </a:lnTo>
                  <a:lnTo>
                    <a:pt x="1649" y="785"/>
                  </a:lnTo>
                  <a:lnTo>
                    <a:pt x="1708" y="392"/>
                  </a:lnTo>
                  <a:lnTo>
                    <a:pt x="1724" y="294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8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cap="flat">
                  <a:solidFill>
                    <a:srgbClr val="008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2112" name="Group 80">
            <a:extLst>
              <a:ext uri="{FF2B5EF4-FFF2-40B4-BE49-F238E27FC236}">
                <a16:creationId xmlns:a16="http://schemas.microsoft.com/office/drawing/2014/main" id="{55F40FED-8A84-49D4-BEB8-3BE1D3A4F47B}"/>
              </a:ext>
            </a:extLst>
          </p:cNvPr>
          <p:cNvGrpSpPr>
            <a:grpSpLocks/>
          </p:cNvGrpSpPr>
          <p:nvPr/>
        </p:nvGrpSpPr>
        <p:grpSpPr bwMode="auto">
          <a:xfrm>
            <a:off x="5305425" y="2586038"/>
            <a:ext cx="3790950" cy="1733550"/>
            <a:chOff x="3342" y="1629"/>
            <a:chExt cx="2388" cy="1092"/>
          </a:xfrm>
        </p:grpSpPr>
        <p:sp>
          <p:nvSpPr>
            <p:cNvPr id="172063" name="Oval 31">
              <a:extLst>
                <a:ext uri="{FF2B5EF4-FFF2-40B4-BE49-F238E27FC236}">
                  <a16:creationId xmlns:a16="http://schemas.microsoft.com/office/drawing/2014/main" id="{BFD4FA76-A216-4224-BDEA-247CACD27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26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64" name="Oval 32">
              <a:extLst>
                <a:ext uri="{FF2B5EF4-FFF2-40B4-BE49-F238E27FC236}">
                  <a16:creationId xmlns:a16="http://schemas.microsoft.com/office/drawing/2014/main" id="{F3DA2C96-5455-4302-BD7B-934B0C503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265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65" name="Oval 33">
              <a:extLst>
                <a:ext uri="{FF2B5EF4-FFF2-40B4-BE49-F238E27FC236}">
                  <a16:creationId xmlns:a16="http://schemas.microsoft.com/office/drawing/2014/main" id="{1FDD9F0B-A95A-48FD-9687-29E774262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26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66" name="Oval 34">
              <a:extLst>
                <a:ext uri="{FF2B5EF4-FFF2-40B4-BE49-F238E27FC236}">
                  <a16:creationId xmlns:a16="http://schemas.microsoft.com/office/drawing/2014/main" id="{83490589-290D-4E2C-8088-57AAFA96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58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67" name="Oval 35">
              <a:extLst>
                <a:ext uri="{FF2B5EF4-FFF2-40B4-BE49-F238E27FC236}">
                  <a16:creationId xmlns:a16="http://schemas.microsoft.com/office/drawing/2014/main" id="{4DA45722-F972-4009-8E53-D82CEFF72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0" y="241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68" name="Oval 36">
              <a:extLst>
                <a:ext uri="{FF2B5EF4-FFF2-40B4-BE49-F238E27FC236}">
                  <a16:creationId xmlns:a16="http://schemas.microsoft.com/office/drawing/2014/main" id="{ADDFA573-63FD-45DC-A910-77F92C3BB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38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69" name="Oval 37">
              <a:extLst>
                <a:ext uri="{FF2B5EF4-FFF2-40B4-BE49-F238E27FC236}">
                  <a16:creationId xmlns:a16="http://schemas.microsoft.com/office/drawing/2014/main" id="{B41AB1D8-B87D-46D4-8A67-4208D6336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58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0" name="Oval 38">
              <a:extLst>
                <a:ext uri="{FF2B5EF4-FFF2-40B4-BE49-F238E27FC236}">
                  <a16:creationId xmlns:a16="http://schemas.microsoft.com/office/drawing/2014/main" id="{0727FF90-EDC1-41B0-A062-926F62BD3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61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1" name="Oval 39">
              <a:extLst>
                <a:ext uri="{FF2B5EF4-FFF2-40B4-BE49-F238E27FC236}">
                  <a16:creationId xmlns:a16="http://schemas.microsoft.com/office/drawing/2014/main" id="{45139ABD-8A35-4CBE-B0D3-B1F80E8A1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" y="26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2" name="Oval 40">
              <a:extLst>
                <a:ext uri="{FF2B5EF4-FFF2-40B4-BE49-F238E27FC236}">
                  <a16:creationId xmlns:a16="http://schemas.microsoft.com/office/drawing/2014/main" id="{922BC8CF-8146-4986-A219-6FC2CABED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3" name="Oval 41">
              <a:extLst>
                <a:ext uri="{FF2B5EF4-FFF2-40B4-BE49-F238E27FC236}">
                  <a16:creationId xmlns:a16="http://schemas.microsoft.com/office/drawing/2014/main" id="{14736D2C-0E68-4180-9378-71916989E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263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4" name="Oval 42">
              <a:extLst>
                <a:ext uri="{FF2B5EF4-FFF2-40B4-BE49-F238E27FC236}">
                  <a16:creationId xmlns:a16="http://schemas.microsoft.com/office/drawing/2014/main" id="{2F0C5ECE-F269-429F-AA88-72C951F1B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262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5" name="Oval 43">
              <a:extLst>
                <a:ext uri="{FF2B5EF4-FFF2-40B4-BE49-F238E27FC236}">
                  <a16:creationId xmlns:a16="http://schemas.microsoft.com/office/drawing/2014/main" id="{B2F58013-1885-4A5F-B715-E3BAA5614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261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6" name="Oval 44">
              <a:extLst>
                <a:ext uri="{FF2B5EF4-FFF2-40B4-BE49-F238E27FC236}">
                  <a16:creationId xmlns:a16="http://schemas.microsoft.com/office/drawing/2014/main" id="{D8715C91-1B7E-4355-9929-83A30B4D5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55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7" name="Oval 45">
              <a:extLst>
                <a:ext uri="{FF2B5EF4-FFF2-40B4-BE49-F238E27FC236}">
                  <a16:creationId xmlns:a16="http://schemas.microsoft.com/office/drawing/2014/main" id="{3CA2DE8C-1B83-4E4D-86AC-DB28E7096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23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8" name="Oval 46">
              <a:extLst>
                <a:ext uri="{FF2B5EF4-FFF2-40B4-BE49-F238E27FC236}">
                  <a16:creationId xmlns:a16="http://schemas.microsoft.com/office/drawing/2014/main" id="{F432BD16-9252-4ECF-B05E-503E471AE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162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79" name="Oval 47">
              <a:extLst>
                <a:ext uri="{FF2B5EF4-FFF2-40B4-BE49-F238E27FC236}">
                  <a16:creationId xmlns:a16="http://schemas.microsoft.com/office/drawing/2014/main" id="{D6935F54-CB24-40BD-B222-0869E9002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" y="177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0" name="Oval 48">
              <a:extLst>
                <a:ext uri="{FF2B5EF4-FFF2-40B4-BE49-F238E27FC236}">
                  <a16:creationId xmlns:a16="http://schemas.microsoft.com/office/drawing/2014/main" id="{A240D900-0D1A-4365-A33E-F69AC5006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" y="176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2" name="Oval 50">
              <a:extLst>
                <a:ext uri="{FF2B5EF4-FFF2-40B4-BE49-F238E27FC236}">
                  <a16:creationId xmlns:a16="http://schemas.microsoft.com/office/drawing/2014/main" id="{E37C59C0-3218-4122-8974-7328A14ED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221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3" name="Oval 51">
              <a:extLst>
                <a:ext uri="{FF2B5EF4-FFF2-40B4-BE49-F238E27FC236}">
                  <a16:creationId xmlns:a16="http://schemas.microsoft.com/office/drawing/2014/main" id="{6FDB967C-F4C0-4AB9-A4D9-22E803106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" y="22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4" name="Oval 52">
              <a:extLst>
                <a:ext uri="{FF2B5EF4-FFF2-40B4-BE49-F238E27FC236}">
                  <a16:creationId xmlns:a16="http://schemas.microsoft.com/office/drawing/2014/main" id="{E010998E-1FD1-43B5-9C2B-55FB9396B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3" y="206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5" name="Oval 53">
              <a:extLst>
                <a:ext uri="{FF2B5EF4-FFF2-40B4-BE49-F238E27FC236}">
                  <a16:creationId xmlns:a16="http://schemas.microsoft.com/office/drawing/2014/main" id="{A30B57CF-3D6E-43A6-9DF0-3948377F2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239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6" name="Oval 54">
              <a:extLst>
                <a:ext uri="{FF2B5EF4-FFF2-40B4-BE49-F238E27FC236}">
                  <a16:creationId xmlns:a16="http://schemas.microsoft.com/office/drawing/2014/main" id="{59F6030C-384E-42A8-A97C-C8BE314F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" y="260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111" name="Group 79">
            <a:extLst>
              <a:ext uri="{FF2B5EF4-FFF2-40B4-BE49-F238E27FC236}">
                <a16:creationId xmlns:a16="http://schemas.microsoft.com/office/drawing/2014/main" id="{A8DFEA83-F2E5-4CE1-AD8A-1B6F3ABAE6F4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5019675"/>
            <a:ext cx="3790950" cy="1357313"/>
            <a:chOff x="126" y="3162"/>
            <a:chExt cx="2388" cy="855"/>
          </a:xfrm>
        </p:grpSpPr>
        <p:sp>
          <p:nvSpPr>
            <p:cNvPr id="172088" name="Oval 56">
              <a:extLst>
                <a:ext uri="{FF2B5EF4-FFF2-40B4-BE49-F238E27FC236}">
                  <a16:creationId xmlns:a16="http://schemas.microsoft.com/office/drawing/2014/main" id="{7D87E7F5-929A-482F-A36C-9BB5784DB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" y="39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89" name="Oval 57">
              <a:extLst>
                <a:ext uri="{FF2B5EF4-FFF2-40B4-BE49-F238E27FC236}">
                  <a16:creationId xmlns:a16="http://schemas.microsoft.com/office/drawing/2014/main" id="{28585B30-F4FA-409D-91CB-0AD6E2AD7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36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0" name="Oval 58">
              <a:extLst>
                <a:ext uri="{FF2B5EF4-FFF2-40B4-BE49-F238E27FC236}">
                  <a16:creationId xmlns:a16="http://schemas.microsoft.com/office/drawing/2014/main" id="{CAD72775-49E3-4749-B876-1B499016A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" y="357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1" name="Oval 59">
              <a:extLst>
                <a:ext uri="{FF2B5EF4-FFF2-40B4-BE49-F238E27FC236}">
                  <a16:creationId xmlns:a16="http://schemas.microsoft.com/office/drawing/2014/main" id="{54F71DED-EADB-4826-B618-20A31C99E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34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2" name="Oval 60">
              <a:extLst>
                <a:ext uri="{FF2B5EF4-FFF2-40B4-BE49-F238E27FC236}">
                  <a16:creationId xmlns:a16="http://schemas.microsoft.com/office/drawing/2014/main" id="{4769932C-2500-497A-9AF1-3EA9FB606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33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3" name="Oval 61">
              <a:extLst>
                <a:ext uri="{FF2B5EF4-FFF2-40B4-BE49-F238E27FC236}">
                  <a16:creationId xmlns:a16="http://schemas.microsoft.com/office/drawing/2014/main" id="{E24D5990-7305-4CA1-BA1A-D897AFD6D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32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4" name="Oval 62">
              <a:extLst>
                <a:ext uri="{FF2B5EF4-FFF2-40B4-BE49-F238E27FC236}">
                  <a16:creationId xmlns:a16="http://schemas.microsoft.com/office/drawing/2014/main" id="{2DBD2466-C1F9-4866-AC65-DEF688919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3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5" name="Oval 63">
              <a:extLst>
                <a:ext uri="{FF2B5EF4-FFF2-40B4-BE49-F238E27FC236}">
                  <a16:creationId xmlns:a16="http://schemas.microsoft.com/office/drawing/2014/main" id="{35023DA2-6672-469C-9C96-EAC73494F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353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6" name="Oval 64">
              <a:extLst>
                <a:ext uri="{FF2B5EF4-FFF2-40B4-BE49-F238E27FC236}">
                  <a16:creationId xmlns:a16="http://schemas.microsoft.com/office/drawing/2014/main" id="{1B046DA3-7749-456D-AF0D-C11FE02CE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5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7" name="Oval 65">
              <a:extLst>
                <a:ext uri="{FF2B5EF4-FFF2-40B4-BE49-F238E27FC236}">
                  <a16:creationId xmlns:a16="http://schemas.microsoft.com/office/drawing/2014/main" id="{89DE0AD8-FA6D-447C-80CA-9B7652CF8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35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8" name="Oval 66">
              <a:extLst>
                <a:ext uri="{FF2B5EF4-FFF2-40B4-BE49-F238E27FC236}">
                  <a16:creationId xmlns:a16="http://schemas.microsoft.com/office/drawing/2014/main" id="{E9483FCC-1DC1-44CD-B983-B51F7EC9D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35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99" name="Oval 67">
              <a:extLst>
                <a:ext uri="{FF2B5EF4-FFF2-40B4-BE49-F238E27FC236}">
                  <a16:creationId xmlns:a16="http://schemas.microsoft.com/office/drawing/2014/main" id="{906EF912-2A2F-4771-AFE0-32C4F8E76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354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0" name="Oval 68">
              <a:extLst>
                <a:ext uri="{FF2B5EF4-FFF2-40B4-BE49-F238E27FC236}">
                  <a16:creationId xmlns:a16="http://schemas.microsoft.com/office/drawing/2014/main" id="{A0D08DC0-AC07-42CA-A6A7-1EB54F5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349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1" name="Oval 69">
              <a:extLst>
                <a:ext uri="{FF2B5EF4-FFF2-40B4-BE49-F238E27FC236}">
                  <a16:creationId xmlns:a16="http://schemas.microsoft.com/office/drawing/2014/main" id="{3205B246-FAFE-4D20-B8CB-C15FC7587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" y="34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2" name="Oval 70">
              <a:extLst>
                <a:ext uri="{FF2B5EF4-FFF2-40B4-BE49-F238E27FC236}">
                  <a16:creationId xmlns:a16="http://schemas.microsoft.com/office/drawing/2014/main" id="{1738A603-07E3-4E1F-B196-E459DDDDF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3" name="Oval 71">
              <a:extLst>
                <a:ext uri="{FF2B5EF4-FFF2-40B4-BE49-F238E27FC236}">
                  <a16:creationId xmlns:a16="http://schemas.microsoft.com/office/drawing/2014/main" id="{92808849-9952-4F41-ADB3-232CF476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" y="316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4" name="Oval 72">
              <a:extLst>
                <a:ext uri="{FF2B5EF4-FFF2-40B4-BE49-F238E27FC236}">
                  <a16:creationId xmlns:a16="http://schemas.microsoft.com/office/drawing/2014/main" id="{5F0AA398-34E9-4F72-9C93-1E4A54ADC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5" name="Oval 73">
              <a:extLst>
                <a:ext uri="{FF2B5EF4-FFF2-40B4-BE49-F238E27FC236}">
                  <a16:creationId xmlns:a16="http://schemas.microsoft.com/office/drawing/2014/main" id="{C7CEAF3C-62B9-4530-828C-E74DB5844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6" name="Oval 74">
              <a:extLst>
                <a:ext uri="{FF2B5EF4-FFF2-40B4-BE49-F238E27FC236}">
                  <a16:creationId xmlns:a16="http://schemas.microsoft.com/office/drawing/2014/main" id="{C68CAB11-FA6E-402F-87E8-7334A45FD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" y="325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7" name="Oval 75">
              <a:extLst>
                <a:ext uri="{FF2B5EF4-FFF2-40B4-BE49-F238E27FC236}">
                  <a16:creationId xmlns:a16="http://schemas.microsoft.com/office/drawing/2014/main" id="{13061D35-FF1B-4EC4-9CFF-02BF10675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8" name="Oval 76">
              <a:extLst>
                <a:ext uri="{FF2B5EF4-FFF2-40B4-BE49-F238E27FC236}">
                  <a16:creationId xmlns:a16="http://schemas.microsoft.com/office/drawing/2014/main" id="{BCB6C30F-2CD3-481A-BA6E-2A32388F8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22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9" name="Oval 77">
              <a:extLst>
                <a:ext uri="{FF2B5EF4-FFF2-40B4-BE49-F238E27FC236}">
                  <a16:creationId xmlns:a16="http://schemas.microsoft.com/office/drawing/2014/main" id="{DE32AD6B-EE2A-47E7-AF9C-60B35C35C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332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0" name="Oval 78">
              <a:extLst>
                <a:ext uri="{FF2B5EF4-FFF2-40B4-BE49-F238E27FC236}">
                  <a16:creationId xmlns:a16="http://schemas.microsoft.com/office/drawing/2014/main" id="{DD76717F-9400-4F2F-B77F-B61A9812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125" name="Group 93">
            <a:extLst>
              <a:ext uri="{FF2B5EF4-FFF2-40B4-BE49-F238E27FC236}">
                <a16:creationId xmlns:a16="http://schemas.microsoft.com/office/drawing/2014/main" id="{CE25187A-53BA-4FD3-896F-D6A576FFEBBF}"/>
              </a:ext>
            </a:extLst>
          </p:cNvPr>
          <p:cNvGrpSpPr>
            <a:grpSpLocks/>
          </p:cNvGrpSpPr>
          <p:nvPr/>
        </p:nvGrpSpPr>
        <p:grpSpPr bwMode="auto">
          <a:xfrm>
            <a:off x="5305425" y="4972050"/>
            <a:ext cx="3795713" cy="1490663"/>
            <a:chOff x="3342" y="3132"/>
            <a:chExt cx="2391" cy="939"/>
          </a:xfrm>
        </p:grpSpPr>
        <p:sp>
          <p:nvSpPr>
            <p:cNvPr id="172087" name="Oval 55">
              <a:extLst>
                <a:ext uri="{FF2B5EF4-FFF2-40B4-BE49-F238E27FC236}">
                  <a16:creationId xmlns:a16="http://schemas.microsoft.com/office/drawing/2014/main" id="{04D4CAFA-3B36-44FE-B088-D9FC1BBCF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1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3" name="Oval 81">
              <a:extLst>
                <a:ext uri="{FF2B5EF4-FFF2-40B4-BE49-F238E27FC236}">
                  <a16:creationId xmlns:a16="http://schemas.microsoft.com/office/drawing/2014/main" id="{19A22895-64C0-471E-B172-F9965AF40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402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4" name="Oval 82">
              <a:extLst>
                <a:ext uri="{FF2B5EF4-FFF2-40B4-BE49-F238E27FC236}">
                  <a16:creationId xmlns:a16="http://schemas.microsoft.com/office/drawing/2014/main" id="{6004ACAB-D298-42E1-937A-9453127E3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" y="358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5" name="Oval 83">
              <a:extLst>
                <a:ext uri="{FF2B5EF4-FFF2-40B4-BE49-F238E27FC236}">
                  <a16:creationId xmlns:a16="http://schemas.microsoft.com/office/drawing/2014/main" id="{D5FDC780-D679-4C58-ABE7-AD1FAEEC3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1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6" name="Oval 84">
              <a:extLst>
                <a:ext uri="{FF2B5EF4-FFF2-40B4-BE49-F238E27FC236}">
                  <a16:creationId xmlns:a16="http://schemas.microsoft.com/office/drawing/2014/main" id="{104FC84A-E69A-40D9-915C-45E293354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400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7" name="Oval 85">
              <a:extLst>
                <a:ext uri="{FF2B5EF4-FFF2-40B4-BE49-F238E27FC236}">
                  <a16:creationId xmlns:a16="http://schemas.microsoft.com/office/drawing/2014/main" id="{FC84CF24-97E3-4C5D-A4B8-0FF8F34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72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8" name="Oval 86">
              <a:extLst>
                <a:ext uri="{FF2B5EF4-FFF2-40B4-BE49-F238E27FC236}">
                  <a16:creationId xmlns:a16="http://schemas.microsoft.com/office/drawing/2014/main" id="{4CC8B8F1-F13F-4B1A-A688-9C7DC9A3A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366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9" name="Oval 87">
              <a:extLst>
                <a:ext uri="{FF2B5EF4-FFF2-40B4-BE49-F238E27FC236}">
                  <a16:creationId xmlns:a16="http://schemas.microsoft.com/office/drawing/2014/main" id="{D90AEB60-19D3-4404-A226-BFB13F374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363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0" name="Oval 88">
              <a:extLst>
                <a:ext uri="{FF2B5EF4-FFF2-40B4-BE49-F238E27FC236}">
                  <a16:creationId xmlns:a16="http://schemas.microsoft.com/office/drawing/2014/main" id="{FE4C6AA6-B9A6-4251-888B-8D404661E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" y="36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1" name="Oval 89">
              <a:extLst>
                <a:ext uri="{FF2B5EF4-FFF2-40B4-BE49-F238E27FC236}">
                  <a16:creationId xmlns:a16="http://schemas.microsoft.com/office/drawing/2014/main" id="{06872E69-B6DD-4CB6-BA8A-C378B8370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" y="346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2" name="Oval 90">
              <a:extLst>
                <a:ext uri="{FF2B5EF4-FFF2-40B4-BE49-F238E27FC236}">
                  <a16:creationId xmlns:a16="http://schemas.microsoft.com/office/drawing/2014/main" id="{38A040B8-17B5-49BF-8D1A-35F1BBF8E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" y="363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3" name="Oval 91">
              <a:extLst>
                <a:ext uri="{FF2B5EF4-FFF2-40B4-BE49-F238E27FC236}">
                  <a16:creationId xmlns:a16="http://schemas.microsoft.com/office/drawing/2014/main" id="{039FC740-5930-43D5-A530-A754571FF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" y="35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4" name="Oval 92">
              <a:extLst>
                <a:ext uri="{FF2B5EF4-FFF2-40B4-BE49-F238E27FC236}">
                  <a16:creationId xmlns:a16="http://schemas.microsoft.com/office/drawing/2014/main" id="{C3380A80-CE5F-4999-B054-5887A39BB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" y="362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>
            <a:extLst>
              <a:ext uri="{FF2B5EF4-FFF2-40B4-BE49-F238E27FC236}">
                <a16:creationId xmlns:a16="http://schemas.microsoft.com/office/drawing/2014/main" id="{CC88434C-9A09-49A1-B22A-BC472957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b="65984"/>
          <a:stretch>
            <a:fillRect/>
          </a:stretch>
        </p:blipFill>
        <p:spPr bwMode="auto">
          <a:xfrm>
            <a:off x="457200" y="1346200"/>
            <a:ext cx="80772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Picture 5">
            <a:extLst>
              <a:ext uri="{FF2B5EF4-FFF2-40B4-BE49-F238E27FC236}">
                <a16:creationId xmlns:a16="http://schemas.microsoft.com/office/drawing/2014/main" id="{5114F12F-A07C-4347-AD23-178D5C58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 b="4324"/>
          <a:stretch>
            <a:fillRect/>
          </a:stretch>
        </p:blipFill>
        <p:spPr bwMode="auto">
          <a:xfrm>
            <a:off x="423863" y="3592513"/>
            <a:ext cx="82962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8" name="Rectangle 6">
            <a:extLst>
              <a:ext uri="{FF2B5EF4-FFF2-40B4-BE49-F238E27FC236}">
                <a16:creationId xmlns:a16="http://schemas.microsoft.com/office/drawing/2014/main" id="{C6EADF7E-92DB-4A38-B8B2-3167C0905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619500"/>
            <a:ext cx="76200" cy="2628900"/>
          </a:xfrm>
          <a:prstGeom prst="rect">
            <a:avLst/>
          </a:prstGeom>
          <a:solidFill>
            <a:srgbClr val="FF0000">
              <a:alpha val="1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Rectangle 7">
            <a:extLst>
              <a:ext uri="{FF2B5EF4-FFF2-40B4-BE49-F238E27FC236}">
                <a16:creationId xmlns:a16="http://schemas.microsoft.com/office/drawing/2014/main" id="{55DD3E0F-A811-4D88-A3B7-5EA7A89E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397000"/>
            <a:ext cx="152400" cy="1358900"/>
          </a:xfrm>
          <a:prstGeom prst="rect">
            <a:avLst/>
          </a:prstGeom>
          <a:solidFill>
            <a:srgbClr val="FF0000">
              <a:alpha val="1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E5468B28-AF94-4C12-974C-78489F43A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8488"/>
            <a:ext cx="762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Logaritmický vystup z banky filtru – je třeba již jen dekorelovat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2B0107C2-650B-451F-9ACD-D4452AA60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Původní signál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7" name="Picture 7">
            <a:extLst>
              <a:ext uri="{FF2B5EF4-FFF2-40B4-BE49-F238E27FC236}">
                <a16:creationId xmlns:a16="http://schemas.microsoft.com/office/drawing/2014/main" id="{D879DE75-16EE-4B56-8B20-0C0A8295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38"/>
            <a:ext cx="7058025" cy="68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08D84F29-6237-4C4C-9195-AA3A64046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2413" cy="1143000"/>
          </a:xfrm>
        </p:spPr>
        <p:txBody>
          <a:bodyPr/>
          <a:lstStyle/>
          <a:p>
            <a:r>
              <a:rPr lang="en-US" altLang="en-US" sz="4000"/>
              <a:t>Singular Value Decomposition - SVD</a:t>
            </a:r>
          </a:p>
        </p:txBody>
      </p:sp>
      <p:pic>
        <p:nvPicPr>
          <p:cNvPr id="237576" name="Picture 8">
            <a:extLst>
              <a:ext uri="{FF2B5EF4-FFF2-40B4-BE49-F238E27FC236}">
                <a16:creationId xmlns:a16="http://schemas.microsoft.com/office/drawing/2014/main" id="{D66ABC28-7F7A-474E-9F10-9C689E5F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725738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9" name="Picture 11">
            <a:extLst>
              <a:ext uri="{FF2B5EF4-FFF2-40B4-BE49-F238E27FC236}">
                <a16:creationId xmlns:a16="http://schemas.microsoft.com/office/drawing/2014/main" id="{1E9DDD3A-B35E-4DF3-88DB-49EABE967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4953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80" name="Picture 12">
            <a:extLst>
              <a:ext uri="{FF2B5EF4-FFF2-40B4-BE49-F238E27FC236}">
                <a16:creationId xmlns:a16="http://schemas.microsoft.com/office/drawing/2014/main" id="{5C4AABB1-DADD-4D3D-8B90-FF300F3A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0"/>
            <a:ext cx="5029200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81" name="Rectangle 13">
            <a:extLst>
              <a:ext uri="{FF2B5EF4-FFF2-40B4-BE49-F238E27FC236}">
                <a16:creationId xmlns:a16="http://schemas.microsoft.com/office/drawing/2014/main" id="{BE6B78AA-2302-4A59-9F55-F791F7911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000" b="1"/>
              <a:t>A</a:t>
            </a:r>
            <a:r>
              <a:rPr lang="cs-CZ" altLang="en-US" sz="2000"/>
              <a:t> je jakákoli mxn matice</a:t>
            </a:r>
          </a:p>
          <a:p>
            <a:pPr>
              <a:lnSpc>
                <a:spcPct val="80000"/>
              </a:lnSpc>
            </a:pPr>
            <a:r>
              <a:rPr lang="cs-CZ" altLang="en-US" sz="2000" b="1"/>
              <a:t>U</a:t>
            </a:r>
            <a:r>
              <a:rPr lang="cs-CZ" altLang="en-US" sz="2000"/>
              <a:t> je mxn matice kde sloupce jsou ortonormální báze</a:t>
            </a:r>
          </a:p>
          <a:p>
            <a:pPr>
              <a:lnSpc>
                <a:spcPct val="80000"/>
              </a:lnSpc>
            </a:pPr>
            <a:r>
              <a:rPr lang="cs-CZ" altLang="en-US" sz="2000" b="1"/>
              <a:t>V</a:t>
            </a:r>
            <a:r>
              <a:rPr lang="cs-CZ" altLang="en-US" sz="2000"/>
              <a:t> je nxn matice kde sloupce jsou ortonormální báze</a:t>
            </a:r>
          </a:p>
          <a:p>
            <a:pPr>
              <a:lnSpc>
                <a:spcPct val="80000"/>
              </a:lnSpc>
            </a:pPr>
            <a:r>
              <a:rPr lang="cs-CZ" altLang="en-US" sz="2000" b="1"/>
              <a:t>D</a:t>
            </a:r>
            <a:r>
              <a:rPr lang="cs-CZ" altLang="en-US" sz="2000"/>
              <a:t> je nxn je diagonální matice</a:t>
            </a:r>
          </a:p>
          <a:p>
            <a:pPr>
              <a:lnSpc>
                <a:spcPct val="80000"/>
              </a:lnSpc>
            </a:pPr>
            <a:endParaRPr lang="cs-CZ" altLang="en-US" sz="2000"/>
          </a:p>
          <a:p>
            <a:pPr>
              <a:lnSpc>
                <a:spcPct val="80000"/>
              </a:lnSpc>
            </a:pPr>
            <a:r>
              <a:rPr lang="cs-CZ" altLang="en-US" sz="2000"/>
              <a:t>Předpokládejme, že matice A je matice s příznakovými vektory v řádcích s již odečtenou střední hodnotou </a:t>
            </a:r>
            <a:r>
              <a:rPr lang="en-US" altLang="en-US" sz="2000">
                <a:sym typeface="Wingdings" panose="05000000000000000000" pitchFamily="2" charset="2"/>
              </a:rPr>
              <a:t></a:t>
            </a:r>
            <a:r>
              <a:rPr lang="cs-CZ" altLang="en-US" sz="2000">
                <a:sym typeface="Wingdings" panose="05000000000000000000" pitchFamily="2" charset="2"/>
              </a:rPr>
              <a:t> </a:t>
            </a:r>
            <a:r>
              <a:rPr lang="cs-CZ" altLang="en-US" sz="2000" b="1"/>
              <a:t>Σ</a:t>
            </a:r>
            <a:r>
              <a:rPr lang="en-US" altLang="en-US" sz="2000"/>
              <a:t> = </a:t>
            </a:r>
            <a:r>
              <a:rPr lang="en-US" altLang="en-US" sz="2000" b="1"/>
              <a:t>A</a:t>
            </a:r>
            <a:r>
              <a:rPr lang="en-US" altLang="en-US" sz="2000" baseline="30000"/>
              <a:t>T</a:t>
            </a:r>
            <a:r>
              <a:rPr lang="en-US" altLang="en-US" sz="2000" b="1"/>
              <a:t>A</a:t>
            </a:r>
          </a:p>
          <a:p>
            <a:pPr>
              <a:lnSpc>
                <a:spcPct val="80000"/>
              </a:lnSpc>
            </a:pPr>
            <a:r>
              <a:rPr lang="cs-CZ" altLang="en-US" sz="2000"/>
              <a:t>Potom z následujících vztahů vyplývá, ze:</a:t>
            </a:r>
          </a:p>
          <a:p>
            <a:pPr lvl="1">
              <a:lnSpc>
                <a:spcPct val="80000"/>
              </a:lnSpc>
            </a:pPr>
            <a:r>
              <a:rPr lang="cs-CZ" altLang="en-US" sz="1800" b="1"/>
              <a:t>V</a:t>
            </a:r>
            <a:r>
              <a:rPr lang="cs-CZ" altLang="en-US" sz="1800"/>
              <a:t> jsou vlastní vektory </a:t>
            </a:r>
            <a:r>
              <a:rPr lang="cs-CZ" altLang="en-US" sz="1800" b="1"/>
              <a:t>Σ</a:t>
            </a:r>
          </a:p>
          <a:p>
            <a:pPr lvl="1">
              <a:lnSpc>
                <a:spcPct val="80000"/>
              </a:lnSpc>
            </a:pPr>
            <a:r>
              <a:rPr lang="cs-CZ" altLang="en-US" sz="1800"/>
              <a:t>Diagonála </a:t>
            </a:r>
            <a:r>
              <a:rPr lang="cs-CZ" altLang="en-US" sz="1800" b="1"/>
              <a:t>D</a:t>
            </a:r>
            <a:r>
              <a:rPr lang="cs-CZ" altLang="en-US" sz="1800"/>
              <a:t> obsahuje odmocniny z vlastních čísel </a:t>
            </a:r>
            <a:r>
              <a:rPr lang="cs-CZ" altLang="en-US" sz="1800" b="1"/>
              <a:t>Σ </a:t>
            </a:r>
            <a:r>
              <a:rPr lang="cs-CZ" altLang="en-US" sz="1800"/>
              <a:t>(variance ve směrech vlastních vektorů)</a:t>
            </a:r>
            <a:endParaRPr lang="cs-CZ" altLang="en-US" sz="1800" baseline="30000"/>
          </a:p>
          <a:p>
            <a:pPr>
              <a:lnSpc>
                <a:spcPct val="80000"/>
              </a:lnSpc>
            </a:pPr>
            <a:endParaRPr lang="cs-CZ" alt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>
            <a:extLst>
              <a:ext uri="{FF2B5EF4-FFF2-40B4-BE49-F238E27FC236}">
                <a16:creationId xmlns:a16="http://schemas.microsoft.com/office/drawing/2014/main" id="{981DD4A1-A06D-4BB3-B467-CC2D1D27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441575"/>
            <a:ext cx="5403850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Rectangle 3">
            <a:extLst>
              <a:ext uri="{FF2B5EF4-FFF2-40B4-BE49-F238E27FC236}">
                <a16:creationId xmlns:a16="http://schemas.microsoft.com/office/drawing/2014/main" id="{9E2A5182-32B6-4425-ACFC-6B58FE6C1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Příklad parametrizace pro 2D vstupní vektory</a:t>
            </a:r>
          </a:p>
        </p:txBody>
      </p:sp>
      <p:sp>
        <p:nvSpPr>
          <p:cNvPr id="200708" name="Rectangle 4">
            <a:extLst>
              <a:ext uri="{FF2B5EF4-FFF2-40B4-BE49-F238E27FC236}">
                <a16:creationId xmlns:a16="http://schemas.microsoft.com/office/drawing/2014/main" id="{FBF5421C-F04A-4755-963B-49B1D523E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/>
              <a:t>Rozložení není příliš gau</a:t>
            </a:r>
            <a:r>
              <a:rPr lang="en-US" altLang="en-US" sz="2400"/>
              <a:t>s</a:t>
            </a:r>
            <a:r>
              <a:rPr lang="cs-CZ" altLang="en-US" sz="2400"/>
              <a:t>sovské.</a:t>
            </a:r>
          </a:p>
          <a:p>
            <a:pPr>
              <a:lnSpc>
                <a:spcPct val="90000"/>
              </a:lnSpc>
            </a:pPr>
            <a:r>
              <a:rPr lang="cs-CZ" altLang="en-US" sz="2400"/>
              <a:t>Provedeme třetí odmocninou obou koeficientů.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>
            <a:extLst>
              <a:ext uri="{FF2B5EF4-FFF2-40B4-BE49-F238E27FC236}">
                <a16:creationId xmlns:a16="http://schemas.microsoft.com/office/drawing/2014/main" id="{37E8F2CC-44CB-4B2E-BFB0-C073C93A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433638"/>
            <a:ext cx="5384800" cy="4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1" name="Rectangle 3">
            <a:extLst>
              <a:ext uri="{FF2B5EF4-FFF2-40B4-BE49-F238E27FC236}">
                <a16:creationId xmlns:a16="http://schemas.microsoft.com/office/drawing/2014/main" id="{4D123A56-2535-4CEB-A3C4-C5DCE0B80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Příklad parametrizace pro 2D vstupní vektory</a:t>
            </a:r>
          </a:p>
        </p:txBody>
      </p:sp>
      <p:sp>
        <p:nvSpPr>
          <p:cNvPr id="201732" name="Rectangle 4">
            <a:extLst>
              <a:ext uri="{FF2B5EF4-FFF2-40B4-BE49-F238E27FC236}">
                <a16:creationId xmlns:a16="http://schemas.microsoft.com/office/drawing/2014/main" id="{947B2D45-1C9C-4469-8ACF-D258A621A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cs-CZ" altLang="en-US" sz="2800"/>
              <a:t>Prostor se komprimuje – nelineárně deformuje...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>
            <a:extLst>
              <a:ext uri="{FF2B5EF4-FFF2-40B4-BE49-F238E27FC236}">
                <a16:creationId xmlns:a16="http://schemas.microsoft.com/office/drawing/2014/main" id="{AE1B9D1C-39C3-46E4-A8B6-94CAD66B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555875"/>
            <a:ext cx="523240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5" name="Rectangle 3">
            <a:extLst>
              <a:ext uri="{FF2B5EF4-FFF2-40B4-BE49-F238E27FC236}">
                <a16:creationId xmlns:a16="http://schemas.microsoft.com/office/drawing/2014/main" id="{6F991F3B-DCE6-4164-AC4E-09E678B36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Příklad parametrizace pro 2D vstupní vektory</a:t>
            </a:r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7DEB1A15-DECF-4571-A100-2F3362C7F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000"/>
              <a:t>... a rozložení pro každou třídu je nyní gaussovské.</a:t>
            </a:r>
          </a:p>
          <a:p>
            <a:pPr>
              <a:lnSpc>
                <a:spcPct val="80000"/>
              </a:lnSpc>
            </a:pPr>
            <a:r>
              <a:rPr lang="cs-CZ" altLang="en-US" sz="2000"/>
              <a:t>Koeficienty jsou ale korelované.</a:t>
            </a:r>
          </a:p>
          <a:p>
            <a:pPr>
              <a:lnSpc>
                <a:spcPct val="80000"/>
              </a:lnSpc>
            </a:pPr>
            <a:r>
              <a:rPr lang="cs-CZ" altLang="en-US" sz="2000"/>
              <a:t>Je vhodné prostor otočit tak aby se koeficienty dekorelovaly.</a:t>
            </a:r>
          </a:p>
          <a:p>
            <a:pPr>
              <a:lnSpc>
                <a:spcPct val="80000"/>
              </a:lnSpc>
            </a:pPr>
            <a:endParaRPr lang="cs-CZ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>
            <a:extLst>
              <a:ext uri="{FF2B5EF4-FFF2-40B4-BE49-F238E27FC236}">
                <a16:creationId xmlns:a16="http://schemas.microsoft.com/office/drawing/2014/main" id="{02568421-1EFA-40C4-A9EF-F5CF9B53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493963"/>
            <a:ext cx="5308600" cy="42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79" name="Rectangle 3">
            <a:extLst>
              <a:ext uri="{FF2B5EF4-FFF2-40B4-BE49-F238E27FC236}">
                <a16:creationId xmlns:a16="http://schemas.microsoft.com/office/drawing/2014/main" id="{1DEA15A0-906A-4024-A6B7-46ACC1670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/>
              <a:t>Příklad parametrizace pro 2D vstupní vektory</a:t>
            </a:r>
          </a:p>
        </p:txBody>
      </p:sp>
      <p:sp>
        <p:nvSpPr>
          <p:cNvPr id="203780" name="Rectangle 4">
            <a:extLst>
              <a:ext uri="{FF2B5EF4-FFF2-40B4-BE49-F238E27FC236}">
                <a16:creationId xmlns:a16="http://schemas.microsoft.com/office/drawing/2014/main" id="{4D6DBE7B-07AF-4DFF-8FD2-FBE607271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000"/>
              <a:t>Nyní jsou koeficienty dekorelovány.</a:t>
            </a:r>
          </a:p>
          <a:p>
            <a:pPr>
              <a:lnSpc>
                <a:spcPct val="80000"/>
              </a:lnSpc>
            </a:pPr>
            <a:r>
              <a:rPr lang="cs-CZ" altLang="en-US" sz="2000"/>
              <a:t>Svislá dimenze je navíc zbytečná, protože třídy se v ní zcela překrývají.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61DAE92F-F0CF-49D1-AC29-2E4BA22AF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1227"/>
            <a:ext cx="9144000" cy="993775"/>
          </a:xfrm>
        </p:spPr>
        <p:txBody>
          <a:bodyPr/>
          <a:lstStyle/>
          <a:p>
            <a:r>
              <a:rPr lang="en-US" altLang="en-US" sz="4000"/>
              <a:t>Gauss</a:t>
            </a:r>
            <a:r>
              <a:rPr lang="cs-CZ" altLang="en-US" sz="4000"/>
              <a:t>ovské rozložení </a:t>
            </a:r>
            <a:r>
              <a:rPr lang="en-US" altLang="en-US" sz="4000"/>
              <a:t>(</a:t>
            </a:r>
            <a:r>
              <a:rPr lang="cs-CZ" altLang="en-US" sz="4000"/>
              <a:t>jednorozměrné</a:t>
            </a:r>
            <a:r>
              <a:rPr lang="en-US" altLang="en-US" sz="4000"/>
              <a:t>)</a:t>
            </a:r>
            <a:endParaRPr lang="cs-CZ" altLang="en-US" sz="4000"/>
          </a:p>
        </p:txBody>
      </p:sp>
      <p:pic>
        <p:nvPicPr>
          <p:cNvPr id="187442" name="Picture 50">
            <a:extLst>
              <a:ext uri="{FF2B5EF4-FFF2-40B4-BE49-F238E27FC236}">
                <a16:creationId xmlns:a16="http://schemas.microsoft.com/office/drawing/2014/main" id="{0CAC59D0-A3F9-4626-AA4C-1C2FAA3F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" r="5785"/>
          <a:stretch>
            <a:fillRect/>
          </a:stretch>
        </p:blipFill>
        <p:spPr bwMode="auto">
          <a:xfrm>
            <a:off x="250825" y="3573463"/>
            <a:ext cx="5041900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43" name="Text Box 51">
            <a:extLst>
              <a:ext uri="{FF2B5EF4-FFF2-40B4-BE49-F238E27FC236}">
                <a16:creationId xmlns:a16="http://schemas.microsoft.com/office/drawing/2014/main" id="{B3F1FCE9-F3A5-430B-824B-542C8C2AE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63850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dirty="0"/>
              <a:t>ML odhad parametrů (Trénování):</a:t>
            </a:r>
          </a:p>
        </p:txBody>
      </p:sp>
      <p:sp>
        <p:nvSpPr>
          <p:cNvPr id="187444" name="Rectangle 52">
            <a:extLst>
              <a:ext uri="{FF2B5EF4-FFF2-40B4-BE49-F238E27FC236}">
                <a16:creationId xmlns:a16="http://schemas.microsoft.com/office/drawing/2014/main" id="{A20D312A-FC5E-44FE-AFC0-BE9F5C68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7" name="Text Box 75">
            <a:extLst>
              <a:ext uri="{FF2B5EF4-FFF2-40B4-BE49-F238E27FC236}">
                <a16:creationId xmlns:a16="http://schemas.microsoft.com/office/drawing/2014/main" id="{FB0B74E0-CDB0-41FE-97A4-799A25E36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Evaluation:</a:t>
            </a:r>
            <a:endParaRPr lang="cs-CZ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1">
                <a:extLst>
                  <a:ext uri="{FF2B5EF4-FFF2-40B4-BE49-F238E27FC236}">
                    <a16:creationId xmlns:a16="http://schemas.microsoft.com/office/drawing/2014/main" id="{B2F5AD69-D26B-4FA6-BCFB-EC2420385D8B}"/>
                  </a:ext>
                </a:extLst>
              </p:cNvPr>
              <p:cNvSpPr txBox="1"/>
              <p:nvPr/>
            </p:nvSpPr>
            <p:spPr>
              <a:xfrm>
                <a:off x="762000" y="1462965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1">
                <a:extLst>
                  <a:ext uri="{FF2B5EF4-FFF2-40B4-BE49-F238E27FC236}">
                    <a16:creationId xmlns:a16="http://schemas.microsoft.com/office/drawing/2014/main" id="{B2F5AD69-D26B-4FA6-BCFB-EC2420385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62965"/>
                <a:ext cx="7467600" cy="1051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15">
                <a:extLst>
                  <a:ext uri="{FF2B5EF4-FFF2-40B4-BE49-F238E27FC236}">
                    <a16:creationId xmlns:a16="http://schemas.microsoft.com/office/drawing/2014/main" id="{AD5B4112-49CD-4557-8BED-89A80F8C5B60}"/>
                  </a:ext>
                </a:extLst>
              </p:cNvPr>
              <p:cNvSpPr txBox="1"/>
              <p:nvPr/>
            </p:nvSpPr>
            <p:spPr>
              <a:xfrm>
                <a:off x="4267200" y="3633206"/>
                <a:ext cx="1989053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𝑀𝐿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79" name="TextBox 15">
                <a:extLst>
                  <a:ext uri="{FF2B5EF4-FFF2-40B4-BE49-F238E27FC236}">
                    <a16:creationId xmlns:a16="http://schemas.microsoft.com/office/drawing/2014/main" id="{AD5B4112-49CD-4557-8BED-89A80F8C5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633206"/>
                <a:ext cx="1989053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16">
                <a:extLst>
                  <a:ext uri="{FF2B5EF4-FFF2-40B4-BE49-F238E27FC236}">
                    <a16:creationId xmlns:a16="http://schemas.microsoft.com/office/drawing/2014/main" id="{CB251D96-F25F-460E-9E0F-2000B18C01FF}"/>
                  </a:ext>
                </a:extLst>
              </p:cNvPr>
              <p:cNvSpPr txBox="1"/>
              <p:nvPr/>
            </p:nvSpPr>
            <p:spPr>
              <a:xfrm>
                <a:off x="4114800" y="4471406"/>
                <a:ext cx="5257800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𝑀𝐿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𝑀𝐿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𝑀𝐿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0" name="TextBox 16">
                <a:extLst>
                  <a:ext uri="{FF2B5EF4-FFF2-40B4-BE49-F238E27FC236}">
                    <a16:creationId xmlns:a16="http://schemas.microsoft.com/office/drawing/2014/main" id="{CB251D96-F25F-460E-9E0F-2000B18C0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71406"/>
                <a:ext cx="5257800" cy="710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cs-CZ" altLang="en-US" sz="4000" dirty="0"/>
              <a:t>Gaussovské rozložení</a:t>
            </a:r>
            <a:br>
              <a:rPr lang="en-US" altLang="en-US" sz="4000" dirty="0"/>
            </a:br>
            <a:r>
              <a:rPr lang="en-US" altLang="en-US" sz="3200" dirty="0"/>
              <a:t>(</a:t>
            </a:r>
            <a:r>
              <a:rPr lang="cs-CZ" altLang="en-US" sz="3200" dirty="0"/>
              <a:t>vícerozměrné</a:t>
            </a:r>
            <a:r>
              <a:rPr lang="en-US" altLang="en-US" sz="3200" dirty="0"/>
              <a:t>)</a:t>
            </a:r>
            <a:endParaRPr lang="cs-CZ" altLang="en-US" sz="4000" dirty="0"/>
          </a:p>
        </p:txBody>
      </p:sp>
      <p:pic>
        <p:nvPicPr>
          <p:cNvPr id="164909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28600" y="2630488"/>
            <a:ext cx="46815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5" name="Text Box 91"/>
          <p:cNvSpPr txBox="1">
            <a:spLocks noChangeArrowheads="1"/>
          </p:cNvSpPr>
          <p:nvPr/>
        </p:nvSpPr>
        <p:spPr bwMode="auto">
          <a:xfrm>
            <a:off x="5086350" y="41148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dirty="0"/>
              <a:t>ML odhad of parametrů: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0600" y="2133600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133600"/>
                <a:ext cx="7051676" cy="1082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6914" y="4648200"/>
                <a:ext cx="2579686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4" y="4648200"/>
                <a:ext cx="2579686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743450" y="5672022"/>
                <a:ext cx="4476750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0" y="5672022"/>
                <a:ext cx="4476750" cy="9573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81E865E9-EA77-4EA4-B155-BBB8140A3C0D}"/>
                  </a:ext>
                </a:extLst>
              </p:cNvPr>
              <p:cNvSpPr/>
              <p:nvPr/>
            </p:nvSpPr>
            <p:spPr>
              <a:xfrm>
                <a:off x="914400" y="1838980"/>
                <a:ext cx="2492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81E865E9-EA77-4EA4-B155-BBB8140A3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38980"/>
                <a:ext cx="24927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62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oldsymbol{\mu} = \left[&#10;  \begin{array}{c} 1 \\&#10;0.5 \\&#10;  \end{array}&#10;\right] \ &#10; \boldsymbol{\Sigma} = \left[&#10;  \begin{array}{cc} 1 &amp; 0.8 \\&#10;0.8 &amp; 1 \\&#10;  \end{array}&#10;\right]"/>
  <p:tag name="LOG" val="This is pdfTeX, Version 3.1415926-1.40.9 (MiKTeX 2.7) (preloaded format=latex 2008.11.17)  25 FEB 2009 15:40&#10;entering extended mode&#10;**Text*Box*207&#10;(&quot;Text Box 207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 (&quot;C:\Program Files\TeX4PPT\Styles\TeX4PPT.sty&quot;)&#10;No file Text*Box*207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&quot;C:\Program Files\MiKTeX 2.7\tex\latex\amsfonts\umsa.fd&quot;&#10;File: umsa.fd 2002/01/19 v2.2g AMS font definitions&#10;)&#10;LaTeX Font Info:    Try loading font information for U+msb on input line 9.&#10;(&quot;C:\Program Files\MiKTeX 2.7\tex\latex\amsfonts\umsb.fd&quot;&#10;File: umsb.fd 2002/01/19 v2.2g AMS font definitions&#10;)&#10;! Missing $ inserted.&#10;&lt;inserted text&gt; &#10;                $&#10;l.9 \boldsymbol{\mu}&#10;                     = \left[&#10;I've inserted a begin-math/end-math symbol since I think&#10;you left one out. Proceed, with fingers crossed.&#10;&#10;! Extra }, or forgotten $.&#10;\math@atom #1#2-&gt;\binrel@ {#1}\binrel@@ {#2}&#10;                                            &#10;l.9 \boldsymbol{\mu}&#10;                     = \left[&#10;I've deleted a group-closing symbol because it seems to be&#10;spurious, as in `$x}$'. But perhaps the } is legitimate and&#10;you forgot something else, as in `\hbox{$x}'. In such cases&#10;the way to recover is to insert both the forgotten and the&#10;deleted material, e.g., by typing `I$}'.&#10;&#10;! Missing $ inserted.&#10;&lt;inserted text&gt; &#10;                $&#10;l.9 \boldsymbol{\mu}&#10;                     = \left[&#10;I've inserted something that you may have forgotten.&#10;(See the &lt;inserted text&gt; above.)&#10;With luck, this will get me unwedged. But if you&#10;really didn't forget anything, try typing `2' now; then&#10;my insertion and my current dilemma will both disappear.&#10;&#10;! Missing } inserted.&#10;&lt;inserted text&gt; &#10;                }&#10;l.9 \boldsymbol{\mu}&#10;                     = \left[&#10;I've inserted something that you may have forgotten.&#10;(See the &lt;inserted text&gt; above.)&#10;With luck, this will get me unwedged. But if you&#10;really didn't forget anything, try typing `2' now; then&#10;my insertion and my current dilemma will both disappear.&#10;&#10;! Missing $ inserted.&#10;&lt;inserted text&gt; &#10;                $&#10;l.9 \boldsymbol{\mu} = \left&#10;                            [&#10;I've inserted a begin-math/end-math symbol since I think&#10;you left one out. Proceed, with fingers crossed.&#10;&#10;! Missing $ inserted.&#10;&lt;inserted text&gt; &#10;                $&#10;l.19 \end{document}&#10;                   &#10;I've inserted a begin-math/end-math symbol since I think&#10;you left one out. Proceed, with fingers crossed.&#10;&#10;[1&#10;&#10;] (&quot;Text Box 207.aux&quot;) ) &#10;Here is how much of TeX's memory you used:&#10; 1411 strings out of 95305&#10; 16061 string characters out of 1183061&#10; 60708 words of memory out of 1500000&#10; 4639 multiletter control sequences out of 110000&#10; 8096 words of font info for 31 fonts, out of 1200000 for 2000&#10; 14 hyphenation exceptions out of 8191&#10; 27i,8n,24p,222b,112s stack positions out of 5000i,500n,10000p,200000b,5000s&#10;&#10;Output written on &quot;Text Box 207.dvi&quot; (1 page, 628 bytes).&#10;"/>
  <p:tag name="CTOP" val="116.5"/>
  <p:tag name="CLEFT" val="149.375"/>
  <p:tag name="CWIDTH" val="188.375"/>
  <p:tag name="CHEIGHT" val="32.875"/>
  <p:tag name="MAG" val="13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oldsymbol{\mu} = \left[&#10;  \begin{array}{c} 1 \\&#10;0.5 \\&#10;  \end{array}&#10;\right] \ &#10; \boldsymbol{\Sigma} = \left[&#10;  \begin{array}{cc} 0.4 &amp; 0 \\&#10;0 &amp; 1.5 \\&#10;  \end{array}&#10;\right]"/>
  <p:tag name="LOG" val="This is pdfTeX, Version 3.1415926-1.40.9 (MiKTeX 2.7) (preloaded format=latex 2008.11.17)  25 FEB 2009 15:42&#10;entering extended mode&#10;**Text*Box*252&#10;(&quot;Text Box 252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 (&quot;C:\Program Files\TeX4PPT\Styles\TeX4PPT.sty&quot;)&#10;No file Text*Box*252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&quot;C:\Program Files\MiKTeX 2.7\tex\latex\amsfonts\umsa.fd&quot;&#10;File: umsa.fd 2002/01/19 v2.2g AMS font definitions&#10;)&#10;LaTeX Font Info:    Try loading font information for U+msb on input line 9.&#10;(&quot;C:\Program Files\MiKTeX 2.7\tex\latex\amsfonts\umsb.fd&quot;&#10;File: umsb.fd 2002/01/19 v2.2g AMS font definitions&#10;)&#10;! Missing $ inserted.&#10;&lt;inserted text&gt; &#10;                $&#10;l.9 \boldsymbol{\mu}&#10;                     = \left[&#10;I've inserted a begin-math/end-math symbol since I think&#10;you left one out. Proceed, with fingers crossed.&#10;&#10;! Extra }, or forgotten $.&#10;\math@atom #1#2-&gt;\binrel@ {#1}\binrel@@ {#2}&#10;                                            &#10;l.9 \boldsymbol{\mu}&#10;                     = \left[&#10;I've deleted a group-closing symbol because it seems to be&#10;spurious, as in `$x}$'. But perhaps the } is legitimate and&#10;you forgot something else, as in `\hbox{$x}'. In such cases&#10;the way to recover is to insert both the forgotten and the&#10;deleted material, e.g., by typing `I$}'.&#10;&#10;! Missing $ inserted.&#10;&lt;inserted text&gt; &#10;                $&#10;l.9 \boldsymbol{\mu}&#10;                     = \left[&#10;I've inserted something that you may have forgotten.&#10;(See the &lt;inserted text&gt; above.)&#10;With luck, this will get me unwedged. But if you&#10;really didn't forget anything, try typing `2' now; then&#10;my insertion and my current dilemma will both disappear.&#10;&#10;! Missing } inserted.&#10;&lt;inserted text&gt; &#10;                }&#10;l.9 \boldsymbol{\mu}&#10;                     = \left[&#10;I've inserted something that you may have forgotten.&#10;(See the &lt;inserted text&gt; above.)&#10;With luck, this will get me unwedged. But if you&#10;really didn't forget anything, try typing `2' now; then&#10;my insertion and my current dilemma will both disappear.&#10;&#10;! Missing $ inserted.&#10;&lt;inserted text&gt; &#10;                $&#10;l.9 \boldsymbol{\mu} = \left&#10;                            [&#10;I've inserted a begin-math/end-math symbol since I think&#10;you left one out. Proceed, with fingers crossed.&#10;&#10;! Missing $ inserted.&#10;&lt;inserted text&gt; &#10;                $&#10;l.19 \end{document}&#10;                   &#10;I've inserted a begin-math/end-math symbol since I think&#10;you left one out. Proceed, with fingers crossed.&#10;&#10;[1&#10;&#10;] (&quot;Text Box 252.aux&quot;) ) &#10;Here is how much of TeX's memory you used:&#10; 1411 strings out of 95305&#10; 16061 string characters out of 1183061&#10; 60708 words of memory out of 1500000&#10; 4639 multiletter control sequences out of 110000&#10; 8096 words of font info for 31 fonts, out of 1200000 for 2000&#10; 14 hyphenation exceptions out of 8191&#10; 27i,8n,24p,222b,112s stack positions out of 5000i,500n,10000p,200000b,5000s&#10;&#10;Output written on &quot;Text Box 252.dvi&quot; (1 page, 628 bytes).&#10;"/>
  <p:tag name="CTOP" val="116.5"/>
  <p:tag name="CLEFT" val="149.375"/>
  <p:tag name="CWIDTH" val="188.375"/>
  <p:tag name="CHEIGHT" val="32.875"/>
  <p:tag name="MAG" val="1374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9671</TotalTime>
  <Words>1443</Words>
  <Application>Microsoft Office PowerPoint</Application>
  <PresentationFormat>On-screen Show (4:3)</PresentationFormat>
  <Paragraphs>243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cmbx10</vt:lpstr>
      <vt:lpstr>cmmi10</vt:lpstr>
      <vt:lpstr>Wingdings</vt:lpstr>
      <vt:lpstr>cmr10</vt:lpstr>
      <vt:lpstr>Cambria Math</vt:lpstr>
      <vt:lpstr>cmmib7</vt:lpstr>
      <vt:lpstr>Arial</vt:lpstr>
      <vt:lpstr>cmmib10</vt:lpstr>
      <vt:lpstr>cmsy7</vt:lpstr>
      <vt:lpstr>cmex10</vt:lpstr>
      <vt:lpstr>Výchozí návrh</vt:lpstr>
      <vt:lpstr>Klasifikace a rozpoznávání</vt:lpstr>
      <vt:lpstr>Extrakce příznaků - parametrizace</vt:lpstr>
      <vt:lpstr>Příklad parametrizace pro 2D vstupní vektory</vt:lpstr>
      <vt:lpstr>Příklad parametrizace pro 2D vstupní vektory</vt:lpstr>
      <vt:lpstr>Příklad parametrizace pro 2D vstupní vektory</vt:lpstr>
      <vt:lpstr>Příklad parametrizace pro 2D vstupní vektory</vt:lpstr>
      <vt:lpstr>Příklad parametrizace pro 2D vstupní vektory</vt:lpstr>
      <vt:lpstr>Gaussovské rozložení (jednorozměrné)</vt:lpstr>
      <vt:lpstr>Gaussovské rozložení (vícerozměrné)</vt:lpstr>
      <vt:lpstr>Plná a diagonální kovarianční matice</vt:lpstr>
      <vt:lpstr>Diagonální kovarianční matice</vt:lpstr>
      <vt:lpstr>Diagonální kovarianční matice</vt:lpstr>
      <vt:lpstr>Diagonální kovarianční matice</vt:lpstr>
      <vt:lpstr>Skalární součin</vt:lpstr>
      <vt:lpstr>Rotace vektoru</vt:lpstr>
      <vt:lpstr>Projekce vektoru</vt:lpstr>
      <vt:lpstr>Vlastní čísla a vektory</vt:lpstr>
      <vt:lpstr>μ transformovaných dat</vt:lpstr>
      <vt:lpstr>Σ transformovaných dat</vt:lpstr>
      <vt:lpstr>Analýza hlavních komponent</vt:lpstr>
      <vt:lpstr>Analýza hlavních komponent</vt:lpstr>
      <vt:lpstr>Interpretace Σ v gaussovském rozložení</vt:lpstr>
      <vt:lpstr>PCA - Příklad</vt:lpstr>
      <vt:lpstr>PCA - Příklad</vt:lpstr>
      <vt:lpstr>Lineární diskriminační analýza</vt:lpstr>
      <vt:lpstr>Lineární diskriminační analýza</vt:lpstr>
      <vt:lpstr>Lineární diskriminační analýza</vt:lpstr>
      <vt:lpstr>Lineární diskriminační analýza</vt:lpstr>
      <vt:lpstr>Lineární diskriminační analýza</vt:lpstr>
      <vt:lpstr>Lineární diskriminační analýza</vt:lpstr>
      <vt:lpstr>Lineární diskriminační analýza</vt:lpstr>
      <vt:lpstr>LDA a lineární klasifikátor</vt:lpstr>
      <vt:lpstr>Extrakce příznaku pro řeč - MFCC (Mel frequency cepstral coefficients)</vt:lpstr>
      <vt:lpstr>PowerPoint Presentation</vt:lpstr>
      <vt:lpstr>PowerPoint Presentation</vt:lpstr>
      <vt:lpstr>PowerPoint Presentation</vt:lpstr>
      <vt:lpstr>Singular Value Decomposition - SVD</vt:lpstr>
    </vt:vector>
  </TitlesOfParts>
  <Company>Brno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Klasifikace a rozpoznávání</dc:title>
  <dc:creator>Lukáš Burget</dc:creator>
  <cp:lastModifiedBy>Burget Lukáš (2782)</cp:lastModifiedBy>
  <cp:revision>53</cp:revision>
  <dcterms:created xsi:type="dcterms:W3CDTF">2009-02-11T22:37:20Z</dcterms:created>
  <dcterms:modified xsi:type="dcterms:W3CDTF">2024-02-23T11:15:40Z</dcterms:modified>
</cp:coreProperties>
</file>