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63" r:id="rId2"/>
    <p:sldId id="364" r:id="rId3"/>
    <p:sldId id="365" r:id="rId4"/>
    <p:sldId id="366" r:id="rId5"/>
    <p:sldId id="36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2400" b="1" kern="1200">
        <a:solidFill>
          <a:srgbClr val="B9000C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2400" b="1" kern="1200">
        <a:solidFill>
          <a:srgbClr val="B9000C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2400" b="1" kern="1200">
        <a:solidFill>
          <a:srgbClr val="B9000C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2400" b="1" kern="1200">
        <a:solidFill>
          <a:srgbClr val="B9000C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2400" b="1" kern="1200">
        <a:solidFill>
          <a:srgbClr val="B9000C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B9000C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B9000C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B9000C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B9000C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A3363F0-248F-4BD8-8C1E-8C7855CEA297}">
          <p14:sldIdLst>
            <p14:sldId id="363"/>
            <p14:sldId id="364"/>
            <p14:sldId id="365"/>
            <p14:sldId id="366"/>
            <p14:sldId id="3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BCBC"/>
    <a:srgbClr val="9BBB59"/>
    <a:srgbClr val="4D4D4D"/>
    <a:srgbClr val="FE000C"/>
    <a:srgbClr val="B9000C"/>
    <a:srgbClr val="1B85B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25" autoAdjust="0"/>
    <p:restoredTop sz="94718" autoAdjust="0"/>
  </p:normalViewPr>
  <p:slideViewPr>
    <p:cSldViewPr>
      <p:cViewPr varScale="1">
        <p:scale>
          <a:sx n="75" d="100"/>
          <a:sy n="75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762C84E7-E759-40FC-AEA2-59D189316D9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403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5CFD204F-A3D9-4D7E-9E4B-FB7C13DF5C8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939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52" name="Rectangle 12"/>
          <p:cNvSpPr>
            <a:spLocks noChangeArrowheads="1"/>
          </p:cNvSpPr>
          <p:nvPr/>
        </p:nvSpPr>
        <p:spPr bwMode="auto">
          <a:xfrm>
            <a:off x="8064500" y="6530975"/>
            <a:ext cx="49213" cy="287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0660" name="Rectangle 20"/>
          <p:cNvSpPr>
            <a:spLocks noChangeArrowheads="1"/>
          </p:cNvSpPr>
          <p:nvPr/>
        </p:nvSpPr>
        <p:spPr bwMode="auto">
          <a:xfrm>
            <a:off x="0" y="0"/>
            <a:ext cx="9144000" cy="3598863"/>
          </a:xfrm>
          <a:prstGeom prst="rect">
            <a:avLst/>
          </a:prstGeom>
          <a:solidFill>
            <a:srgbClr val="1B85B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0661" name="Rectangle 21"/>
          <p:cNvSpPr>
            <a:spLocks noChangeArrowheads="1"/>
          </p:cNvSpPr>
          <p:nvPr/>
        </p:nvSpPr>
        <p:spPr bwMode="auto">
          <a:xfrm>
            <a:off x="8077200" y="6530975"/>
            <a:ext cx="36513" cy="287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40665" name="Picture 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5000" y="3846513"/>
            <a:ext cx="20224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66" name="Rectangle 26"/>
          <p:cNvSpPr>
            <a:spLocks noChangeArrowheads="1"/>
          </p:cNvSpPr>
          <p:nvPr/>
        </p:nvSpPr>
        <p:spPr bwMode="auto">
          <a:xfrm>
            <a:off x="8077200" y="6530975"/>
            <a:ext cx="36513" cy="287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06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3621088"/>
            <a:ext cx="6877050" cy="455612"/>
          </a:xfrm>
        </p:spPr>
        <p:txBody>
          <a:bodyPr/>
          <a:lstStyle>
            <a:lvl1pPr marL="0" indent="0" algn="r">
              <a:buFontTx/>
              <a:buNone/>
              <a:defRPr sz="20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406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958975"/>
            <a:ext cx="6877050" cy="1254125"/>
          </a:xfrm>
        </p:spPr>
        <p:txBody>
          <a:bodyPr/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Záhlaví  (99.99.9999)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F28C94-643B-43F7-91DC-34D58D53E9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05613" y="-100013"/>
            <a:ext cx="21590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23850" y="-100013"/>
            <a:ext cx="6329363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Záhlaví  (99.99.9999)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600CBC-FF1F-4B11-9D71-9403BCAE4F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F7D836-3674-45AD-986E-09E23B8A4A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Záhlaví  (99.99.9999)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9882F0-DC9F-42E7-BE81-1E93616B8D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850" y="765175"/>
            <a:ext cx="4243388" cy="5330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9638" y="765175"/>
            <a:ext cx="4244975" cy="5330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Záhlaví  (99.99.9999)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F69FE5-9667-43C0-9230-6AEA424F1E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Záhlaví  (99.99.9999)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66554B-3277-43A7-ADD5-25133397E6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Záhlaví  (99.99.9999)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59596F-BED4-48DF-86B4-11A2FB2F10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Záhlaví  (99.99.9999)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230203-8632-4320-8108-14600C018F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Záhlaví  (99.99.9999)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E0293F-AD1F-48CF-BD12-95766EFA29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Záhlaví  (99.99.9999)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085D94-56A9-47BB-9774-5B25DC68BB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0" y="512763"/>
            <a:ext cx="9144000" cy="34925"/>
          </a:xfrm>
          <a:prstGeom prst="rect">
            <a:avLst/>
          </a:prstGeom>
          <a:solidFill>
            <a:schemeClr val="tx1">
              <a:alpha val="10001"/>
            </a:schemeClr>
          </a:solidFill>
          <a:ln w="9525" cmpd="thinThick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1B85B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512763"/>
          </a:xfrm>
          <a:prstGeom prst="rect">
            <a:avLst/>
          </a:prstGeom>
          <a:solidFill>
            <a:schemeClr val="tx1">
              <a:alpha val="10001"/>
            </a:schemeClr>
          </a:solidFill>
          <a:ln w="9525" cmpd="thinThick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-100013"/>
            <a:ext cx="7699375" cy="72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765175"/>
            <a:ext cx="8640763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950" y="6524625"/>
            <a:ext cx="7848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Záhlaví  (99.99.9999)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2450" y="6524625"/>
            <a:ext cx="8270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400" b="0">
                <a:solidFill>
                  <a:schemeClr val="bg1"/>
                </a:solidFill>
              </a:defRPr>
            </a:lvl1pPr>
          </a:lstStyle>
          <a:p>
            <a:fld id="{9043C5EB-CFA0-4683-AF85-238A4E3792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215900" y="115888"/>
            <a:ext cx="47625" cy="288925"/>
          </a:xfrm>
          <a:prstGeom prst="rect">
            <a:avLst/>
          </a:prstGeom>
          <a:solidFill>
            <a:srgbClr val="FE000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endParaRPr lang="cs-CZ" b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18448" name="Picture 1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58175" y="58738"/>
            <a:ext cx="417513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8064500" y="115888"/>
            <a:ext cx="49213" cy="288925"/>
          </a:xfrm>
          <a:prstGeom prst="rect">
            <a:avLst/>
          </a:prstGeom>
          <a:solidFill>
            <a:srgbClr val="1B85B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8064500" y="6530975"/>
            <a:ext cx="49213" cy="287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UL0QrVf_EM" TargetMode="External"/><Relationship Id="rId2" Type="http://schemas.openxmlformats.org/officeDocument/2006/relationships/hyperlink" Target="https://www.youtube.com/watch?v=fCnV4MyI9-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sdom.weizmann.ac.il/~vision/SingleVideoSR.html" TargetMode="External"/><Relationship Id="rId5" Type="http://schemas.openxmlformats.org/officeDocument/2006/relationships/hyperlink" Target="https://www.youtube.com/watch?v=7iIDdvCXIFM" TargetMode="External"/><Relationship Id="rId4" Type="http://schemas.openxmlformats.org/officeDocument/2006/relationships/hyperlink" Target="https://www.youtube.com/watch?v=jZNpj-6I9g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94" y="2462907"/>
            <a:ext cx="6877050" cy="1254125"/>
          </a:xfrm>
        </p:spPr>
        <p:txBody>
          <a:bodyPr/>
          <a:lstStyle/>
          <a:p>
            <a:r>
              <a:rPr lang="cs-CZ" sz="2800" b="1" dirty="0" smtClean="0"/>
              <a:t>Signály ve zpracování obrazu</a:t>
            </a:r>
            <a:endParaRPr lang="en-US" sz="2800" b="1" dirty="0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789040"/>
            <a:ext cx="6877050" cy="742999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Futura T OT Medium" panose="02000000000000000000" pitchFamily="50" charset="0"/>
              </a:rPr>
              <a:t>Michal </a:t>
            </a:r>
            <a:r>
              <a:rPr lang="cs-CZ" dirty="0" smtClean="0">
                <a:solidFill>
                  <a:srgbClr val="000000"/>
                </a:solidFill>
                <a:latin typeface="Futura T OT Medium" panose="02000000000000000000" pitchFamily="50" charset="0"/>
              </a:rPr>
              <a:t>Hradiš</a:t>
            </a:r>
          </a:p>
          <a:p>
            <a:endParaRPr lang="cs-CZ" dirty="0"/>
          </a:p>
        </p:txBody>
      </p:sp>
      <p:sp>
        <p:nvSpPr>
          <p:cNvPr id="244740" name="Text Box 4"/>
          <p:cNvSpPr txBox="1">
            <a:spLocks noChangeArrowheads="1"/>
          </p:cNvSpPr>
          <p:nvPr/>
        </p:nvSpPr>
        <p:spPr bwMode="auto">
          <a:xfrm>
            <a:off x="2307" y="4509120"/>
            <a:ext cx="6858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utura T OT Medium" panose="02000000000000000000" pitchFamily="50" charset="0"/>
              </a:rPr>
              <a:t>{</a:t>
            </a:r>
            <a:r>
              <a:rPr lang="en-US" sz="1400" dirty="0" err="1" smtClean="0">
                <a:solidFill>
                  <a:srgbClr val="000000"/>
                </a:solidFill>
                <a:latin typeface="Futura T OT Medium" panose="02000000000000000000" pitchFamily="50" charset="0"/>
              </a:rPr>
              <a:t>ihradis</a:t>
            </a:r>
            <a:r>
              <a:rPr lang="en-US" sz="1400" dirty="0" smtClean="0">
                <a:solidFill>
                  <a:srgbClr val="000000"/>
                </a:solidFill>
                <a:latin typeface="Futura T OT Medium" panose="02000000000000000000" pitchFamily="50" charset="0"/>
              </a:rPr>
              <a:t>}@fit.vutbr.cz</a:t>
            </a:r>
            <a:endParaRPr lang="en-US" sz="1400" b="0" dirty="0">
              <a:solidFill>
                <a:schemeClr val="bg2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92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Komprese Obrazu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JPEG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JPEG 2000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MPEG</a:t>
            </a:r>
          </a:p>
          <a:p>
            <a:pPr lvl="1"/>
            <a:r>
              <a:rPr lang="en-US" dirty="0" smtClean="0"/>
              <a:t>Motion estimation</a:t>
            </a:r>
          </a:p>
          <a:p>
            <a:pPr lvl="1"/>
            <a:r>
              <a:rPr lang="en-US" dirty="0" smtClean="0"/>
              <a:t>Variable block size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F7D836-3674-45AD-986E-09E23B8A4A9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7" name="Picture 3" descr="http://www.digitude.net/blog/wp-content/uploads/2010/07/DCT_basis_thumb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701379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cuj2k.sourceforge.net/content/jpeg2000-overview-55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032" y="2276872"/>
            <a:ext cx="4204398" cy="171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72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Restaurace</a:t>
            </a:r>
            <a:r>
              <a:rPr lang="en-US" dirty="0" smtClean="0"/>
              <a:t> </a:t>
            </a:r>
            <a:r>
              <a:rPr lang="en-US" dirty="0" err="1" smtClean="0"/>
              <a:t>obrazu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Deconvolution</a:t>
            </a:r>
            <a:endParaRPr lang="cs-CZ" dirty="0" smtClean="0"/>
          </a:p>
          <a:p>
            <a:r>
              <a:rPr lang="en-US" dirty="0" err="1" smtClean="0"/>
              <a:t>Superresolution</a:t>
            </a:r>
            <a:endParaRPr lang="en-US" dirty="0" smtClean="0"/>
          </a:p>
          <a:p>
            <a:r>
              <a:rPr lang="en-US" dirty="0" smtClean="0"/>
              <a:t>Television</a:t>
            </a:r>
          </a:p>
          <a:p>
            <a:pPr lvl="1"/>
            <a:r>
              <a:rPr lang="en-US" dirty="0" smtClean="0"/>
              <a:t>Compression artefact reduction</a:t>
            </a:r>
          </a:p>
          <a:p>
            <a:pPr lvl="1"/>
            <a:r>
              <a:rPr lang="en-US" dirty="0" smtClean="0"/>
              <a:t>Noise reduction</a:t>
            </a:r>
          </a:p>
          <a:p>
            <a:pPr lvl="1"/>
            <a:r>
              <a:rPr lang="en-US" dirty="0" smtClean="0"/>
              <a:t>Motion interpolation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F7D836-3674-45AD-986E-09E23B8A4A9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5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Příznaky pro detekci objektů</a:t>
            </a:r>
          </a:p>
          <a:p>
            <a:pPr lvl="1"/>
            <a:r>
              <a:rPr lang="cs-CZ" dirty="0" err="1" smtClean="0"/>
              <a:t>Haar</a:t>
            </a:r>
            <a:r>
              <a:rPr lang="cs-CZ" dirty="0" smtClean="0"/>
              <a:t>, HOG</a:t>
            </a:r>
          </a:p>
          <a:p>
            <a:r>
              <a:rPr lang="cs-CZ" dirty="0" smtClean="0"/>
              <a:t>Příznaky pro 3D rekonstrukci SLAM</a:t>
            </a:r>
          </a:p>
          <a:p>
            <a:pPr lvl="1"/>
            <a:r>
              <a:rPr lang="cs-CZ" dirty="0" smtClean="0"/>
              <a:t>SIFT</a:t>
            </a:r>
          </a:p>
          <a:p>
            <a:r>
              <a:rPr lang="cs-CZ" dirty="0" smtClean="0"/>
              <a:t>Konvoluční neuronové sítě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F7D836-3674-45AD-986E-09E23B8A4A9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2" name="Picture 4" descr="http://torch.cogbits.com/doc/tutorials_supervised/convn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84984"/>
            <a:ext cx="7858125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41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http://clarifai.com</a:t>
            </a:r>
            <a:r>
              <a:rPr lang="cs-CZ" dirty="0" smtClean="0">
                <a:hlinkClick r:id="rId2"/>
              </a:rPr>
              <a:t>/</a:t>
            </a:r>
          </a:p>
          <a:p>
            <a:r>
              <a:rPr lang="cs-CZ" dirty="0">
                <a:hlinkClick r:id="rId2"/>
              </a:rPr>
              <a:t>http://ptak.felk.cvut.cz/sfmservice/websfm.pl?menu=cmpmvs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://www.youtube.com/watch?v=lJZaqlrQ6To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www.youtube.com/watch?v=fCnV4MyI9-M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www.youtube.com/watch?v=BUL0QrVf_EM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www.youtube.com/watch?v=jZNpj-6I9g4</a:t>
            </a:r>
            <a:endParaRPr lang="cs-CZ" dirty="0" smtClean="0"/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www.youtube.com/watch?v=7iIDdvCXIFM</a:t>
            </a:r>
            <a:endParaRPr lang="cs-CZ" dirty="0" smtClean="0"/>
          </a:p>
          <a:p>
            <a:r>
              <a:rPr lang="cs-CZ" dirty="0">
                <a:hlinkClick r:id="rId6"/>
              </a:rPr>
              <a:t>http://www.wisdom.weizmann.ac.il/~</a:t>
            </a:r>
            <a:r>
              <a:rPr lang="cs-CZ" dirty="0" smtClean="0">
                <a:hlinkClick r:id="rId6"/>
              </a:rPr>
              <a:t>vision/SingleVideoSR.html</a:t>
            </a:r>
            <a:endParaRPr lang="cs-CZ" dirty="0" smtClean="0"/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F7D836-3674-45AD-986E-09E23B8A4A9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3687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a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B9000C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B9000C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12383</TotalTime>
  <Words>81</Words>
  <Application>Microsoft Office PowerPoint</Application>
  <PresentationFormat>Předvádění na obrazovce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Century Gothic</vt:lpstr>
      <vt:lpstr>Futura T OT Medium</vt:lpstr>
      <vt:lpstr>Tahoma</vt:lpstr>
      <vt:lpstr>Verdana</vt:lpstr>
      <vt:lpstr>prezentace</vt:lpstr>
      <vt:lpstr>Signály ve zpracování obrazu</vt:lpstr>
      <vt:lpstr>Komprese Obrazu</vt:lpstr>
      <vt:lpstr>Restaurace obrazu</vt:lpstr>
      <vt:lpstr>Prezentace aplikace PowerPoint</vt:lpstr>
      <vt:lpstr>Odkazy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Exploiting neighbors for faster scanning window detection in images</dc:title>
  <dc:creator>Michal Hradis</dc:creator>
  <cp:lastModifiedBy>Michal Hradiš</cp:lastModifiedBy>
  <cp:revision>505</cp:revision>
  <dcterms:created xsi:type="dcterms:W3CDTF">2010-12-02T20:13:19Z</dcterms:created>
  <dcterms:modified xsi:type="dcterms:W3CDTF">2014-12-18T12:23:19Z</dcterms:modified>
</cp:coreProperties>
</file>