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9" r:id="rId1"/>
    <p:sldMasterId id="2147483681" r:id="rId2"/>
  </p:sldMasterIdLst>
  <p:notesMasterIdLst>
    <p:notesMasterId r:id="rId60"/>
  </p:notesMasterIdLst>
  <p:handoutMasterIdLst>
    <p:handoutMasterId r:id="rId61"/>
  </p:handoutMasterIdLst>
  <p:sldIdLst>
    <p:sldId id="260" r:id="rId3"/>
    <p:sldId id="473" r:id="rId4"/>
    <p:sldId id="392" r:id="rId5"/>
    <p:sldId id="393" r:id="rId6"/>
    <p:sldId id="394" r:id="rId7"/>
    <p:sldId id="396" r:id="rId8"/>
    <p:sldId id="475" r:id="rId9"/>
    <p:sldId id="476" r:id="rId10"/>
    <p:sldId id="401" r:id="rId11"/>
    <p:sldId id="477" r:id="rId12"/>
    <p:sldId id="402" r:id="rId13"/>
    <p:sldId id="478" r:id="rId14"/>
    <p:sldId id="409" r:id="rId15"/>
    <p:sldId id="479" r:id="rId16"/>
    <p:sldId id="480" r:id="rId17"/>
    <p:sldId id="481" r:id="rId18"/>
    <p:sldId id="482" r:id="rId19"/>
    <p:sldId id="483" r:id="rId20"/>
    <p:sldId id="484" r:id="rId21"/>
    <p:sldId id="485" r:id="rId22"/>
    <p:sldId id="486" r:id="rId23"/>
    <p:sldId id="487" r:id="rId24"/>
    <p:sldId id="419" r:id="rId25"/>
    <p:sldId id="488" r:id="rId26"/>
    <p:sldId id="421" r:id="rId27"/>
    <p:sldId id="423" r:id="rId28"/>
    <p:sldId id="424" r:id="rId29"/>
    <p:sldId id="425" r:id="rId30"/>
    <p:sldId id="426" r:id="rId31"/>
    <p:sldId id="429" r:id="rId32"/>
    <p:sldId id="430" r:id="rId33"/>
    <p:sldId id="489" r:id="rId34"/>
    <p:sldId id="490" r:id="rId35"/>
    <p:sldId id="440" r:id="rId36"/>
    <p:sldId id="443" r:id="rId37"/>
    <p:sldId id="493" r:id="rId38"/>
    <p:sldId id="491" r:id="rId39"/>
    <p:sldId id="492" r:id="rId40"/>
    <p:sldId id="494" r:id="rId41"/>
    <p:sldId id="495" r:id="rId42"/>
    <p:sldId id="496" r:id="rId43"/>
    <p:sldId id="497" r:id="rId44"/>
    <p:sldId id="498" r:id="rId45"/>
    <p:sldId id="499" r:id="rId46"/>
    <p:sldId id="500" r:id="rId47"/>
    <p:sldId id="459" r:id="rId48"/>
    <p:sldId id="501" r:id="rId49"/>
    <p:sldId id="502" r:id="rId50"/>
    <p:sldId id="462" r:id="rId51"/>
    <p:sldId id="503" r:id="rId52"/>
    <p:sldId id="504" r:id="rId53"/>
    <p:sldId id="505" r:id="rId54"/>
    <p:sldId id="506" r:id="rId55"/>
    <p:sldId id="507" r:id="rId56"/>
    <p:sldId id="468" r:id="rId57"/>
    <p:sldId id="469" r:id="rId58"/>
    <p:sldId id="470" r:id="rId59"/>
  </p:sldIdLst>
  <p:sldSz cx="12192000" cy="6858000"/>
  <p:notesSz cx="6797675" cy="9926638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Wingdings" panose="05000000000000000000" pitchFamily="2" charset="2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Wingdings" panose="05000000000000000000" pitchFamily="2" charset="2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Wingdings" panose="05000000000000000000" pitchFamily="2" charset="2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Wingdings" panose="05000000000000000000" pitchFamily="2" charset="2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Wingdings" panose="05000000000000000000" pitchFamily="2" charset="2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Wingdings" panose="05000000000000000000" pitchFamily="2" charset="2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Wingdings" panose="05000000000000000000" pitchFamily="2" charset="2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Wingdings" panose="05000000000000000000" pitchFamily="2" charset="2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Wingdings" panose="05000000000000000000" pitchFamily="2" charset="2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36CA"/>
    <a:srgbClr val="1D9B3E"/>
    <a:srgbClr val="FF9900"/>
    <a:srgbClr val="FFFF00"/>
    <a:srgbClr val="3366CC"/>
    <a:srgbClr val="2200EE"/>
    <a:srgbClr val="FF0000"/>
    <a:srgbClr val="D6EC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29" autoAdjust="0"/>
  </p:normalViewPr>
  <p:slideViewPr>
    <p:cSldViewPr>
      <p:cViewPr varScale="1">
        <p:scale>
          <a:sx n="88" d="100"/>
          <a:sy n="88" d="100"/>
        </p:scale>
        <p:origin x="462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04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61" Type="http://schemas.openxmlformats.org/officeDocument/2006/relationships/handoutMaster" Target="handoutMasters/handoutMaster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097" cy="497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86" tIns="46092" rIns="92186" bIns="46092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85" y="0"/>
            <a:ext cx="2946097" cy="497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86" tIns="46092" rIns="92186" bIns="4609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1095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369"/>
            <a:ext cx="2946097" cy="494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86" tIns="46092" rIns="92186" bIns="46092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1095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85" y="9429369"/>
            <a:ext cx="2946097" cy="494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86" tIns="46092" rIns="92186" bIns="4609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137BF57-A70B-4642-8A9F-6C1A755BDF9C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9425905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097" cy="497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86" tIns="46092" rIns="92186" bIns="46092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85" y="0"/>
            <a:ext cx="2946097" cy="497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86" tIns="46092" rIns="92186" bIns="4609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37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113" y="4714684"/>
            <a:ext cx="5439452" cy="4468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86" tIns="46092" rIns="92186" bIns="460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 noProof="0" smtClean="0"/>
              <a:t>Klepnutím lze upravit styly předlohy textu.</a:t>
            </a:r>
          </a:p>
          <a:p>
            <a:pPr lvl="1"/>
            <a:r>
              <a:rPr lang="cs-CZ" altLang="en-US" noProof="0" smtClean="0"/>
              <a:t>Druhá úroveň</a:t>
            </a:r>
          </a:p>
          <a:p>
            <a:pPr lvl="2"/>
            <a:r>
              <a:rPr lang="cs-CZ" altLang="en-US" noProof="0" smtClean="0"/>
              <a:t>Třetí úroveň</a:t>
            </a:r>
          </a:p>
          <a:p>
            <a:pPr lvl="3"/>
            <a:r>
              <a:rPr lang="cs-CZ" altLang="en-US" noProof="0" smtClean="0"/>
              <a:t>Čtvrtá úroveň</a:t>
            </a:r>
          </a:p>
          <a:p>
            <a:pPr lvl="4"/>
            <a:r>
              <a:rPr lang="cs-CZ" altLang="en-US" noProof="0" smtClean="0"/>
              <a:t>Pátá úroveň</a:t>
            </a:r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369"/>
            <a:ext cx="2946097" cy="494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86" tIns="46092" rIns="92186" bIns="46092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737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85" y="9429369"/>
            <a:ext cx="2946097" cy="494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86" tIns="46092" rIns="92186" bIns="4609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8159399-834C-4ED9-850B-BC33BBC97EA4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9154381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pPr>
              <a:defRPr/>
            </a:pPr>
            <a:fld id="{98539F7E-8B6E-4CBF-9DAD-FACC114F229A}" type="slidenum">
              <a:rPr lang="cs-CZ" altLang="en-US" smtClean="0"/>
              <a:pPr>
                <a:defRPr/>
              </a:pPr>
              <a:t>‹#›</a:t>
            </a:fld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2627971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998280-3966-4334-A05A-10CC6CF6A2DA}" type="slidenum">
              <a:rPr lang="cs-CZ" altLang="en-US" smtClean="0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754294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0E6B60-25CF-4547-8801-462F46C77288}" type="slidenum">
              <a:rPr lang="cs-CZ" altLang="en-US" smtClean="0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0363448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A6A82-03CF-4ABA-846B-B2A6ACA40033}" type="slidenum">
              <a:rPr lang="cs-CZ" altLang="en-US"/>
              <a:pPr>
                <a:defRPr/>
              </a:pPr>
              <a:t>‹#›</a:t>
            </a:fld>
            <a:r>
              <a:rPr lang="en-US" altLang="en-US" dirty="0"/>
              <a:t> </a:t>
            </a:r>
            <a:r>
              <a:rPr lang="en-US" altLang="en-US" dirty="0" smtClean="0"/>
              <a:t>/ 57</a:t>
            </a:r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11096463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24EB7-A120-44A5-8B3F-A2579C0A8BCA}" type="slidenum">
              <a:rPr lang="cs-CZ" altLang="en-US"/>
              <a:pPr>
                <a:defRPr/>
              </a:pPr>
              <a:t>‹#›</a:t>
            </a:fld>
            <a:r>
              <a:rPr lang="en-US" altLang="en-US" dirty="0"/>
              <a:t> </a:t>
            </a:r>
            <a:r>
              <a:rPr lang="en-US" altLang="en-US" dirty="0" smtClean="0"/>
              <a:t>/ 57</a:t>
            </a:r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4787543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E5559-D1CE-4AA8-867B-E33CEA45FEC3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209798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7C64C4-68E5-4789-A4BE-54387F0B11A3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4110764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DAF18-52F4-4078-A8DA-FADB4863CC0A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7184562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1FB00-9245-429F-BC01-F4A6781FC599}" type="slidenum">
              <a:rPr lang="cs-CZ" altLang="en-US"/>
              <a:pPr>
                <a:defRPr/>
              </a:pPr>
              <a:t>‹#›</a:t>
            </a:fld>
            <a:r>
              <a:rPr lang="cs-CZ" altLang="en-US" dirty="0"/>
              <a:t> </a:t>
            </a:r>
            <a:r>
              <a:rPr lang="cs-CZ" altLang="en-US" dirty="0" smtClean="0"/>
              <a:t>/ 57</a:t>
            </a:r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4983705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81E87-B660-4284-BE25-B513F6F1B722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5677374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D469C-1D58-4BE0-B14C-3A82E1BF7964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642785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pPr>
              <a:defRPr/>
            </a:pPr>
            <a:fld id="{E4DC1B11-667A-4E4F-A67C-86A234C1F991}" type="slidenum">
              <a:rPr lang="cs-CZ" altLang="en-US" smtClean="0"/>
              <a:pPr>
                <a:defRPr/>
              </a:pPr>
              <a:t>‹#›</a:t>
            </a:fld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13698164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57B67-C064-457C-859E-FBD4805B6D87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69651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F9528-2508-4361-93E0-8800F060E053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40058061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50DC2-7BC8-4124-95AA-17A2E038CC7C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892430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B15D22-747C-4A2E-B7CB-C972A7F45FAF}" type="slidenum">
              <a:rPr lang="cs-CZ" altLang="en-US" smtClean="0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612491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3EE11A-AD9B-436F-B30C-4235E9DC7DB5}" type="slidenum">
              <a:rPr lang="cs-CZ" altLang="en-US" smtClean="0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211123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4B3748-82B0-47D5-A150-3712A56B1F28}" type="slidenum">
              <a:rPr lang="cs-CZ" altLang="en-US" smtClean="0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925532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A14767-9577-4EDB-B19C-3AF9D2529EA5}" type="slidenum">
              <a:rPr lang="cs-CZ" altLang="en-US" smtClean="0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75855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9F531E-1257-4471-9D4C-82EB6C605DD7}" type="slidenum">
              <a:rPr lang="cs-CZ" altLang="en-US" smtClean="0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806755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40A645-96E9-4016-9F90-93C993064194}" type="slidenum">
              <a:rPr lang="cs-CZ" altLang="en-US" smtClean="0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251507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BE05E3-5973-44C6-A9C6-179A433F4561}" type="slidenum">
              <a:rPr lang="cs-CZ" altLang="en-US" smtClean="0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818297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0478BAD-FF10-4084-A686-BBFC2621E212}" type="slidenum">
              <a:rPr lang="cs-CZ" altLang="en-US" smtClean="0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697821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 smtClean="0"/>
              <a:t>Kliknutím lze upravit styl.</a:t>
            </a:r>
            <a:endParaRPr lang="en-US" altLang="en-US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 smtClean="0"/>
              <a:t>Kliknutím lze upravit styly předlohy textu.</a:t>
            </a:r>
          </a:p>
          <a:p>
            <a:pPr lvl="1"/>
            <a:r>
              <a:rPr lang="cs-CZ" altLang="en-US" smtClean="0"/>
              <a:t>Druhá úroveň</a:t>
            </a:r>
          </a:p>
          <a:p>
            <a:pPr lvl="2"/>
            <a:r>
              <a:rPr lang="cs-CZ" altLang="en-US" smtClean="0"/>
              <a:t>Třetí úroveň</a:t>
            </a:r>
          </a:p>
          <a:p>
            <a:pPr lvl="3"/>
            <a:r>
              <a:rPr lang="cs-CZ" altLang="en-US" smtClean="0"/>
              <a:t>Čtvrtá úroveň</a:t>
            </a:r>
          </a:p>
          <a:p>
            <a:pPr lvl="4"/>
            <a:r>
              <a:rPr lang="cs-CZ" altLang="en-US" smtClean="0"/>
              <a:t>Pátá úroveň</a:t>
            </a:r>
            <a:endParaRPr lang="en-US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25D88920-DC4E-4915-9E32-8BF767ABE4CD}" type="slidenum">
              <a:rPr lang="cs-CZ" altLang="en-US"/>
              <a:pPr>
                <a:defRPr/>
              </a:pPr>
              <a:t>‹#›</a:t>
            </a:fld>
            <a:r>
              <a:rPr lang="en-US" altLang="en-US" dirty="0"/>
              <a:t> </a:t>
            </a:r>
            <a:r>
              <a:rPr lang="en-US" altLang="en-US" dirty="0" smtClean="0"/>
              <a:t>/ 57</a:t>
            </a:r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4121162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commons.wikimedia.org/wiki/File:Konvoluce_2rozm_diskretni.jpg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7" Type="http://schemas.openxmlformats.org/officeDocument/2006/relationships/image" Target="../media/image21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emf"/><Relationship Id="rId4" Type="http://schemas.openxmlformats.org/officeDocument/2006/relationships/image" Target="../media/image40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4.emf"/><Relationship Id="rId4" Type="http://schemas.openxmlformats.org/officeDocument/2006/relationships/image" Target="../media/image56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0.png"/><Relationship Id="rId4" Type="http://schemas.openxmlformats.org/officeDocument/2006/relationships/hyperlink" Target="http://www-personal.umich.edu/~hyunjinp/notes/n-dft.pdf" TargetMode="Externa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Discrete_cosine_transform#Multidimensional_DCTs" TargetMode="Externa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hyperlink" Target="http://www.eetimes.com/document.asp?doc_id=1225736" TargetMode="Externa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ctrTitle"/>
          </p:nvPr>
        </p:nvSpPr>
        <p:spPr>
          <a:xfrm>
            <a:off x="2667000" y="2205038"/>
            <a:ext cx="6858000" cy="10795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/>
              <a:t>Image processing fundamentals</a:t>
            </a:r>
          </a:p>
        </p:txBody>
      </p:sp>
      <p:sp>
        <p:nvSpPr>
          <p:cNvPr id="4099" name="Podnadpis 2"/>
          <p:cNvSpPr>
            <a:spLocks noGrp="1"/>
          </p:cNvSpPr>
          <p:nvPr>
            <p:ph type="subTitle" idx="1"/>
          </p:nvPr>
        </p:nvSpPr>
        <p:spPr>
          <a:xfrm>
            <a:off x="839416" y="4797426"/>
            <a:ext cx="10513168" cy="1655763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Honza </a:t>
            </a:r>
            <a:r>
              <a:rPr lang="cs-CZ" altLang="en-US" dirty="0" smtClean="0"/>
              <a:t>Černocký, ÚPGM</a:t>
            </a:r>
            <a:endParaRPr lang="en-US" altLang="en-US" dirty="0" smtClean="0"/>
          </a:p>
          <a:p>
            <a:r>
              <a:rPr lang="en-US" altLang="en-US" dirty="0" smtClean="0"/>
              <a:t>Please </a:t>
            </a:r>
            <a:r>
              <a:rPr lang="en-US" altLang="en-US" dirty="0"/>
              <a:t>open Python notebook </a:t>
            </a:r>
            <a:r>
              <a:rPr lang="en-US" altLang="en-US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images</a:t>
            </a:r>
            <a:r>
              <a:rPr lang="cs-CZ" altLang="en-US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altLang="en-US" dirty="0" smtClean="0"/>
              <a:t>- </a:t>
            </a:r>
            <a:r>
              <a:rPr lang="cs-CZ" altLang="en-US" dirty="0" err="1" smtClean="0"/>
              <a:t>thanks</a:t>
            </a:r>
            <a:r>
              <a:rPr lang="cs-CZ" altLang="en-US" dirty="0" smtClean="0"/>
              <a:t> Petr Pálka </a:t>
            </a:r>
            <a:r>
              <a:rPr lang="cs-CZ" altLang="en-US" dirty="0" err="1" smtClean="0"/>
              <a:t>for</a:t>
            </a:r>
            <a:r>
              <a:rPr lang="cs-CZ" altLang="en-US" dirty="0" smtClean="0"/>
              <a:t> many Python </a:t>
            </a:r>
            <a:r>
              <a:rPr lang="cs-CZ" altLang="en-US" dirty="0" err="1" smtClean="0"/>
              <a:t>hints</a:t>
            </a:r>
            <a:r>
              <a:rPr lang="cs-CZ" altLang="en-US" dirty="0"/>
              <a:t>!</a:t>
            </a:r>
            <a:endParaRPr lang="en-US" altLang="en-US" b="1" dirty="0" smtClean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altLang="en-US" dirty="0"/>
          </a:p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Thresholding</a:t>
            </a:r>
            <a:r>
              <a:rPr lang="cs-CZ" dirty="0" smtClean="0"/>
              <a:t> </a:t>
            </a:r>
            <a:r>
              <a:rPr lang="en-US" dirty="0" smtClean="0"/>
              <a:t>(</a:t>
            </a:r>
            <a:r>
              <a:rPr lang="cs-CZ" dirty="0" err="1" smtClean="0">
                <a:solidFill>
                  <a:srgbClr val="1436CA"/>
                </a:solidFill>
              </a:rPr>
              <a:t>prahování</a:t>
            </a:r>
            <a:r>
              <a:rPr lang="en-US" dirty="0" smtClean="0"/>
              <a:t>)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Conversion of grayscale to black &amp; white images (good for text, music scores,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In case x[</a:t>
            </a:r>
            <a:r>
              <a:rPr lang="en-US" dirty="0" err="1" smtClean="0"/>
              <a:t>k,l</a:t>
            </a:r>
            <a:r>
              <a:rPr lang="en-US" dirty="0" smtClean="0"/>
              <a:t>] is above a </a:t>
            </a:r>
            <a:r>
              <a:rPr lang="en-US" b="1" dirty="0" smtClean="0"/>
              <a:t>threshold</a:t>
            </a:r>
            <a:r>
              <a:rPr lang="en-US" dirty="0" smtClean="0"/>
              <a:t>, set it to 1. </a:t>
            </a:r>
          </a:p>
          <a:p>
            <a:pPr lvl="1"/>
            <a:r>
              <a:rPr lang="en-US" dirty="0" smtClean="0"/>
              <a:t>Otherwise zero.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#</a:t>
            </a:r>
            <a:r>
              <a:rPr lang="en-US" dirty="0" err="1" smtClean="0">
                <a:solidFill>
                  <a:srgbClr val="FF0000"/>
                </a:solidFill>
              </a:rPr>
              <a:t>pixel_operations_thresholding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DC1B11-667A-4E4F-A67C-86A234C1F991}" type="slidenum">
              <a:rPr lang="cs-CZ" altLang="en-US" smtClean="0">
                <a:latin typeface="+mj-lt"/>
              </a:rPr>
              <a:pPr>
                <a:defRPr/>
              </a:pPr>
              <a:t>10</a:t>
            </a:fld>
            <a:endParaRPr lang="cs-CZ" alt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6771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802416" cy="1325563"/>
          </a:xfrm>
        </p:spPr>
        <p:txBody>
          <a:bodyPr/>
          <a:lstStyle/>
          <a:p>
            <a:r>
              <a:rPr lang="en-US" altLang="en-US" dirty="0" smtClean="0"/>
              <a:t>Histogra</a:t>
            </a:r>
            <a:r>
              <a:rPr lang="en-US" altLang="en-US" dirty="0"/>
              <a:t>m</a:t>
            </a:r>
            <a:r>
              <a:rPr lang="en-US" altLang="en-US" dirty="0" smtClean="0"/>
              <a:t> equalization</a:t>
            </a:r>
            <a:r>
              <a:rPr lang="cs-CZ" altLang="en-US" dirty="0" smtClean="0"/>
              <a:t> </a:t>
            </a:r>
            <a:r>
              <a:rPr lang="en-US" dirty="0" smtClean="0"/>
              <a:t>(</a:t>
            </a:r>
            <a:r>
              <a:rPr lang="cs-CZ" dirty="0" err="1" smtClean="0">
                <a:solidFill>
                  <a:srgbClr val="1436CA"/>
                </a:solidFill>
              </a:rPr>
              <a:t>ekvalizace</a:t>
            </a:r>
            <a:r>
              <a:rPr lang="cs-CZ" dirty="0" smtClean="0">
                <a:solidFill>
                  <a:srgbClr val="1436CA"/>
                </a:solidFill>
              </a:rPr>
              <a:t> histogramu</a:t>
            </a:r>
            <a:r>
              <a:rPr lang="en-US" dirty="0" smtClean="0"/>
              <a:t>)</a:t>
            </a:r>
            <a:endParaRPr lang="en-US" altLang="en-US" dirty="0" smtClean="0"/>
          </a:p>
        </p:txBody>
      </p:sp>
      <p:sp>
        <p:nvSpPr>
          <p:cNvPr id="15364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dirty="0" smtClean="0"/>
              <a:t>Very common image processing operation </a:t>
            </a:r>
            <a:endParaRPr lang="en-US" altLang="en-US" dirty="0"/>
          </a:p>
          <a:p>
            <a:r>
              <a:rPr lang="en-US" altLang="en-US" dirty="0" smtClean="0"/>
              <a:t>We compute the histogram of values (we can use the original quantization or define intervals by hand) </a:t>
            </a:r>
          </a:p>
          <a:p>
            <a:r>
              <a:rPr lang="en-US" altLang="en-US" dirty="0" smtClean="0"/>
              <a:t>We estimate a cumulative dis</a:t>
            </a:r>
            <a:r>
              <a:rPr lang="cs-CZ" altLang="en-US" dirty="0" smtClean="0"/>
              <a:t>t</a:t>
            </a:r>
            <a:r>
              <a:rPr lang="en-US" altLang="en-US" dirty="0" err="1" smtClean="0"/>
              <a:t>ribution</a:t>
            </a:r>
            <a:r>
              <a:rPr lang="en-US" altLang="en-US" dirty="0" smtClean="0"/>
              <a:t> function (CDF) – see the last lecture. </a:t>
            </a:r>
          </a:p>
          <a:p>
            <a:r>
              <a:rPr lang="en-US" altLang="en-US" dirty="0" smtClean="0"/>
              <a:t>We estimate a mapping function that will “straighten” the CDF, this will give us the color mapping. </a:t>
            </a:r>
          </a:p>
          <a:p>
            <a:r>
              <a:rPr lang="en-US" altLang="en-US" dirty="0" smtClean="0"/>
              <a:t>We map the colors using this mapping</a:t>
            </a:r>
          </a:p>
          <a:p>
            <a:r>
              <a:rPr lang="en-US" altLang="en-US" dirty="0" smtClean="0"/>
              <a:t>… and we check the resulting histogram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#</a:t>
            </a:r>
            <a:r>
              <a:rPr lang="en-US" dirty="0" err="1" smtClean="0">
                <a:solidFill>
                  <a:srgbClr val="FF0000"/>
                </a:solidFill>
              </a:rPr>
              <a:t>pixel_operations_</a:t>
            </a:r>
            <a:r>
              <a:rPr lang="en-US" altLang="en-US" dirty="0" err="1" smtClean="0">
                <a:solidFill>
                  <a:srgbClr val="FF0000"/>
                </a:solidFill>
              </a:rPr>
              <a:t>histogram_eq</a:t>
            </a:r>
            <a:r>
              <a:rPr lang="en-US" altLang="en-US" dirty="0" smtClean="0"/>
              <a:t> </a:t>
            </a:r>
            <a:endParaRPr lang="cs-CZ" altLang="en-US" dirty="0" smtClean="0"/>
          </a:p>
        </p:txBody>
      </p:sp>
      <p:sp>
        <p:nvSpPr>
          <p:cNvPr id="15365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3525A88-B033-4F2A-BAD6-A755A2B4BF67}" type="slidenum">
              <a:rPr lang="cs-CZ" altLang="en-US" sz="140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cs-CZ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Agenda</a:t>
            </a:r>
          </a:p>
        </p:txBody>
      </p:sp>
      <p:sp>
        <p:nvSpPr>
          <p:cNvPr id="1536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altLang="en-US" dirty="0"/>
              <a:t>1D versus 2D signals</a:t>
            </a:r>
          </a:p>
          <a:p>
            <a:pPr>
              <a:defRPr/>
            </a:pPr>
            <a:r>
              <a:rPr lang="en-US" altLang="en-US" dirty="0"/>
              <a:t>Basic operations with individual pixels </a:t>
            </a:r>
          </a:p>
          <a:p>
            <a:pPr>
              <a:defRPr/>
            </a:pPr>
            <a:r>
              <a:rPr lang="en-US" altLang="en-US" b="1" dirty="0">
                <a:solidFill>
                  <a:srgbClr val="FF0000"/>
                </a:solidFill>
              </a:rPr>
              <a:t>Image filtering </a:t>
            </a:r>
          </a:p>
          <a:p>
            <a:pPr>
              <a:defRPr/>
            </a:pPr>
            <a:r>
              <a:rPr lang="en-US" altLang="en-US" dirty="0"/>
              <a:t>Spectral analysis of images - fundamentals </a:t>
            </a:r>
          </a:p>
          <a:p>
            <a:pPr>
              <a:defRPr/>
            </a:pPr>
            <a:r>
              <a:rPr lang="en-US" altLang="en-US" dirty="0"/>
              <a:t>2D Discrete Fourier Transform (2D DFT)</a:t>
            </a:r>
          </a:p>
          <a:p>
            <a:pPr>
              <a:defRPr/>
            </a:pPr>
            <a:r>
              <a:rPr lang="en-US" altLang="en-US" dirty="0"/>
              <a:t>2D Discrete cosine transform (2D DCT)</a:t>
            </a:r>
          </a:p>
          <a:p>
            <a:pPr>
              <a:defRPr/>
            </a:pPr>
            <a:r>
              <a:rPr lang="en-US" altLang="en-US" dirty="0"/>
              <a:t>Summary</a:t>
            </a:r>
            <a:endParaRPr lang="en-US" altLang="en-US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F34F89-982A-4198-A0CF-A96AF9D19548}" type="slidenum">
              <a:rPr lang="cs-CZ" altLang="en-US" smtClean="0"/>
              <a:pPr>
                <a:defRPr/>
              </a:pPr>
              <a:t>12</a:t>
            </a:fld>
            <a:r>
              <a:rPr lang="en-US" altLang="en-US" dirty="0" smtClean="0"/>
              <a:t> / 57</a:t>
            </a:r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71840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 err="1" smtClean="0"/>
              <a:t>Filt</a:t>
            </a:r>
            <a:r>
              <a:rPr lang="en-US" altLang="en-US" dirty="0" err="1" smtClean="0"/>
              <a:t>ering</a:t>
            </a:r>
            <a:endParaRPr lang="en-US" altLang="en-US" dirty="0" smtClean="0"/>
          </a:p>
        </p:txBody>
      </p:sp>
      <p:sp>
        <p:nvSpPr>
          <p:cNvPr id="18441" name="Zástupný symbol pro obsah 2"/>
          <p:cNvSpPr>
            <a:spLocks noGrp="1"/>
          </p:cNvSpPr>
          <p:nvPr>
            <p:ph idx="1"/>
          </p:nvPr>
        </p:nvSpPr>
        <p:spPr>
          <a:xfrm>
            <a:off x="838200" y="2565401"/>
            <a:ext cx="10226352" cy="13430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dirty="0" smtClean="0">
                <a:solidFill>
                  <a:srgbClr val="FF0000"/>
                </a:solidFill>
              </a:rPr>
              <a:t>Why ? </a:t>
            </a:r>
            <a:r>
              <a:rPr lang="en-US" altLang="en-US" dirty="0">
                <a:solidFill>
                  <a:srgbClr val="FF0000"/>
                </a:solidFill>
              </a:rPr>
              <a:t>to obtain a new signal with desired </a:t>
            </a:r>
            <a:r>
              <a:rPr lang="en-US" altLang="en-US" dirty="0" smtClean="0">
                <a:solidFill>
                  <a:srgbClr val="FF0000"/>
                </a:solidFill>
              </a:rPr>
              <a:t>properties</a:t>
            </a:r>
          </a:p>
          <a:p>
            <a:pPr marL="0" indent="0">
              <a:buNone/>
            </a:pPr>
            <a:r>
              <a:rPr lang="en-US" altLang="en-US" dirty="0" smtClean="0"/>
              <a:t>Reminder of 1D filtering – FIR only ! </a:t>
            </a:r>
            <a:endParaRPr lang="en-US" altLang="en-US" dirty="0" smtClean="0">
              <a:solidFill>
                <a:srgbClr val="FF0000"/>
              </a:solidFill>
            </a:endParaRPr>
          </a:p>
        </p:txBody>
      </p:sp>
      <p:sp>
        <p:nvSpPr>
          <p:cNvPr id="18435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079DB24-25F9-4504-81D4-0BE1A93E5CF6}" type="slidenum">
              <a:rPr lang="cs-CZ" altLang="en-US" sz="140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cs-CZ" altLang="en-US" sz="1400"/>
          </a:p>
        </p:txBody>
      </p:sp>
      <p:sp>
        <p:nvSpPr>
          <p:cNvPr id="5" name="Obdélník 4"/>
          <p:cNvSpPr/>
          <p:nvPr/>
        </p:nvSpPr>
        <p:spPr>
          <a:xfrm>
            <a:off x="1919289" y="1700214"/>
            <a:ext cx="1081087" cy="6492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tx1"/>
                </a:solidFill>
              </a:rPr>
              <a:t>signal</a:t>
            </a:r>
          </a:p>
        </p:txBody>
      </p:sp>
      <p:sp>
        <p:nvSpPr>
          <p:cNvPr id="6" name="Obdélník 5"/>
          <p:cNvSpPr/>
          <p:nvPr/>
        </p:nvSpPr>
        <p:spPr>
          <a:xfrm>
            <a:off x="4151313" y="1557339"/>
            <a:ext cx="1439862" cy="9350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tx1"/>
                </a:solidFill>
              </a:rPr>
              <a:t>filter</a:t>
            </a:r>
          </a:p>
        </p:txBody>
      </p:sp>
      <p:sp>
        <p:nvSpPr>
          <p:cNvPr id="7" name="Šipka doprava 6"/>
          <p:cNvSpPr/>
          <p:nvPr/>
        </p:nvSpPr>
        <p:spPr>
          <a:xfrm>
            <a:off x="3000375" y="1916114"/>
            <a:ext cx="1150938" cy="21748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Šipka doprava 7"/>
          <p:cNvSpPr/>
          <p:nvPr/>
        </p:nvSpPr>
        <p:spPr>
          <a:xfrm>
            <a:off x="5591176" y="1930400"/>
            <a:ext cx="1152525" cy="2159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bdélník 8"/>
          <p:cNvSpPr/>
          <p:nvPr/>
        </p:nvSpPr>
        <p:spPr>
          <a:xfrm>
            <a:off x="6743700" y="1714500"/>
            <a:ext cx="1081088" cy="647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tx1"/>
                </a:solidFill>
              </a:rPr>
              <a:t>signal</a:t>
            </a:r>
          </a:p>
        </p:txBody>
      </p:sp>
      <p:pic>
        <p:nvPicPr>
          <p:cNvPr id="10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3456703"/>
            <a:ext cx="8616950" cy="326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bdélník 10"/>
          <p:cNvSpPr/>
          <p:nvPr/>
        </p:nvSpPr>
        <p:spPr>
          <a:xfrm>
            <a:off x="6888164" y="4010741"/>
            <a:ext cx="3432175" cy="281622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Reminder of 1D FIR filtering – convolution </a:t>
            </a:r>
            <a:br>
              <a:rPr lang="en-US" altLang="en-US" dirty="0" smtClean="0"/>
            </a:br>
            <a:r>
              <a:rPr lang="en-US" altLang="en-US" dirty="0" smtClean="0"/>
              <a:t>with impulse response  </a:t>
            </a:r>
          </a:p>
        </p:txBody>
      </p:sp>
      <p:sp>
        <p:nvSpPr>
          <p:cNvPr id="5120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  <a:p>
            <a:endParaRPr lang="en-US" altLang="en-US" smtClean="0"/>
          </a:p>
          <a:p>
            <a:r>
              <a:rPr lang="en-US" altLang="en-US" i="1" smtClean="0"/>
              <a:t>k</a:t>
            </a:r>
            <a:r>
              <a:rPr lang="en-US" altLang="en-US" smtClean="0"/>
              <a:t> is an </a:t>
            </a:r>
            <a:r>
              <a:rPr lang="en-US" altLang="en-US" b="1" smtClean="0"/>
              <a:t>auxiliary variable</a:t>
            </a:r>
            <a:r>
              <a:rPr lang="en-US" altLang="en-US" smtClean="0"/>
              <a:t>, usually not running from </a:t>
            </a:r>
            <a:r>
              <a:rPr lang="en-US" altLang="en-US" i="1" smtClean="0"/>
              <a:t>-ꝏ</a:t>
            </a:r>
            <a:r>
              <a:rPr lang="en-US" altLang="en-US" smtClean="0"/>
              <a:t> to </a:t>
            </a:r>
            <a:r>
              <a:rPr lang="en-US" altLang="en-US" i="1" smtClean="0"/>
              <a:t>+ꝏ.  </a:t>
            </a:r>
          </a:p>
          <a:p>
            <a:r>
              <a:rPr lang="en-US" altLang="en-US" smtClean="0"/>
              <a:t>Let’s start with renaming the signals from </a:t>
            </a:r>
            <a:r>
              <a:rPr lang="en-US" altLang="en-US" i="1" smtClean="0"/>
              <a:t>x[n] </a:t>
            </a:r>
            <a:r>
              <a:rPr lang="en-US" altLang="en-US" smtClean="0"/>
              <a:t>and </a:t>
            </a:r>
            <a:r>
              <a:rPr lang="en-US" altLang="en-US" i="1" smtClean="0"/>
              <a:t>h[n]</a:t>
            </a:r>
            <a:r>
              <a:rPr lang="en-US" altLang="en-US" smtClean="0"/>
              <a:t> to </a:t>
            </a:r>
            <a:r>
              <a:rPr lang="en-US" altLang="en-US" i="1" smtClean="0"/>
              <a:t>x[k]</a:t>
            </a:r>
            <a:r>
              <a:rPr lang="en-US" altLang="en-US" smtClean="0"/>
              <a:t> and </a:t>
            </a:r>
            <a:r>
              <a:rPr lang="en-US" altLang="en-US" i="1" smtClean="0"/>
              <a:t>h[k]</a:t>
            </a:r>
            <a:r>
              <a:rPr lang="en-US" altLang="en-US" smtClean="0"/>
              <a:t> and flipping </a:t>
            </a:r>
            <a:r>
              <a:rPr lang="en-US" altLang="en-US" i="1" smtClean="0"/>
              <a:t>h[k]</a:t>
            </a:r>
            <a:r>
              <a:rPr lang="en-US" altLang="en-US" smtClean="0"/>
              <a:t> to </a:t>
            </a:r>
            <a:r>
              <a:rPr lang="en-US" altLang="en-US" i="1" smtClean="0"/>
              <a:t>h[-k]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8653F2-3DB3-46B8-8155-B464B359472C}" type="slidenum">
              <a:rPr lang="cs-CZ" altLang="en-US" smtClean="0"/>
              <a:pPr>
                <a:defRPr/>
              </a:pPr>
              <a:t>14</a:t>
            </a:fld>
            <a:r>
              <a:rPr lang="en-US" altLang="en-US" dirty="0" smtClean="0"/>
              <a:t> / 57</a:t>
            </a:r>
            <a:endParaRPr lang="cs-CZ" altLang="en-US" dirty="0"/>
          </a:p>
        </p:txBody>
      </p:sp>
      <p:pic>
        <p:nvPicPr>
          <p:cNvPr id="51205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967" y="1802854"/>
            <a:ext cx="352742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6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992" y="1556792"/>
            <a:ext cx="3679825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24350"/>
            <a:ext cx="12052300" cy="239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664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Zástupný symbol pro obsah 2"/>
          <p:cNvSpPr>
            <a:spLocks noGrp="1"/>
          </p:cNvSpPr>
          <p:nvPr>
            <p:ph idx="1"/>
          </p:nvPr>
        </p:nvSpPr>
        <p:spPr>
          <a:xfrm>
            <a:off x="838200" y="260350"/>
            <a:ext cx="10515600" cy="5916613"/>
          </a:xfrm>
        </p:spPr>
        <p:txBody>
          <a:bodyPr/>
          <a:lstStyle/>
          <a:p>
            <a:r>
              <a:rPr lang="en-US" altLang="en-US" smtClean="0"/>
              <a:t>And proceed by computing output samples for different </a:t>
            </a:r>
            <a:r>
              <a:rPr lang="en-US" altLang="en-US" i="1" smtClean="0"/>
              <a:t>n</a:t>
            </a:r>
            <a:r>
              <a:rPr lang="en-US" altLang="en-US" smtClean="0"/>
              <a:t>’s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A83118-6382-4205-8858-7679529DEBD4}" type="slidenum">
              <a:rPr lang="cs-CZ" altLang="en-US" smtClean="0"/>
              <a:pPr>
                <a:defRPr/>
              </a:pPr>
              <a:t>15</a:t>
            </a:fld>
            <a:r>
              <a:rPr lang="en-US" altLang="en-US" dirty="0" smtClean="0"/>
              <a:t> / 57</a:t>
            </a:r>
            <a:endParaRPr lang="cs-CZ" altLang="en-US" dirty="0"/>
          </a:p>
        </p:txBody>
      </p:sp>
      <p:pic>
        <p:nvPicPr>
          <p:cNvPr id="52228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8" y="763588"/>
            <a:ext cx="10560050" cy="595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ový bublinový popisek 5"/>
          <p:cNvSpPr/>
          <p:nvPr/>
        </p:nvSpPr>
        <p:spPr>
          <a:xfrm>
            <a:off x="2208213" y="1773238"/>
            <a:ext cx="3455987" cy="215900"/>
          </a:xfrm>
          <a:prstGeom prst="wedgeRectCallout">
            <a:avLst>
              <a:gd name="adj1" fmla="val 42436"/>
              <a:gd name="adj2" fmla="val 11541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sz="2800" dirty="0"/>
              <a:t>Σ</a:t>
            </a:r>
            <a:endParaRPr lang="en-US" sz="2800" dirty="0"/>
          </a:p>
        </p:txBody>
      </p:sp>
      <p:sp>
        <p:nvSpPr>
          <p:cNvPr id="7" name="Ovál 6"/>
          <p:cNvSpPr/>
          <p:nvPr/>
        </p:nvSpPr>
        <p:spPr>
          <a:xfrm>
            <a:off x="4076700" y="1162050"/>
            <a:ext cx="603250" cy="6492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ál 7"/>
          <p:cNvSpPr/>
          <p:nvPr/>
        </p:nvSpPr>
        <p:spPr>
          <a:xfrm>
            <a:off x="3216275" y="1125538"/>
            <a:ext cx="601663" cy="6477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ál 8"/>
          <p:cNvSpPr/>
          <p:nvPr/>
        </p:nvSpPr>
        <p:spPr>
          <a:xfrm>
            <a:off x="2343150" y="1143000"/>
            <a:ext cx="601663" cy="6492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ál 9"/>
          <p:cNvSpPr/>
          <p:nvPr/>
        </p:nvSpPr>
        <p:spPr>
          <a:xfrm>
            <a:off x="4932363" y="1169988"/>
            <a:ext cx="601662" cy="6477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Obdélníkový bublinový popisek 10"/>
          <p:cNvSpPr/>
          <p:nvPr/>
        </p:nvSpPr>
        <p:spPr>
          <a:xfrm>
            <a:off x="3071813" y="3933825"/>
            <a:ext cx="3455987" cy="215900"/>
          </a:xfrm>
          <a:prstGeom prst="wedgeRectCallout">
            <a:avLst>
              <a:gd name="adj1" fmla="val 42436"/>
              <a:gd name="adj2" fmla="val 11541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sz="2800" dirty="0"/>
              <a:t>Σ</a:t>
            </a:r>
            <a:endParaRPr lang="en-US" sz="2800" dirty="0"/>
          </a:p>
        </p:txBody>
      </p:sp>
      <p:sp>
        <p:nvSpPr>
          <p:cNvPr id="12" name="Ovál 11"/>
          <p:cNvSpPr/>
          <p:nvPr/>
        </p:nvSpPr>
        <p:spPr>
          <a:xfrm>
            <a:off x="4941888" y="3322638"/>
            <a:ext cx="601662" cy="6492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Ovál 12"/>
          <p:cNvSpPr/>
          <p:nvPr/>
        </p:nvSpPr>
        <p:spPr>
          <a:xfrm>
            <a:off x="4079875" y="3284538"/>
            <a:ext cx="601663" cy="6492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ál 13"/>
          <p:cNvSpPr/>
          <p:nvPr/>
        </p:nvSpPr>
        <p:spPr>
          <a:xfrm>
            <a:off x="3206750" y="3303588"/>
            <a:ext cx="601663" cy="6492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Ovál 14"/>
          <p:cNvSpPr/>
          <p:nvPr/>
        </p:nvSpPr>
        <p:spPr>
          <a:xfrm>
            <a:off x="5795963" y="3328988"/>
            <a:ext cx="601662" cy="6492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Obdélníkový bublinový popisek 15"/>
          <p:cNvSpPr/>
          <p:nvPr/>
        </p:nvSpPr>
        <p:spPr>
          <a:xfrm>
            <a:off x="7512050" y="6069013"/>
            <a:ext cx="3455988" cy="215900"/>
          </a:xfrm>
          <a:prstGeom prst="wedgeRectCallout">
            <a:avLst>
              <a:gd name="adj1" fmla="val 42436"/>
              <a:gd name="adj2" fmla="val 11541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sz="2800" dirty="0"/>
              <a:t>Σ</a:t>
            </a:r>
            <a:endParaRPr lang="en-US" sz="2800" dirty="0"/>
          </a:p>
        </p:txBody>
      </p:sp>
      <p:sp>
        <p:nvSpPr>
          <p:cNvPr id="17" name="Ovál 16"/>
          <p:cNvSpPr/>
          <p:nvPr/>
        </p:nvSpPr>
        <p:spPr>
          <a:xfrm>
            <a:off x="9382125" y="5459413"/>
            <a:ext cx="601663" cy="6477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Ovál 17"/>
          <p:cNvSpPr/>
          <p:nvPr/>
        </p:nvSpPr>
        <p:spPr>
          <a:xfrm>
            <a:off x="8520113" y="5421313"/>
            <a:ext cx="601662" cy="6477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Ovál 18"/>
          <p:cNvSpPr/>
          <p:nvPr/>
        </p:nvSpPr>
        <p:spPr>
          <a:xfrm>
            <a:off x="7646988" y="5440363"/>
            <a:ext cx="601662" cy="6477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Ovál 19"/>
          <p:cNvSpPr/>
          <p:nvPr/>
        </p:nvSpPr>
        <p:spPr>
          <a:xfrm>
            <a:off x="10236200" y="5465763"/>
            <a:ext cx="601663" cy="6477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51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 smtClean="0"/>
              <a:t>1D Convolution - summary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Flip the impulse response</a:t>
            </a:r>
          </a:p>
          <a:p>
            <a:pPr>
              <a:defRPr/>
            </a:pPr>
            <a:r>
              <a:rPr lang="en-US" dirty="0" smtClean="0"/>
              <a:t>For all meaningful output samples n </a:t>
            </a:r>
            <a:endParaRPr lang="cs-CZ" dirty="0" smtClean="0"/>
          </a:p>
          <a:p>
            <a:pPr lvl="1">
              <a:defRPr/>
            </a:pPr>
            <a:r>
              <a:rPr lang="en-US" dirty="0" smtClean="0"/>
              <a:t>Shift flipped impulse response to given </a:t>
            </a:r>
            <a:r>
              <a:rPr lang="cs-CZ" dirty="0" smtClean="0"/>
              <a:t>„</a:t>
            </a:r>
            <a:r>
              <a:rPr lang="cs-CZ" i="1" dirty="0" smtClean="0"/>
              <a:t>n</a:t>
            </a:r>
            <a:r>
              <a:rPr lang="cs-CZ" dirty="0" smtClean="0"/>
              <a:t>“</a:t>
            </a:r>
          </a:p>
          <a:p>
            <a:pPr lvl="1">
              <a:defRPr/>
            </a:pPr>
            <a:r>
              <a:rPr lang="en-US" dirty="0" err="1" smtClean="0"/>
              <a:t>Mutliply</a:t>
            </a:r>
            <a:endParaRPr lang="cs-CZ" dirty="0" smtClean="0"/>
          </a:p>
          <a:p>
            <a:pPr lvl="1">
              <a:defRPr/>
            </a:pPr>
            <a:r>
              <a:rPr lang="en-US" dirty="0" smtClean="0"/>
              <a:t>Add</a:t>
            </a:r>
            <a:endParaRPr lang="cs-CZ" dirty="0" smtClean="0"/>
          </a:p>
          <a:p>
            <a:pPr lvl="1">
              <a:defRPr/>
            </a:pPr>
            <a:r>
              <a:rPr lang="en-US" dirty="0" smtClean="0"/>
              <a:t>Write the result to </a:t>
            </a:r>
            <a:r>
              <a:rPr lang="en-US" i="1" dirty="0" smtClean="0"/>
              <a:t>y[n]</a:t>
            </a:r>
            <a:endParaRPr lang="cs-CZ" i="1" dirty="0" smtClean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dirty="0" smtClean="0"/>
          </a:p>
        </p:txBody>
      </p:sp>
      <p:sp>
        <p:nvSpPr>
          <p:cNvPr id="53252" name="Zástupný symbol pro číslo snímk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81FC3828-1E00-44F1-A676-5E0CDC9DEB47}" type="slidenum">
              <a:rPr lang="cs-CZ" altLang="en-US" sz="1400" smtClean="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16</a:t>
            </a:fld>
            <a:endParaRPr lang="cs-CZ" altLang="en-US" sz="1400" smtClean="0">
              <a:latin typeface="Arial" panose="020B0604020202020204" pitchFamily="34" charset="0"/>
            </a:endParaRPr>
          </a:p>
        </p:txBody>
      </p:sp>
      <p:sp>
        <p:nvSpPr>
          <p:cNvPr id="5" name="Zahnutá šipka doprava 4"/>
          <p:cNvSpPr/>
          <p:nvPr/>
        </p:nvSpPr>
        <p:spPr>
          <a:xfrm rot="10800000" flipH="1">
            <a:off x="838200" y="2781300"/>
            <a:ext cx="433388" cy="1439863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98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2D filtering (</a:t>
            </a:r>
            <a:r>
              <a:rPr lang="cs-CZ" dirty="0" smtClean="0">
                <a:solidFill>
                  <a:srgbClr val="1436CA"/>
                </a:solidFill>
              </a:rPr>
              <a:t>2D filtrace</a:t>
            </a:r>
            <a:r>
              <a:rPr lang="en-US" dirty="0" smtClean="0"/>
              <a:t>) </a:t>
            </a:r>
            <a:r>
              <a:rPr lang="en-US" dirty="0"/>
              <a:t>- </a:t>
            </a:r>
            <a:r>
              <a:rPr lang="en-US" altLang="en-US" dirty="0"/>
              <a:t>convolution </a:t>
            </a:r>
            <a:r>
              <a:rPr lang="en-US" altLang="en-US" dirty="0" smtClean="0"/>
              <a:t>with 2D impulse </a:t>
            </a:r>
            <a:r>
              <a:rPr lang="en-US" altLang="en-US" dirty="0" smtClean="0"/>
              <a:t>response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9972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  <a:defRPr/>
            </a:pPr>
            <a:endParaRPr lang="en-US" b="1" dirty="0" smtClean="0"/>
          </a:p>
          <a:p>
            <a:pPr marL="0" indent="0">
              <a:buNone/>
              <a:defRPr/>
            </a:pPr>
            <a:endParaRPr lang="en-US" b="1" dirty="0" smtClean="0"/>
          </a:p>
          <a:p>
            <a:pPr marL="0" indent="0">
              <a:buNone/>
              <a:defRPr/>
            </a:pPr>
            <a:endParaRPr lang="en-US" b="1" dirty="0" smtClean="0"/>
          </a:p>
          <a:p>
            <a:pPr>
              <a:defRPr/>
            </a:pPr>
            <a:r>
              <a:rPr lang="en-US" b="1" dirty="0" smtClean="0"/>
              <a:t>Terminology </a:t>
            </a:r>
            <a:r>
              <a:rPr lang="en-US" dirty="0" smtClean="0"/>
              <a:t>– </a:t>
            </a:r>
            <a:r>
              <a:rPr lang="en-US" i="1" dirty="0" smtClean="0"/>
              <a:t>h[</a:t>
            </a:r>
            <a:r>
              <a:rPr lang="en-US" i="1" dirty="0" err="1" smtClean="0"/>
              <a:t>k,l</a:t>
            </a:r>
            <a:r>
              <a:rPr lang="en-US" i="1" dirty="0" smtClean="0"/>
              <a:t>]</a:t>
            </a:r>
            <a:r>
              <a:rPr lang="en-US" dirty="0" smtClean="0"/>
              <a:t> is called </a:t>
            </a:r>
            <a:endParaRPr lang="cs-CZ" dirty="0"/>
          </a:p>
          <a:p>
            <a:pPr lvl="1">
              <a:defRPr/>
            </a:pPr>
            <a:r>
              <a:rPr lang="en-US" dirty="0" smtClean="0"/>
              <a:t>Filter coefficients (</a:t>
            </a:r>
            <a:r>
              <a:rPr lang="cs-CZ" dirty="0" smtClean="0">
                <a:solidFill>
                  <a:srgbClr val="1436CA"/>
                </a:solidFill>
              </a:rPr>
              <a:t>koeficienty filtru</a:t>
            </a:r>
            <a:r>
              <a:rPr lang="en-US" dirty="0" smtClean="0"/>
              <a:t>)</a:t>
            </a:r>
          </a:p>
          <a:p>
            <a:pPr lvl="1">
              <a:defRPr/>
            </a:pPr>
            <a:r>
              <a:rPr lang="en-US" dirty="0" smtClean="0"/>
              <a:t>Impulse response</a:t>
            </a:r>
            <a:r>
              <a:rPr lang="cs-CZ" dirty="0" smtClean="0"/>
              <a:t> </a:t>
            </a:r>
            <a:r>
              <a:rPr lang="en-US" dirty="0" smtClean="0"/>
              <a:t>(</a:t>
            </a:r>
            <a:r>
              <a:rPr lang="cs-CZ" dirty="0" smtClean="0">
                <a:solidFill>
                  <a:srgbClr val="1436CA"/>
                </a:solidFill>
              </a:rPr>
              <a:t>impulsní odezva</a:t>
            </a:r>
            <a:r>
              <a:rPr lang="en-US" dirty="0" smtClean="0"/>
              <a:t>)</a:t>
            </a:r>
            <a:endParaRPr lang="cs-CZ" dirty="0"/>
          </a:p>
          <a:p>
            <a:pPr lvl="1">
              <a:defRPr/>
            </a:pPr>
            <a:r>
              <a:rPr lang="en-US" dirty="0" smtClean="0"/>
              <a:t>Mask</a:t>
            </a:r>
            <a:r>
              <a:rPr lang="cs-CZ" dirty="0" smtClean="0"/>
              <a:t> </a:t>
            </a:r>
            <a:r>
              <a:rPr lang="en-US" dirty="0" smtClean="0"/>
              <a:t>(</a:t>
            </a:r>
            <a:r>
              <a:rPr lang="cs-CZ" dirty="0" smtClean="0">
                <a:solidFill>
                  <a:srgbClr val="1436CA"/>
                </a:solidFill>
              </a:rPr>
              <a:t>maska</a:t>
            </a:r>
            <a:r>
              <a:rPr lang="en-US" dirty="0" smtClean="0"/>
              <a:t>)</a:t>
            </a:r>
            <a:endParaRPr lang="cs-CZ" dirty="0"/>
          </a:p>
          <a:p>
            <a:pPr lvl="1">
              <a:defRPr/>
            </a:pPr>
            <a:r>
              <a:rPr lang="en-US" dirty="0"/>
              <a:t>Convolution </a:t>
            </a:r>
            <a:r>
              <a:rPr lang="en-US" dirty="0" smtClean="0"/>
              <a:t>kernel</a:t>
            </a:r>
            <a:r>
              <a:rPr lang="cs-CZ" dirty="0" smtClean="0"/>
              <a:t> </a:t>
            </a:r>
            <a:r>
              <a:rPr lang="en-US" dirty="0" smtClean="0"/>
              <a:t>(</a:t>
            </a:r>
            <a:r>
              <a:rPr lang="cs-CZ" dirty="0" smtClean="0">
                <a:solidFill>
                  <a:srgbClr val="1436CA"/>
                </a:solidFill>
              </a:rPr>
              <a:t>konvoluční jádro</a:t>
            </a:r>
            <a:r>
              <a:rPr lang="en-US" dirty="0" smtClean="0"/>
              <a:t>)</a:t>
            </a:r>
          </a:p>
          <a:p>
            <a:pPr>
              <a:defRPr/>
            </a:pPr>
            <a:r>
              <a:rPr lang="en-US" dirty="0" smtClean="0"/>
              <a:t>While for 1D, we respect the causality (</a:t>
            </a:r>
            <a:r>
              <a:rPr lang="en-US" i="1" dirty="0" smtClean="0"/>
              <a:t>h[n] = 0</a:t>
            </a:r>
            <a:r>
              <a:rPr lang="en-US" dirty="0" smtClean="0"/>
              <a:t> for </a:t>
            </a:r>
            <a:r>
              <a:rPr lang="en-US" i="1" dirty="0" smtClean="0"/>
              <a:t>n &lt; 0</a:t>
            </a:r>
            <a:r>
              <a:rPr lang="en-US" dirty="0" smtClean="0"/>
              <a:t>), for 2D, the mask </a:t>
            </a:r>
            <a:r>
              <a:rPr lang="en-US" i="1" dirty="0" smtClean="0"/>
              <a:t>h[</a:t>
            </a:r>
            <a:r>
              <a:rPr lang="en-US" i="1" dirty="0" err="1" smtClean="0"/>
              <a:t>k,l</a:t>
            </a:r>
            <a:r>
              <a:rPr lang="en-US" i="1" dirty="0" smtClean="0"/>
              <a:t>]</a:t>
            </a:r>
            <a:r>
              <a:rPr lang="en-US" dirty="0" smtClean="0"/>
              <a:t> is usually </a:t>
            </a:r>
            <a:r>
              <a:rPr lang="en-US" b="1" dirty="0" smtClean="0"/>
              <a:t>symmetrical</a:t>
            </a:r>
            <a:r>
              <a:rPr lang="en-US" dirty="0" smtClean="0"/>
              <a:t>. </a:t>
            </a:r>
          </a:p>
          <a:p>
            <a:pPr>
              <a:defRPr/>
            </a:pPr>
            <a:r>
              <a:rPr lang="en-US" dirty="0" smtClean="0"/>
              <a:t>We </a:t>
            </a:r>
            <a:r>
              <a:rPr lang="en-US" dirty="0"/>
              <a:t>want </a:t>
            </a:r>
            <a:r>
              <a:rPr lang="en-US" dirty="0" smtClean="0"/>
              <a:t>coefficients </a:t>
            </a:r>
            <a:r>
              <a:rPr lang="en-US" i="1" dirty="0"/>
              <a:t>h[</a:t>
            </a:r>
            <a:r>
              <a:rPr lang="en-US" i="1" dirty="0" err="1"/>
              <a:t>k,l</a:t>
            </a:r>
            <a:r>
              <a:rPr lang="en-US" i="1" dirty="0"/>
              <a:t>]</a:t>
            </a:r>
            <a:endParaRPr lang="cs-CZ" b="1" dirty="0"/>
          </a:p>
          <a:p>
            <a:pPr lvl="1">
              <a:defRPr/>
            </a:pPr>
            <a:r>
              <a:rPr lang="en-US" dirty="0"/>
              <a:t>to have some </a:t>
            </a:r>
            <a:r>
              <a:rPr lang="en-US" dirty="0" smtClean="0"/>
              <a:t>sense and do what we want </a:t>
            </a:r>
            <a:endParaRPr lang="cs-CZ" dirty="0"/>
          </a:p>
          <a:p>
            <a:pPr lvl="1">
              <a:defRPr/>
            </a:pPr>
            <a:r>
              <a:rPr lang="en-US" dirty="0"/>
              <a:t>not to change the dynamics of the </a:t>
            </a:r>
            <a:r>
              <a:rPr lang="en-US" dirty="0" smtClean="0"/>
              <a:t>signal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DC1B11-667A-4E4F-A67C-86A234C1F991}" type="slidenum">
              <a:rPr lang="cs-CZ" altLang="en-US" smtClean="0"/>
              <a:pPr>
                <a:defRPr/>
              </a:pPr>
              <a:t>17</a:t>
            </a:fld>
            <a:endParaRPr lang="cs-CZ" altLang="en-US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624" y="1825624"/>
            <a:ext cx="6992295" cy="750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94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46517" y="6532016"/>
            <a:ext cx="10515600" cy="28902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 smtClean="0"/>
              <a:t>Source </a:t>
            </a: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commons.wikimedia.org/wiki/File:Konvoluce_2rozm_diskretni.jpg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DC1B11-667A-4E4F-A67C-86A234C1F991}" type="slidenum">
              <a:rPr lang="cs-CZ" altLang="en-US" smtClean="0"/>
              <a:pPr>
                <a:defRPr/>
              </a:pPr>
              <a:t>18</a:t>
            </a:fld>
            <a:endParaRPr lang="cs-CZ" altLang="en-US"/>
          </a:p>
        </p:txBody>
      </p:sp>
      <p:pic>
        <p:nvPicPr>
          <p:cNvPr id="5" name="Picture 2" descr="https://upload.wikimedia.org/wikipedia/commons/c/c5/Konvoluce_2rozm_diskretn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6" y="120310"/>
            <a:ext cx="10801200" cy="6329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697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do with the edges ?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Accept that the resulting image will be smaller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Add zeros around the original image so that the convolution kernel has always samples to process </a:t>
            </a:r>
            <a:r>
              <a:rPr lang="en-US" dirty="0" smtClean="0"/>
              <a:t>– default functioning of filtering functions (both 1D and 2D). </a:t>
            </a:r>
          </a:p>
          <a:p>
            <a:r>
              <a:rPr lang="en-US" dirty="0" smtClean="0"/>
              <a:t>Repeat 1</a:t>
            </a:r>
            <a:r>
              <a:rPr lang="en-US" baseline="30000" dirty="0" smtClean="0"/>
              <a:t>st</a:t>
            </a:r>
            <a:r>
              <a:rPr lang="en-US" dirty="0" smtClean="0"/>
              <a:t> and last line and 1</a:t>
            </a:r>
            <a:r>
              <a:rPr lang="en-US" baseline="30000" dirty="0" smtClean="0"/>
              <a:t>st</a:t>
            </a:r>
            <a:r>
              <a:rPr lang="en-US" dirty="0" smtClean="0"/>
              <a:t> and last column as many times as needed. </a:t>
            </a:r>
          </a:p>
          <a:p>
            <a:r>
              <a:rPr lang="en-US" dirty="0" smtClean="0"/>
              <a:t>Wrap the image to “tube” line-wise and column wise. 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DC1B11-667A-4E4F-A67C-86A234C1F991}" type="slidenum">
              <a:rPr lang="cs-CZ" altLang="en-US" smtClean="0"/>
              <a:pPr>
                <a:defRPr/>
              </a:pPr>
              <a:t>19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406762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Agenda</a:t>
            </a:r>
          </a:p>
        </p:txBody>
      </p:sp>
      <p:sp>
        <p:nvSpPr>
          <p:cNvPr id="1536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altLang="en-US" b="1" dirty="0">
                <a:solidFill>
                  <a:srgbClr val="FF0000"/>
                </a:solidFill>
              </a:rPr>
              <a:t>1D versus 2D signals</a:t>
            </a:r>
          </a:p>
          <a:p>
            <a:pPr>
              <a:defRPr/>
            </a:pPr>
            <a:r>
              <a:rPr lang="en-US" altLang="en-US" dirty="0"/>
              <a:t>Basic operations with individual pixels </a:t>
            </a:r>
          </a:p>
          <a:p>
            <a:pPr>
              <a:defRPr/>
            </a:pPr>
            <a:r>
              <a:rPr lang="en-US" altLang="en-US" dirty="0"/>
              <a:t>Image filtering </a:t>
            </a:r>
          </a:p>
          <a:p>
            <a:pPr>
              <a:defRPr/>
            </a:pPr>
            <a:r>
              <a:rPr lang="en-US" altLang="en-US" dirty="0"/>
              <a:t>Spectral analysis of images - fundamentals </a:t>
            </a:r>
          </a:p>
          <a:p>
            <a:pPr>
              <a:defRPr/>
            </a:pPr>
            <a:r>
              <a:rPr lang="en-US" altLang="en-US" dirty="0"/>
              <a:t>2D Discrete Fourier Transform (2D DFT)</a:t>
            </a:r>
          </a:p>
          <a:p>
            <a:pPr>
              <a:defRPr/>
            </a:pPr>
            <a:r>
              <a:rPr lang="en-US" altLang="en-US" dirty="0"/>
              <a:t>2D Discrete cosine transform (2D DCT)</a:t>
            </a:r>
          </a:p>
          <a:p>
            <a:pPr>
              <a:defRPr/>
            </a:pPr>
            <a:r>
              <a:rPr lang="en-US" altLang="en-US" dirty="0"/>
              <a:t>Summary</a:t>
            </a:r>
            <a:endParaRPr lang="en-US" altLang="en-US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F34F89-982A-4198-A0CF-A96AF9D19548}" type="slidenum">
              <a:rPr lang="cs-CZ" altLang="en-US" smtClean="0"/>
              <a:pPr>
                <a:defRPr/>
              </a:pPr>
              <a:t>2</a:t>
            </a:fld>
            <a:r>
              <a:rPr lang="en-US" altLang="en-US" dirty="0" smtClean="0"/>
              <a:t> / 57</a:t>
            </a:r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238033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576" y="2708920"/>
            <a:ext cx="2315094" cy="898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typical filters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7172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Wire</a:t>
            </a:r>
            <a:r>
              <a:rPr lang="cs-CZ" dirty="0" smtClean="0"/>
              <a:t> </a:t>
            </a:r>
            <a:r>
              <a:rPr lang="en-US" dirty="0" smtClean="0"/>
              <a:t>(</a:t>
            </a:r>
            <a:r>
              <a:rPr lang="cs-CZ" dirty="0" smtClean="0">
                <a:solidFill>
                  <a:srgbClr val="1436CA"/>
                </a:solidFill>
              </a:rPr>
              <a:t>drát</a:t>
            </a:r>
            <a:r>
              <a:rPr lang="en-US" dirty="0" smtClean="0"/>
              <a:t>) </a:t>
            </a:r>
          </a:p>
          <a:p>
            <a:r>
              <a:rPr lang="en-US" dirty="0" smtClean="0"/>
              <a:t>Smoothing (</a:t>
            </a:r>
            <a:r>
              <a:rPr lang="cs-CZ" dirty="0" smtClean="0">
                <a:solidFill>
                  <a:srgbClr val="1436CA"/>
                </a:solidFill>
              </a:rPr>
              <a:t>vyhlazování</a:t>
            </a:r>
            <a:r>
              <a:rPr lang="en-US" dirty="0" smtClean="0"/>
              <a:t>)		Sharpening</a:t>
            </a:r>
            <a:r>
              <a:rPr lang="cs-CZ" dirty="0" smtClean="0"/>
              <a:t> </a:t>
            </a:r>
            <a:r>
              <a:rPr lang="en-US" dirty="0" smtClean="0"/>
              <a:t>(</a:t>
            </a:r>
            <a:r>
              <a:rPr lang="cs-CZ" dirty="0" smtClean="0">
                <a:solidFill>
                  <a:srgbClr val="1436CA"/>
                </a:solidFill>
              </a:rPr>
              <a:t>zaostřování</a:t>
            </a:r>
            <a:r>
              <a:rPr lang="en-US" dirty="0" smtClean="0"/>
              <a:t>)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Sobel operators</a:t>
            </a:r>
            <a:r>
              <a:rPr lang="cs-CZ" dirty="0" smtClean="0"/>
              <a:t> – </a:t>
            </a:r>
            <a:r>
              <a:rPr lang="cs-CZ" dirty="0" err="1" smtClean="0"/>
              <a:t>edge</a:t>
            </a:r>
            <a:r>
              <a:rPr lang="cs-CZ" dirty="0" smtClean="0"/>
              <a:t> </a:t>
            </a:r>
            <a:r>
              <a:rPr lang="cs-CZ" dirty="0" err="1" smtClean="0"/>
              <a:t>detectors</a:t>
            </a:r>
            <a:r>
              <a:rPr lang="cs-CZ" dirty="0" smtClean="0"/>
              <a:t> </a:t>
            </a:r>
            <a:r>
              <a:rPr lang="en-US" dirty="0" smtClean="0"/>
              <a:t>(</a:t>
            </a:r>
            <a:r>
              <a:rPr lang="cs-CZ" dirty="0" smtClean="0">
                <a:solidFill>
                  <a:srgbClr val="1436CA"/>
                </a:solidFill>
              </a:rPr>
              <a:t>detektory hran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 smtClean="0"/>
              <a:t>   Horizontal edge</a:t>
            </a:r>
            <a:r>
              <a:rPr lang="cs-CZ" dirty="0" smtClean="0"/>
              <a:t>s	</a:t>
            </a:r>
            <a:r>
              <a:rPr lang="en-US" dirty="0" smtClean="0"/>
              <a:t>		Vertical edge</a:t>
            </a:r>
            <a:r>
              <a:rPr lang="cs-CZ" dirty="0" smtClean="0"/>
              <a:t>s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We need to process samples smaller than zero – we can take absolute value</a:t>
            </a:r>
          </a:p>
          <a:p>
            <a:r>
              <a:rPr lang="en-US" dirty="0" smtClean="0"/>
              <a:t>Both Sobel operators together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#2d_filter_examples</a:t>
            </a:r>
          </a:p>
          <a:p>
            <a:pPr lvl="1"/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DC1B11-667A-4E4F-A67C-86A234C1F991}" type="slidenum">
              <a:rPr lang="cs-CZ" altLang="en-US" smtClean="0"/>
              <a:pPr>
                <a:defRPr/>
              </a:pPr>
              <a:t>20</a:t>
            </a:fld>
            <a:endParaRPr lang="cs-CZ" altLang="en-US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688" y="1825624"/>
            <a:ext cx="1728192" cy="459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960" y="5726759"/>
            <a:ext cx="3529087" cy="374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1064" y="2710030"/>
            <a:ext cx="2686016" cy="897622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79976" y="4492058"/>
            <a:ext cx="2338048" cy="817995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47528" y="4487500"/>
            <a:ext cx="2561163" cy="817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3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 err="1"/>
              <a:t>Denoisin</a:t>
            </a:r>
            <a:r>
              <a:rPr lang="en-US" altLang="en-US" dirty="0"/>
              <a:t>g </a:t>
            </a:r>
            <a:r>
              <a:rPr lang="en-US" altLang="en-US" dirty="0" smtClean="0"/>
              <a:t>of images</a:t>
            </a:r>
            <a:r>
              <a:rPr lang="cs-CZ" altLang="en-US" dirty="0" smtClean="0"/>
              <a:t> </a:t>
            </a:r>
            <a:r>
              <a:rPr lang="en-US" dirty="0" smtClean="0"/>
              <a:t>(</a:t>
            </a:r>
            <a:r>
              <a:rPr lang="cs-CZ" dirty="0" err="1" smtClean="0">
                <a:solidFill>
                  <a:srgbClr val="1436CA"/>
                </a:solidFill>
              </a:rPr>
              <a:t>odšumování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95851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dirty="0" err="1" smtClean="0"/>
              <a:t>Denoise</a:t>
            </a:r>
            <a:r>
              <a:rPr lang="en-US" altLang="en-US" dirty="0" smtClean="0"/>
              <a:t> </a:t>
            </a:r>
            <a:r>
              <a:rPr lang="en-US" altLang="en-US" dirty="0"/>
              <a:t>but at the same time, </a:t>
            </a:r>
            <a:r>
              <a:rPr lang="en-US" altLang="en-US" dirty="0" smtClean="0"/>
              <a:t>preserve </a:t>
            </a:r>
            <a:r>
              <a:rPr lang="en-US" altLang="en-US" dirty="0"/>
              <a:t>the edges in </a:t>
            </a:r>
            <a:r>
              <a:rPr lang="en-US" altLang="en-US" dirty="0" smtClean="0"/>
              <a:t>image… </a:t>
            </a:r>
            <a:endParaRPr lang="en-US" altLang="en-US" dirty="0"/>
          </a:p>
          <a:p>
            <a:r>
              <a:rPr lang="en-US" altLang="en-US" dirty="0" err="1"/>
              <a:t>Denoising</a:t>
            </a:r>
            <a:r>
              <a:rPr lang="en-US" altLang="en-US" dirty="0"/>
              <a:t> with m</a:t>
            </a:r>
            <a:r>
              <a:rPr lang="cs-CZ" altLang="en-US" dirty="0" err="1"/>
              <a:t>ask</a:t>
            </a:r>
            <a:r>
              <a:rPr lang="cs-CZ" altLang="en-US" dirty="0"/>
              <a:t> 9</a:t>
            </a:r>
            <a:r>
              <a:rPr lang="en-US" altLang="en-US" dirty="0"/>
              <a:t> </a:t>
            </a:r>
            <a:r>
              <a:rPr lang="cs-CZ" altLang="en-US" dirty="0"/>
              <a:t>x</a:t>
            </a:r>
            <a:r>
              <a:rPr lang="en-US" altLang="en-US" dirty="0"/>
              <a:t> </a:t>
            </a:r>
            <a:r>
              <a:rPr lang="cs-CZ" altLang="en-US" dirty="0"/>
              <a:t>9, </a:t>
            </a:r>
            <a:r>
              <a:rPr lang="en-US" altLang="en-US" dirty="0"/>
              <a:t>and </a:t>
            </a:r>
            <a:r>
              <a:rPr lang="cs-CZ" altLang="en-US" dirty="0" err="1"/>
              <a:t>values</a:t>
            </a:r>
            <a:r>
              <a:rPr lang="cs-CZ" altLang="en-US" dirty="0"/>
              <a:t> 1/81 </a:t>
            </a:r>
            <a:r>
              <a:rPr lang="en-US" altLang="en-US" dirty="0" smtClean="0"/>
              <a:t>– removes noise but also blurs the edges. </a:t>
            </a:r>
          </a:p>
          <a:p>
            <a:r>
              <a:rPr lang="en-US" b="1" dirty="0" smtClean="0"/>
              <a:t>Median</a:t>
            </a:r>
            <a:r>
              <a:rPr lang="en-US" dirty="0" smtClean="0"/>
              <a:t> filtering (</a:t>
            </a:r>
            <a:r>
              <a:rPr lang="cs-CZ" dirty="0" smtClean="0">
                <a:solidFill>
                  <a:srgbClr val="1436CA"/>
                </a:solidFill>
              </a:rPr>
              <a:t>mediánová filtrace</a:t>
            </a:r>
            <a:r>
              <a:rPr lang="en-US" dirty="0" smtClean="0"/>
              <a:t>) </a:t>
            </a:r>
            <a:r>
              <a:rPr lang="en-US" dirty="0"/>
              <a:t>is </a:t>
            </a:r>
            <a:r>
              <a:rPr lang="en-US" dirty="0" smtClean="0"/>
              <a:t>a non-linear operation</a:t>
            </a:r>
            <a:r>
              <a:rPr lang="cs-CZ" dirty="0" smtClean="0"/>
              <a:t>: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Reminder what is median: </a:t>
            </a:r>
          </a:p>
          <a:p>
            <a:pPr lvl="1"/>
            <a:r>
              <a:rPr lang="en-US" dirty="0" smtClean="0"/>
              <a:t>Order all values in increasing order  </a:t>
            </a:r>
          </a:p>
          <a:p>
            <a:pPr lvl="1"/>
            <a:r>
              <a:rPr lang="en-US" dirty="0" smtClean="0"/>
              <a:t>Pick the one in the center </a:t>
            </a:r>
          </a:p>
          <a:p>
            <a:r>
              <a:rPr lang="en-US" dirty="0" smtClean="0"/>
              <a:t>Median is not mean !  For x = [[1  1  1], [1  1  1], [0  0  0]]</a:t>
            </a:r>
          </a:p>
          <a:p>
            <a:pPr lvl="2"/>
            <a:r>
              <a:rPr lang="en-US" dirty="0" smtClean="0"/>
              <a:t>Median is 1 – edges are preserved </a:t>
            </a:r>
          </a:p>
          <a:p>
            <a:pPr lvl="2"/>
            <a:r>
              <a:rPr lang="en-US" dirty="0" smtClean="0"/>
              <a:t>Mean is 2/3 – edges are blurred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 #</a:t>
            </a:r>
            <a:r>
              <a:rPr lang="en-US" dirty="0" err="1" smtClean="0">
                <a:solidFill>
                  <a:srgbClr val="FF0000"/>
                </a:solidFill>
              </a:rPr>
              <a:t>denoising_mean_vs_median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DC1B11-667A-4E4F-A67C-86A234C1F991}" type="slidenum">
              <a:rPr lang="cs-CZ" altLang="en-US" smtClean="0"/>
              <a:pPr>
                <a:defRPr/>
              </a:pPr>
              <a:t>21</a:t>
            </a:fld>
            <a:endParaRPr lang="cs-CZ" altLang="en-US"/>
          </a:p>
        </p:txBody>
      </p:sp>
      <p:pic>
        <p:nvPicPr>
          <p:cNvPr id="5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744" y="3429000"/>
            <a:ext cx="7776864" cy="52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062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Agenda</a:t>
            </a:r>
          </a:p>
        </p:txBody>
      </p:sp>
      <p:sp>
        <p:nvSpPr>
          <p:cNvPr id="1536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altLang="en-US" dirty="0"/>
              <a:t>1D versus 2D signals</a:t>
            </a:r>
          </a:p>
          <a:p>
            <a:pPr>
              <a:defRPr/>
            </a:pPr>
            <a:r>
              <a:rPr lang="en-US" altLang="en-US" dirty="0"/>
              <a:t>Basic operations with individual pixels </a:t>
            </a:r>
          </a:p>
          <a:p>
            <a:pPr>
              <a:defRPr/>
            </a:pPr>
            <a:r>
              <a:rPr lang="en-US" altLang="en-US" dirty="0"/>
              <a:t>Image filtering </a:t>
            </a:r>
          </a:p>
          <a:p>
            <a:pPr>
              <a:defRPr/>
            </a:pPr>
            <a:r>
              <a:rPr lang="en-US" altLang="en-US" b="1" dirty="0">
                <a:solidFill>
                  <a:srgbClr val="FF0000"/>
                </a:solidFill>
              </a:rPr>
              <a:t>Spectral analysis of images - fundamentals </a:t>
            </a:r>
          </a:p>
          <a:p>
            <a:pPr>
              <a:defRPr/>
            </a:pPr>
            <a:r>
              <a:rPr lang="en-US" altLang="en-US" dirty="0"/>
              <a:t>2D Discrete Fourier Transform (2D DFT)</a:t>
            </a:r>
          </a:p>
          <a:p>
            <a:pPr>
              <a:defRPr/>
            </a:pPr>
            <a:r>
              <a:rPr lang="en-US" altLang="en-US" dirty="0"/>
              <a:t>2D Discrete cosine transform (2D DCT)</a:t>
            </a:r>
          </a:p>
          <a:p>
            <a:pPr>
              <a:defRPr/>
            </a:pPr>
            <a:r>
              <a:rPr lang="en-US" altLang="en-US" dirty="0"/>
              <a:t>Summary</a:t>
            </a:r>
            <a:endParaRPr lang="en-US" altLang="en-US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F34F89-982A-4198-A0CF-A96AF9D19548}" type="slidenum">
              <a:rPr lang="cs-CZ" altLang="en-US" smtClean="0"/>
              <a:pPr>
                <a:defRPr/>
              </a:pPr>
              <a:t>22</a:t>
            </a:fld>
            <a:r>
              <a:rPr lang="en-US" altLang="en-US" dirty="0" smtClean="0"/>
              <a:t> / 57</a:t>
            </a:r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237958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 err="1" smtClean="0"/>
              <a:t>Spectral</a:t>
            </a:r>
            <a:r>
              <a:rPr lang="cs-CZ" altLang="en-US" dirty="0" smtClean="0"/>
              <a:t> </a:t>
            </a:r>
            <a:r>
              <a:rPr lang="cs-CZ" altLang="en-US" dirty="0" err="1" smtClean="0"/>
              <a:t>analysis</a:t>
            </a:r>
            <a:r>
              <a:rPr lang="cs-CZ" altLang="en-US" dirty="0" smtClean="0"/>
              <a:t> </a:t>
            </a:r>
            <a:r>
              <a:rPr lang="en-US" dirty="0" smtClean="0"/>
              <a:t>(</a:t>
            </a:r>
            <a:r>
              <a:rPr lang="cs-CZ" dirty="0" smtClean="0">
                <a:solidFill>
                  <a:srgbClr val="1436CA"/>
                </a:solidFill>
              </a:rPr>
              <a:t>spektrální analýza</a:t>
            </a:r>
            <a:r>
              <a:rPr lang="en-US" dirty="0" smtClean="0"/>
              <a:t>)</a:t>
            </a:r>
            <a:endParaRPr lang="en-US" altLang="en-US" dirty="0" smtClean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30725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 smtClean="0"/>
              <a:t>Task:</a:t>
            </a:r>
          </a:p>
          <a:p>
            <a:pPr marL="457200" lvl="1" indent="0">
              <a:buNone/>
              <a:defRPr/>
            </a:pPr>
            <a:r>
              <a:rPr lang="en-US" b="1" dirty="0" smtClean="0">
                <a:solidFill>
                  <a:srgbClr val="FF0000"/>
                </a:solidFill>
              </a:rPr>
              <a:t>Determine, what is in the signal on different frequencies</a:t>
            </a:r>
          </a:p>
          <a:p>
            <a:pPr>
              <a:defRPr/>
            </a:pPr>
            <a:r>
              <a:rPr lang="cs-CZ" dirty="0" err="1" smtClean="0"/>
              <a:t>We</a:t>
            </a:r>
            <a:r>
              <a:rPr lang="cs-CZ" dirty="0" smtClean="0"/>
              <a:t> </a:t>
            </a:r>
            <a:r>
              <a:rPr lang="cs-CZ" dirty="0" err="1" smtClean="0"/>
              <a:t>always</a:t>
            </a:r>
            <a:r>
              <a:rPr lang="cs-CZ" dirty="0" smtClean="0"/>
              <a:t> </a:t>
            </a:r>
            <a:r>
              <a:rPr lang="cs-CZ" dirty="0" err="1" smtClean="0"/>
              <a:t>ask</a:t>
            </a:r>
            <a:r>
              <a:rPr lang="en-US" dirty="0" smtClean="0"/>
              <a:t>:</a:t>
            </a:r>
          </a:p>
          <a:p>
            <a:pPr lvl="1">
              <a:defRPr/>
            </a:pPr>
            <a:r>
              <a:rPr lang="en-US" dirty="0" smtClean="0"/>
              <a:t>Where is the given frequency</a:t>
            </a:r>
          </a:p>
          <a:p>
            <a:pPr lvl="1">
              <a:defRPr/>
            </a:pPr>
            <a:r>
              <a:rPr lang="en-US" dirty="0" smtClean="0"/>
              <a:t>How much of signal (image) at given frequency </a:t>
            </a:r>
          </a:p>
          <a:p>
            <a:pPr lvl="1">
              <a:defRPr/>
            </a:pPr>
            <a:r>
              <a:rPr lang="en-US" dirty="0" smtClean="0"/>
              <a:t>Shift (phase) of </a:t>
            </a:r>
            <a:r>
              <a:rPr lang="en-US" dirty="0"/>
              <a:t>signal (image) at given frequency </a:t>
            </a:r>
            <a:endParaRPr lang="cs-CZ" dirty="0" smtClean="0"/>
          </a:p>
          <a:p>
            <a:pPr>
              <a:defRPr/>
            </a:pPr>
            <a:r>
              <a:rPr lang="en-US" dirty="0" smtClean="0"/>
              <a:t>Why ?</a:t>
            </a:r>
          </a:p>
          <a:p>
            <a:pPr lvl="1">
              <a:defRPr/>
            </a:pPr>
            <a:r>
              <a:rPr lang="en-US" dirty="0" smtClean="0"/>
              <a:t>Visualization, </a:t>
            </a:r>
          </a:p>
          <a:p>
            <a:pPr lvl="1">
              <a:defRPr/>
            </a:pPr>
            <a:r>
              <a:rPr lang="en-US" dirty="0" smtClean="0"/>
              <a:t>Feature extraction (think of machine learning, resp. “artificial intelligence”)</a:t>
            </a:r>
          </a:p>
          <a:p>
            <a:pPr lvl="1">
              <a:defRPr/>
            </a:pPr>
            <a:r>
              <a:rPr lang="en-US" dirty="0" smtClean="0"/>
              <a:t>Filtering (conversion to spectral domain and multiplication therein can be efficient)</a:t>
            </a:r>
          </a:p>
          <a:p>
            <a:pPr lvl="1">
              <a:defRPr/>
            </a:pPr>
            <a:r>
              <a:rPr lang="en-US" dirty="0" smtClean="0"/>
              <a:t>Coding (think of JPEG)</a:t>
            </a:r>
            <a:endParaRPr lang="en-US" dirty="0"/>
          </a:p>
        </p:txBody>
      </p:sp>
      <p:sp>
        <p:nvSpPr>
          <p:cNvPr id="32772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53B98AA-420B-42E8-B3F8-6CA57EF3B81F}" type="slidenum">
              <a:rPr lang="cs-CZ" altLang="en-US" sz="140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cs-CZ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Reminder, how we did spectral analysis for </a:t>
            </a:r>
            <a:r>
              <a:rPr lang="cs-CZ" altLang="en-US" b="1" dirty="0"/>
              <a:t>1D</a:t>
            </a:r>
            <a:r>
              <a:rPr lang="en-US" altLang="en-US" dirty="0"/>
              <a:t> signals</a:t>
            </a:r>
            <a:endParaRPr lang="en-US" altLang="en-US" dirty="0" smtClean="0"/>
          </a:p>
        </p:txBody>
      </p:sp>
      <p:sp>
        <p:nvSpPr>
          <p:cNvPr id="2253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Correlation</a:t>
            </a:r>
            <a:endParaRPr lang="cs-CZ" altLang="en-US" dirty="0" smtClean="0"/>
          </a:p>
          <a:p>
            <a:r>
              <a:rPr lang="en-US" altLang="en-US" dirty="0" smtClean="0"/>
              <a:t>Determination of similarity</a:t>
            </a:r>
            <a:endParaRPr lang="cs-CZ" altLang="en-US" dirty="0" smtClean="0"/>
          </a:p>
          <a:p>
            <a:r>
              <a:rPr lang="en-US" altLang="en-US" dirty="0" smtClean="0"/>
              <a:t>Projection to bases</a:t>
            </a:r>
          </a:p>
          <a:p>
            <a:r>
              <a:rPr lang="en-US" altLang="en-US" dirty="0" smtClean="0"/>
              <a:t>Notation</a:t>
            </a:r>
          </a:p>
          <a:p>
            <a:pPr lvl="1"/>
            <a:r>
              <a:rPr lang="en-US" altLang="en-US" i="1" dirty="0" smtClean="0"/>
              <a:t>x[n]</a:t>
            </a:r>
            <a:r>
              <a:rPr lang="en-US" altLang="en-US" dirty="0" smtClean="0"/>
              <a:t> is the unknown signal </a:t>
            </a:r>
          </a:p>
          <a:p>
            <a:pPr lvl="1"/>
            <a:r>
              <a:rPr lang="en-US" altLang="en-US" i="1" dirty="0" smtClean="0"/>
              <a:t>a[n]</a:t>
            </a:r>
            <a:r>
              <a:rPr lang="en-US" altLang="en-US" dirty="0" smtClean="0"/>
              <a:t> is a known (generated) analysis signal </a:t>
            </a:r>
          </a:p>
          <a:p>
            <a:pPr lvl="1"/>
            <a:r>
              <a:rPr lang="en-US" altLang="en-US" i="1" dirty="0" smtClean="0"/>
              <a:t>c</a:t>
            </a:r>
            <a:r>
              <a:rPr lang="en-US" altLang="en-US" dirty="0" smtClean="0"/>
              <a:t> is the resulting coefficient quantifying correlation / similarity / strength of projection</a:t>
            </a:r>
          </a:p>
        </p:txBody>
      </p:sp>
      <p:sp>
        <p:nvSpPr>
          <p:cNvPr id="22532" name="Zástupný symbol pro číslo snímk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14B3DF65-0B00-486F-83B6-88CC86FDA546}" type="slidenum">
              <a:rPr lang="cs-CZ" altLang="en-US" sz="14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24</a:t>
            </a:fld>
            <a:endParaRPr lang="cs-CZ" altLang="en-US" sz="1400">
              <a:latin typeface="Arial" panose="020B0604020202020204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7751763" y="2349500"/>
            <a:ext cx="2312987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FF0000"/>
                </a:solidFill>
                <a:latin typeface="+mn-lt"/>
              </a:rPr>
              <a:t>The same</a:t>
            </a:r>
            <a:r>
              <a:rPr lang="cs-CZ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+mn-lt"/>
              </a:rPr>
              <a:t>!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7104063" y="1700213"/>
            <a:ext cx="2312987" cy="1631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000" b="1" dirty="0">
                <a:solidFill>
                  <a:srgbClr val="FF0000"/>
                </a:solidFill>
                <a:latin typeface="+mn-lt"/>
              </a:rPr>
              <a:t>}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775" y="5281613"/>
            <a:ext cx="314007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7581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We first tried spectral analysis with </a:t>
            </a:r>
            <a:r>
              <a:rPr lang="cs-CZ" altLang="en-US" dirty="0" smtClean="0"/>
              <a:t>cosin</a:t>
            </a:r>
            <a:r>
              <a:rPr lang="en-US" altLang="en-US" dirty="0" smtClean="0"/>
              <a:t>e bases</a:t>
            </a:r>
          </a:p>
        </p:txBody>
      </p:sp>
      <p:pic>
        <p:nvPicPr>
          <p:cNvPr id="34818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3352" y="1618313"/>
            <a:ext cx="11665296" cy="3468114"/>
          </a:xfrm>
        </p:spPr>
      </p:pic>
      <p:sp>
        <p:nvSpPr>
          <p:cNvPr id="34820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7EBDB79-7D32-4FEC-A94D-C9A1037C0AAB}" type="slidenum">
              <a:rPr lang="cs-CZ" altLang="en-US" sz="1400"/>
              <a:pPr>
                <a:spcBef>
                  <a:spcPct val="0"/>
                </a:spcBef>
                <a:buFontTx/>
                <a:buNone/>
              </a:pPr>
              <a:t>25</a:t>
            </a:fld>
            <a:endParaRPr lang="cs-CZ" altLang="en-US" sz="1400"/>
          </a:p>
        </p:txBody>
      </p:sp>
      <p:sp>
        <p:nvSpPr>
          <p:cNvPr id="34821" name="Zástupný symbol pro obsah 2"/>
          <p:cNvSpPr txBox="1">
            <a:spLocks/>
          </p:cNvSpPr>
          <p:nvPr/>
        </p:nvSpPr>
        <p:spPr bwMode="auto">
          <a:xfrm>
            <a:off x="838200" y="5589240"/>
            <a:ext cx="10874424" cy="1041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2800" dirty="0" smtClean="0">
                <a:latin typeface="+mn-lt"/>
              </a:rPr>
              <a:t>But we soon found a problem </a:t>
            </a:r>
            <a:r>
              <a:rPr lang="en-US" altLang="en-US" sz="2800" dirty="0">
                <a:latin typeface="+mn-lt"/>
              </a:rPr>
              <a:t>with the phase – the signal “wave” </a:t>
            </a:r>
            <a:r>
              <a:rPr lang="en-US" altLang="en-US" sz="2800" dirty="0" smtClean="0">
                <a:latin typeface="+mn-lt"/>
              </a:rPr>
              <a:t>does not necessarily have zero phase as the cosine … </a:t>
            </a:r>
            <a:endParaRPr lang="en-US" altLang="en-US" sz="2800" dirty="0">
              <a:latin typeface="+mn-lt"/>
            </a:endParaRPr>
          </a:p>
        </p:txBody>
      </p:sp>
      <p:pic>
        <p:nvPicPr>
          <p:cNvPr id="34822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667" y="4920192"/>
            <a:ext cx="1656333" cy="731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Illustration of correct behavior</a:t>
            </a:r>
          </a:p>
        </p:txBody>
      </p:sp>
      <p:sp>
        <p:nvSpPr>
          <p:cNvPr id="35844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D879313-FF5C-4CEF-8B94-A7E7C94B0855}" type="slidenum">
              <a:rPr lang="cs-CZ" altLang="en-US" sz="1400"/>
              <a:pPr>
                <a:spcBef>
                  <a:spcPct val="0"/>
                </a:spcBef>
                <a:buFontTx/>
                <a:buNone/>
              </a:pPr>
              <a:t>26</a:t>
            </a:fld>
            <a:endParaRPr lang="cs-CZ" altLang="en-US" sz="140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44" y="1749461"/>
            <a:ext cx="11635352" cy="4608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Still correct </a:t>
            </a:r>
            <a:r>
              <a:rPr lang="en-US" altLang="en-US" dirty="0"/>
              <a:t>behavior</a:t>
            </a:r>
            <a:endParaRPr lang="en-US" altLang="en-US" dirty="0" smtClean="0"/>
          </a:p>
        </p:txBody>
      </p:sp>
      <p:sp>
        <p:nvSpPr>
          <p:cNvPr id="36868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021699D-B968-4690-B554-7B6545DD8A1F}" type="slidenum">
              <a:rPr lang="cs-CZ" altLang="en-US" sz="1400"/>
              <a:pPr>
                <a:spcBef>
                  <a:spcPct val="0"/>
                </a:spcBef>
                <a:buFontTx/>
                <a:buNone/>
              </a:pPr>
              <a:t>27</a:t>
            </a:fld>
            <a:endParaRPr lang="cs-CZ" altLang="en-US" sz="140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" y="1690688"/>
            <a:ext cx="13565836" cy="46656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Bad – sine is </a:t>
            </a:r>
            <a:r>
              <a:rPr lang="en-US" altLang="en-US" b="1" dirty="0" smtClean="0">
                <a:solidFill>
                  <a:srgbClr val="FF0000"/>
                </a:solidFill>
              </a:rPr>
              <a:t>not</a:t>
            </a:r>
            <a:r>
              <a:rPr lang="en-US" altLang="en-US" dirty="0" smtClean="0">
                <a:solidFill>
                  <a:srgbClr val="FF0000"/>
                </a:solidFill>
              </a:rPr>
              <a:t> </a:t>
            </a:r>
            <a:r>
              <a:rPr lang="en-US" altLang="en-US" dirty="0" smtClean="0"/>
              <a:t>similar to cosine … </a:t>
            </a:r>
          </a:p>
        </p:txBody>
      </p:sp>
      <p:sp>
        <p:nvSpPr>
          <p:cNvPr id="37892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2FF80D3-299E-4BB5-B002-52E8ECA54D55}" type="slidenum">
              <a:rPr lang="cs-CZ" altLang="en-US" sz="1400"/>
              <a:pPr>
                <a:spcBef>
                  <a:spcPct val="0"/>
                </a:spcBef>
                <a:buFontTx/>
                <a:buNone/>
              </a:pPr>
              <a:t>28</a:t>
            </a:fld>
            <a:endParaRPr lang="cs-CZ" altLang="en-US" sz="140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74" y="1988840"/>
            <a:ext cx="12142735" cy="3960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Solution - complex exponentials that contain </a:t>
            </a:r>
            <a:r>
              <a:rPr lang="en-US" altLang="en-US" b="1" dirty="0" smtClean="0"/>
              <a:t>both </a:t>
            </a:r>
            <a:r>
              <a:rPr lang="en-US" altLang="en-US" dirty="0" smtClean="0"/>
              <a:t>cosine and sine</a:t>
            </a:r>
          </a:p>
        </p:txBody>
      </p:sp>
      <p:pic>
        <p:nvPicPr>
          <p:cNvPr id="38914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315310" y="1509712"/>
            <a:ext cx="7456729" cy="5591696"/>
          </a:xfrm>
        </p:spPr>
      </p:pic>
      <p:sp>
        <p:nvSpPr>
          <p:cNvPr id="38916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1307445-7858-4DFB-AE9C-28D2772A46F9}" type="slidenum">
              <a:rPr lang="cs-CZ" altLang="en-US" sz="1400"/>
              <a:pPr>
                <a:spcBef>
                  <a:spcPct val="0"/>
                </a:spcBef>
                <a:buFontTx/>
                <a:buNone/>
              </a:pPr>
              <a:t>29</a:t>
            </a:fld>
            <a:endParaRPr lang="cs-CZ" altLang="en-US" sz="1400"/>
          </a:p>
        </p:txBody>
      </p:sp>
      <p:pic>
        <p:nvPicPr>
          <p:cNvPr id="38917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088" y="5883501"/>
            <a:ext cx="5005387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904" y="1365250"/>
            <a:ext cx="7319962" cy="549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 err="1" smtClean="0"/>
              <a:t>Reminder</a:t>
            </a:r>
            <a:r>
              <a:rPr lang="cs-CZ" altLang="en-US" dirty="0" smtClean="0"/>
              <a:t> </a:t>
            </a:r>
            <a:r>
              <a:rPr lang="cs-CZ" altLang="en-US" dirty="0" err="1" smtClean="0"/>
              <a:t>of</a:t>
            </a:r>
            <a:r>
              <a:rPr lang="cs-CZ" altLang="en-US" dirty="0" smtClean="0"/>
              <a:t> </a:t>
            </a:r>
            <a:r>
              <a:rPr lang="en-US" altLang="en-US" dirty="0" smtClean="0"/>
              <a:t>1D sig</a:t>
            </a:r>
            <a:r>
              <a:rPr lang="cs-CZ" altLang="en-US" dirty="0" smtClean="0"/>
              <a:t>n</a:t>
            </a:r>
            <a:r>
              <a:rPr lang="en-US" altLang="en-US" dirty="0" smtClean="0"/>
              <a:t>a</a:t>
            </a:r>
            <a:r>
              <a:rPr lang="cs-CZ" altLang="en-US" dirty="0" smtClean="0"/>
              <a:t>l</a:t>
            </a:r>
            <a:endParaRPr lang="en-US" altLang="en-US" dirty="0" smtClean="0"/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en-US" dirty="0" err="1" smtClean="0"/>
              <a:t>We</a:t>
            </a:r>
            <a:r>
              <a:rPr lang="cs-CZ" altLang="en-US" dirty="0" smtClean="0"/>
              <a:t> </a:t>
            </a:r>
            <a:r>
              <a:rPr lang="cs-CZ" altLang="en-US" dirty="0" err="1" smtClean="0"/>
              <a:t>will</a:t>
            </a:r>
            <a:r>
              <a:rPr lang="cs-CZ" altLang="en-US" dirty="0" smtClean="0"/>
              <a:t> </a:t>
            </a:r>
            <a:r>
              <a:rPr lang="cs-CZ" altLang="en-US" dirty="0" err="1" smtClean="0"/>
              <a:t>stay</a:t>
            </a:r>
            <a:r>
              <a:rPr lang="cs-CZ" altLang="en-US" dirty="0" smtClean="0"/>
              <a:t> </a:t>
            </a:r>
            <a:r>
              <a:rPr lang="cs-CZ" altLang="en-US" dirty="0" err="1" smtClean="0"/>
              <a:t>with</a:t>
            </a:r>
            <a:r>
              <a:rPr lang="cs-CZ" altLang="en-US" dirty="0" smtClean="0"/>
              <a:t> </a:t>
            </a:r>
            <a:r>
              <a:rPr lang="cs-CZ" altLang="en-US" dirty="0" err="1" smtClean="0"/>
              <a:t>discrete-time</a:t>
            </a:r>
            <a:r>
              <a:rPr lang="cs-CZ" altLang="en-US" dirty="0" smtClean="0"/>
              <a:t/>
            </a:r>
            <a:br>
              <a:rPr lang="cs-CZ" altLang="en-US" dirty="0" smtClean="0"/>
            </a:br>
            <a:r>
              <a:rPr lang="cs-CZ" altLang="en-US" dirty="0" err="1" smtClean="0"/>
              <a:t>signals</a:t>
            </a:r>
            <a:r>
              <a:rPr lang="cs-CZ" altLang="en-US" dirty="0" smtClean="0"/>
              <a:t> </a:t>
            </a:r>
            <a:r>
              <a:rPr lang="cs-CZ" altLang="en-US" i="1" dirty="0" smtClean="0"/>
              <a:t>x</a:t>
            </a:r>
            <a:r>
              <a:rPr lang="en-US" altLang="en-US" i="1" dirty="0" smtClean="0"/>
              <a:t>[n]</a:t>
            </a:r>
            <a:r>
              <a:rPr lang="en-US" altLang="en-US" dirty="0" smtClean="0"/>
              <a:t>. </a:t>
            </a:r>
          </a:p>
          <a:p>
            <a:r>
              <a:rPr lang="en-US" altLang="en-US" dirty="0" smtClean="0"/>
              <a:t>Typical 1D signal has </a:t>
            </a:r>
            <a:r>
              <a:rPr lang="en-US" altLang="en-US" i="1" dirty="0" smtClean="0"/>
              <a:t>N</a:t>
            </a:r>
            <a:r>
              <a:rPr lang="en-US" altLang="en-US" dirty="0" smtClean="0"/>
              <a:t> samples, </a:t>
            </a:r>
            <a:br>
              <a:rPr lang="en-US" altLang="en-US" dirty="0" smtClean="0"/>
            </a:br>
            <a:r>
              <a:rPr lang="en-US" altLang="en-US" dirty="0" smtClean="0"/>
              <a:t>from </a:t>
            </a:r>
            <a:r>
              <a:rPr lang="en-US" altLang="en-US" i="1" dirty="0" smtClean="0"/>
              <a:t>x[0]</a:t>
            </a:r>
            <a:r>
              <a:rPr lang="en-US" altLang="en-US" dirty="0" smtClean="0"/>
              <a:t> to </a:t>
            </a:r>
            <a:r>
              <a:rPr lang="en-US" altLang="en-US" i="1" dirty="0" smtClean="0"/>
              <a:t>x[N-1]</a:t>
            </a:r>
          </a:p>
          <a:p>
            <a:r>
              <a:rPr lang="en-US" altLang="en-US" dirty="0" smtClean="0"/>
              <a:t>In C or Python, we represent it </a:t>
            </a:r>
            <a:br>
              <a:rPr lang="en-US" altLang="en-US" dirty="0" smtClean="0"/>
            </a:br>
            <a:r>
              <a:rPr lang="en-US" altLang="en-US" dirty="0" smtClean="0"/>
              <a:t>by an array. </a:t>
            </a:r>
            <a:r>
              <a:rPr lang="en-US" altLang="en-US" dirty="0"/>
              <a:t/>
            </a:r>
            <a:br>
              <a:rPr lang="en-US" altLang="en-US" dirty="0"/>
            </a:br>
            <a:endParaRPr lang="en-US" altLang="en-US" dirty="0" smtClean="0"/>
          </a:p>
        </p:txBody>
      </p:sp>
      <p:sp>
        <p:nvSpPr>
          <p:cNvPr id="5124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68244B2-655B-4B95-B996-278A9B8503EF}" type="slidenum">
              <a:rPr lang="cs-CZ" altLang="en-US" sz="140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cs-CZ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en-US" dirty="0" smtClean="0"/>
              <a:t>1D </a:t>
            </a:r>
            <a:r>
              <a:rPr lang="cs-CZ" altLang="en-US" dirty="0" err="1" smtClean="0"/>
              <a:t>ultimate</a:t>
            </a:r>
            <a:r>
              <a:rPr lang="cs-CZ" altLang="en-US" dirty="0" smtClean="0"/>
              <a:t> </a:t>
            </a:r>
            <a:r>
              <a:rPr lang="cs-CZ" altLang="en-US" dirty="0" err="1" smtClean="0"/>
              <a:t>result</a:t>
            </a:r>
            <a:r>
              <a:rPr lang="cs-CZ" altLang="en-US" dirty="0" smtClean="0"/>
              <a:t> – D</a:t>
            </a:r>
            <a:r>
              <a:rPr lang="en-US" altLang="en-US" dirty="0" err="1" smtClean="0"/>
              <a:t>iscrete</a:t>
            </a:r>
            <a:r>
              <a:rPr lang="en-US" altLang="en-US" dirty="0" smtClean="0"/>
              <a:t> Fourier Transform (</a:t>
            </a:r>
            <a:r>
              <a:rPr lang="en-US" altLang="en-US" dirty="0" err="1" smtClean="0">
                <a:solidFill>
                  <a:srgbClr val="1436CA"/>
                </a:solidFill>
              </a:rPr>
              <a:t>Diskr</a:t>
            </a:r>
            <a:r>
              <a:rPr lang="cs-CZ" altLang="en-US" dirty="0" err="1" smtClean="0">
                <a:solidFill>
                  <a:srgbClr val="1436CA"/>
                </a:solidFill>
              </a:rPr>
              <a:t>étní</a:t>
            </a:r>
            <a:r>
              <a:rPr lang="en-US" altLang="en-US" dirty="0" smtClean="0">
                <a:solidFill>
                  <a:srgbClr val="1436CA"/>
                </a:solidFill>
              </a:rPr>
              <a:t> </a:t>
            </a:r>
            <a:r>
              <a:rPr lang="en-US" altLang="en-US" dirty="0" err="1" smtClean="0">
                <a:solidFill>
                  <a:srgbClr val="1436CA"/>
                </a:solidFill>
              </a:rPr>
              <a:t>Fourierova</a:t>
            </a:r>
            <a:r>
              <a:rPr lang="en-US" altLang="en-US" dirty="0" smtClean="0">
                <a:solidFill>
                  <a:srgbClr val="1436CA"/>
                </a:solidFill>
              </a:rPr>
              <a:t> </a:t>
            </a:r>
            <a:r>
              <a:rPr lang="en-US" altLang="en-US" dirty="0" err="1" smtClean="0">
                <a:solidFill>
                  <a:srgbClr val="1436CA"/>
                </a:solidFill>
              </a:rPr>
              <a:t>transformace</a:t>
            </a:r>
            <a:r>
              <a:rPr lang="en-US" altLang="en-US" dirty="0" smtClean="0"/>
              <a:t>) - D</a:t>
            </a:r>
            <a:r>
              <a:rPr lang="cs-CZ" altLang="en-US" dirty="0" smtClean="0"/>
              <a:t>FT</a:t>
            </a:r>
            <a:endParaRPr lang="en-US" altLang="en-US" dirty="0" smtClean="0"/>
          </a:p>
        </p:txBody>
      </p:sp>
      <p:sp>
        <p:nvSpPr>
          <p:cNvPr id="41987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6481936" cy="5032375"/>
          </a:xfrm>
        </p:spPr>
        <p:txBody>
          <a:bodyPr>
            <a:normAutofit/>
          </a:bodyPr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What does it tell us ? </a:t>
            </a:r>
            <a:endParaRPr lang="en-US" dirty="0"/>
          </a:p>
          <a:p>
            <a:pPr lvl="1">
              <a:defRPr/>
            </a:pPr>
            <a:r>
              <a:rPr lang="en-US" dirty="0" smtClean="0"/>
              <a:t>Index </a:t>
            </a:r>
            <a:r>
              <a:rPr lang="en-US" i="1" dirty="0"/>
              <a:t>k</a:t>
            </a:r>
            <a:r>
              <a:rPr lang="en-US" dirty="0"/>
              <a:t> tells us </a:t>
            </a:r>
            <a:r>
              <a:rPr lang="en-US" b="1" dirty="0"/>
              <a:t>which frequency</a:t>
            </a:r>
            <a:r>
              <a:rPr lang="en-US" dirty="0"/>
              <a:t> </a:t>
            </a:r>
          </a:p>
          <a:p>
            <a:pPr lvl="1">
              <a:defRPr/>
            </a:pPr>
            <a:r>
              <a:rPr lang="en-US" dirty="0"/>
              <a:t>Magnitude (</a:t>
            </a:r>
            <a:r>
              <a:rPr lang="en-US" dirty="0">
                <a:solidFill>
                  <a:srgbClr val="1436CA"/>
                </a:solidFill>
              </a:rPr>
              <a:t>a</a:t>
            </a:r>
            <a:r>
              <a:rPr lang="cs-CZ" dirty="0" err="1">
                <a:solidFill>
                  <a:srgbClr val="1436CA"/>
                </a:solidFill>
              </a:rPr>
              <a:t>bso</a:t>
            </a:r>
            <a:r>
              <a:rPr lang="en-US" dirty="0" err="1">
                <a:solidFill>
                  <a:srgbClr val="1436CA"/>
                </a:solidFill>
              </a:rPr>
              <a:t>lutn</a:t>
            </a:r>
            <a:r>
              <a:rPr lang="cs-CZ" dirty="0">
                <a:solidFill>
                  <a:srgbClr val="1436CA"/>
                </a:solidFill>
              </a:rPr>
              <a:t>í hodnota, modul</a:t>
            </a:r>
            <a:r>
              <a:rPr lang="en-US" dirty="0"/>
              <a:t>)</a:t>
            </a:r>
            <a:r>
              <a:rPr lang="cs-CZ" dirty="0"/>
              <a:t> </a:t>
            </a:r>
            <a:r>
              <a:rPr lang="en-US" dirty="0"/>
              <a:t>|</a:t>
            </a:r>
            <a:r>
              <a:rPr lang="en-US" i="1" dirty="0"/>
              <a:t>X[k]</a:t>
            </a:r>
            <a:r>
              <a:rPr lang="en-US" dirty="0"/>
              <a:t>|</a:t>
            </a:r>
            <a:r>
              <a:rPr lang="en-US" i="1" dirty="0"/>
              <a:t> </a:t>
            </a:r>
            <a:r>
              <a:rPr lang="en-US" dirty="0"/>
              <a:t>tells us </a:t>
            </a:r>
            <a:r>
              <a:rPr lang="en-US" b="1" dirty="0"/>
              <a:t>how much</a:t>
            </a:r>
          </a:p>
          <a:p>
            <a:pPr lvl="1">
              <a:defRPr/>
            </a:pPr>
            <a:r>
              <a:rPr lang="en-US" dirty="0"/>
              <a:t>Phase </a:t>
            </a:r>
            <a:r>
              <a:rPr lang="cs-CZ" dirty="0"/>
              <a:t>(</a:t>
            </a:r>
            <a:r>
              <a:rPr lang="cs-CZ" dirty="0">
                <a:solidFill>
                  <a:srgbClr val="1436CA"/>
                </a:solidFill>
              </a:rPr>
              <a:t>fáze, úhel, argument, fázový posuv</a:t>
            </a:r>
            <a:r>
              <a:rPr lang="cs-CZ" dirty="0"/>
              <a:t>) </a:t>
            </a:r>
            <a:r>
              <a:rPr lang="cs-CZ" dirty="0" err="1"/>
              <a:t>arg</a:t>
            </a:r>
            <a:r>
              <a:rPr lang="en-US" i="1" dirty="0"/>
              <a:t> X[k] </a:t>
            </a:r>
            <a:r>
              <a:rPr lang="en-US" dirty="0"/>
              <a:t>tells us </a:t>
            </a:r>
            <a:r>
              <a:rPr lang="en-US" b="1" dirty="0"/>
              <a:t>how </a:t>
            </a:r>
            <a:r>
              <a:rPr lang="cs-CZ" b="1" dirty="0" err="1" smtClean="0"/>
              <a:t>shifted</a:t>
            </a:r>
            <a:endParaRPr lang="en-US" b="1" dirty="0" smtClean="0"/>
          </a:p>
          <a:p>
            <a:pPr>
              <a:defRPr/>
            </a:pPr>
            <a:r>
              <a:rPr lang="en-US" b="1" dirty="0" smtClean="0"/>
              <a:t>Symmetry of DFT: </a:t>
            </a:r>
            <a:r>
              <a:rPr lang="en-US" i="1" dirty="0" smtClean="0"/>
              <a:t>X[k</a:t>
            </a:r>
            <a:r>
              <a:rPr lang="en-US" i="1" dirty="0"/>
              <a:t>] = X*[N-k]</a:t>
            </a:r>
            <a:r>
              <a:rPr lang="en-US" dirty="0"/>
              <a:t>, </a:t>
            </a:r>
            <a:endParaRPr lang="en-US" dirty="0" smtClean="0"/>
          </a:p>
          <a:p>
            <a:pPr lvl="1">
              <a:defRPr/>
            </a:pPr>
            <a:r>
              <a:rPr lang="en-US" dirty="0" smtClean="0"/>
              <a:t>|</a:t>
            </a:r>
            <a:r>
              <a:rPr lang="en-US" i="1" dirty="0"/>
              <a:t>X[k]</a:t>
            </a:r>
            <a:r>
              <a:rPr lang="en-US" dirty="0"/>
              <a:t>|</a:t>
            </a:r>
            <a:r>
              <a:rPr lang="en-US" i="1" dirty="0"/>
              <a:t> = </a:t>
            </a:r>
            <a:r>
              <a:rPr lang="en-US" dirty="0"/>
              <a:t>|</a:t>
            </a:r>
            <a:r>
              <a:rPr lang="en-US" i="1" dirty="0"/>
              <a:t>X[N-k]</a:t>
            </a:r>
            <a:r>
              <a:rPr lang="en-US" dirty="0"/>
              <a:t>| </a:t>
            </a:r>
            <a:endParaRPr lang="en-US" dirty="0" smtClean="0"/>
          </a:p>
          <a:p>
            <a:pPr lvl="1">
              <a:defRPr/>
            </a:pPr>
            <a:r>
              <a:rPr lang="en-US" dirty="0" err="1" smtClean="0"/>
              <a:t>arg</a:t>
            </a:r>
            <a:r>
              <a:rPr lang="en-US" dirty="0" smtClean="0"/>
              <a:t> </a:t>
            </a:r>
            <a:r>
              <a:rPr lang="en-US" i="1" dirty="0"/>
              <a:t>X[k] = - </a:t>
            </a:r>
            <a:r>
              <a:rPr lang="en-US" dirty="0" err="1"/>
              <a:t>arg</a:t>
            </a:r>
            <a:r>
              <a:rPr lang="en-US" dirty="0"/>
              <a:t> </a:t>
            </a:r>
            <a:r>
              <a:rPr lang="en-US" i="1" dirty="0"/>
              <a:t>X[k</a:t>
            </a:r>
            <a:r>
              <a:rPr lang="en-US" i="1" dirty="0" smtClean="0"/>
              <a:t>]</a:t>
            </a:r>
          </a:p>
          <a:p>
            <a:pPr>
              <a:defRPr/>
            </a:pPr>
            <a:r>
              <a:rPr lang="en-US" dirty="0" smtClean="0"/>
              <a:t>DFT is efficiently computed by FFT </a:t>
            </a:r>
            <a:br>
              <a:rPr lang="en-US" dirty="0" smtClean="0"/>
            </a:br>
            <a:r>
              <a:rPr lang="en-US" dirty="0" smtClean="0"/>
              <a:t>(for N = power of 2)</a:t>
            </a:r>
            <a:endParaRPr lang="en-US" dirty="0"/>
          </a:p>
          <a:p>
            <a:pPr>
              <a:defRPr/>
            </a:pPr>
            <a:endParaRPr lang="en-US" dirty="0"/>
          </a:p>
          <a:p>
            <a:endParaRPr lang="en-US" altLang="en-US" dirty="0" smtClean="0"/>
          </a:p>
        </p:txBody>
      </p:sp>
      <p:sp>
        <p:nvSpPr>
          <p:cNvPr id="41988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3380EB0-B6E8-49CA-8D2A-91DA10AADFA8}" type="slidenum">
              <a:rPr lang="cs-CZ" altLang="en-US" sz="1400"/>
              <a:pPr>
                <a:spcBef>
                  <a:spcPct val="0"/>
                </a:spcBef>
                <a:buFontTx/>
                <a:buNone/>
              </a:pPr>
              <a:t>30</a:t>
            </a:fld>
            <a:endParaRPr lang="cs-CZ" altLang="en-US" sz="1400"/>
          </a:p>
        </p:txBody>
      </p:sp>
      <p:pic>
        <p:nvPicPr>
          <p:cNvPr id="41989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840" y="1681208"/>
            <a:ext cx="5904656" cy="966314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2341" y="3006342"/>
            <a:ext cx="2303462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2424" y="2822192"/>
            <a:ext cx="1884363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Now finally</a:t>
            </a:r>
            <a:r>
              <a:rPr lang="cs-CZ" altLang="en-US" smtClean="0"/>
              <a:t> 2D</a:t>
            </a:r>
            <a:endParaRPr lang="en-US" altLang="en-US" smtClean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99719"/>
          </a:xfrm>
        </p:spPr>
        <p:txBody>
          <a:bodyPr>
            <a:normAutofit/>
          </a:bodyPr>
          <a:lstStyle/>
          <a:p>
            <a:r>
              <a:rPr lang="en-US" altLang="en-US" dirty="0"/>
              <a:t>Correlation</a:t>
            </a:r>
            <a:endParaRPr lang="cs-CZ" altLang="en-US" dirty="0"/>
          </a:p>
          <a:p>
            <a:r>
              <a:rPr lang="en-US" altLang="en-US" dirty="0"/>
              <a:t>Determination of similarity</a:t>
            </a:r>
            <a:endParaRPr lang="cs-CZ" altLang="en-US" dirty="0"/>
          </a:p>
          <a:p>
            <a:r>
              <a:rPr lang="en-US" altLang="en-US" dirty="0"/>
              <a:t>Projection to bases</a:t>
            </a:r>
          </a:p>
          <a:p>
            <a:r>
              <a:rPr lang="en-US" altLang="en-US" dirty="0"/>
              <a:t>Notation</a:t>
            </a:r>
          </a:p>
          <a:p>
            <a:pPr lvl="1"/>
            <a:r>
              <a:rPr lang="en-US" altLang="en-US" i="1" dirty="0" smtClean="0"/>
              <a:t>x[</a:t>
            </a:r>
            <a:r>
              <a:rPr lang="en-US" altLang="en-US" i="1" dirty="0" err="1" smtClean="0"/>
              <a:t>k,l</a:t>
            </a:r>
            <a:r>
              <a:rPr lang="en-US" altLang="en-US" i="1" dirty="0" smtClean="0"/>
              <a:t>]</a:t>
            </a:r>
            <a:r>
              <a:rPr lang="en-US" altLang="en-US" dirty="0" smtClean="0"/>
              <a:t> </a:t>
            </a:r>
            <a:r>
              <a:rPr lang="en-US" altLang="en-US" dirty="0"/>
              <a:t>is the unknown signal </a:t>
            </a:r>
            <a:r>
              <a:rPr lang="en-US" altLang="en-US" dirty="0" smtClean="0"/>
              <a:t>(image)</a:t>
            </a:r>
            <a:endParaRPr lang="en-US" altLang="en-US" dirty="0"/>
          </a:p>
          <a:p>
            <a:pPr lvl="1"/>
            <a:r>
              <a:rPr lang="en-US" altLang="en-US" i="1" dirty="0" smtClean="0"/>
              <a:t>a[</a:t>
            </a:r>
            <a:r>
              <a:rPr lang="en-US" altLang="en-US" i="1" dirty="0" err="1" smtClean="0"/>
              <a:t>k,l</a:t>
            </a:r>
            <a:r>
              <a:rPr lang="en-US" altLang="en-US" i="1" dirty="0" smtClean="0"/>
              <a:t>]</a:t>
            </a:r>
            <a:r>
              <a:rPr lang="en-US" altLang="en-US" dirty="0" smtClean="0"/>
              <a:t> </a:t>
            </a:r>
            <a:r>
              <a:rPr lang="en-US" altLang="en-US" dirty="0"/>
              <a:t>is a known (generated) analysis signal </a:t>
            </a:r>
            <a:r>
              <a:rPr lang="en-US" altLang="en-US" dirty="0" smtClean="0"/>
              <a:t>(image)</a:t>
            </a:r>
            <a:endParaRPr lang="en-US" altLang="en-US" dirty="0"/>
          </a:p>
          <a:p>
            <a:pPr lvl="1"/>
            <a:r>
              <a:rPr lang="en-US" altLang="en-US" i="1" dirty="0"/>
              <a:t>c</a:t>
            </a:r>
            <a:r>
              <a:rPr lang="en-US" altLang="en-US" dirty="0"/>
              <a:t> is the resulting coefficient quantifying correlation / similarity / strength of projection</a:t>
            </a:r>
          </a:p>
          <a:p>
            <a:pPr marL="0" indent="0">
              <a:buNone/>
            </a:pPr>
            <a:r>
              <a:rPr lang="en-US" altLang="en-US" b="1" dirty="0" smtClean="0">
                <a:solidFill>
                  <a:srgbClr val="FF0000"/>
                </a:solidFill>
              </a:rPr>
              <a:t>We have seen this, it’s boring, it’s all the time the same … </a:t>
            </a:r>
            <a:br>
              <a:rPr lang="en-US" altLang="en-US" b="1" dirty="0" smtClean="0">
                <a:solidFill>
                  <a:srgbClr val="FF0000"/>
                </a:solidFill>
              </a:rPr>
            </a:br>
            <a:r>
              <a:rPr lang="en-US" altLang="en-US" b="1" dirty="0" smtClean="0">
                <a:solidFill>
                  <a:srgbClr val="FF0000"/>
                </a:solidFill>
              </a:rPr>
              <a:t>SORRY IT REALLY IS</a:t>
            </a:r>
            <a:r>
              <a:rPr lang="cs-CZ" altLang="en-US" b="1" dirty="0" smtClean="0">
                <a:solidFill>
                  <a:srgbClr val="FF0000"/>
                </a:solidFill>
              </a:rPr>
              <a:t> !</a:t>
            </a:r>
            <a:endParaRPr lang="en-US" altLang="en-US" b="1" dirty="0" smtClean="0">
              <a:solidFill>
                <a:srgbClr val="FF0000"/>
              </a:solidFill>
            </a:endParaRPr>
          </a:p>
        </p:txBody>
      </p:sp>
      <p:sp>
        <p:nvSpPr>
          <p:cNvPr id="43012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23A9609-F01D-4507-9ADE-A7E70CCA7358}" type="slidenum">
              <a:rPr lang="cs-CZ" altLang="en-US" sz="1400"/>
              <a:pPr>
                <a:spcBef>
                  <a:spcPct val="0"/>
                </a:spcBef>
                <a:buFontTx/>
                <a:buNone/>
              </a:pPr>
              <a:t>31</a:t>
            </a:fld>
            <a:endParaRPr lang="cs-CZ" altLang="en-US" sz="1400"/>
          </a:p>
        </p:txBody>
      </p:sp>
      <p:pic>
        <p:nvPicPr>
          <p:cNvPr id="43013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7822" y="3411395"/>
            <a:ext cx="3263007" cy="1011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7751763" y="2349500"/>
            <a:ext cx="2312987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FF0000"/>
                </a:solidFill>
                <a:latin typeface="+mn-lt"/>
              </a:rPr>
              <a:t>The same</a:t>
            </a:r>
            <a:r>
              <a:rPr lang="cs-CZ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+mn-lt"/>
              </a:rPr>
              <a:t>!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7104063" y="1700213"/>
            <a:ext cx="2312987" cy="1631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000" b="1" dirty="0">
                <a:solidFill>
                  <a:srgbClr val="FF0000"/>
                </a:solidFill>
                <a:latin typeface="+mn-lt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Analyzing an image with simple analysis signals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9585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We define small 100 x 100 pixels images for demonstration.</a:t>
            </a:r>
          </a:p>
          <a:p>
            <a:r>
              <a:rPr lang="en-US" dirty="0" smtClean="0"/>
              <a:t>We need to change the </a:t>
            </a:r>
            <a:r>
              <a:rPr lang="en-US" dirty="0" err="1" smtClean="0"/>
              <a:t>colormap</a:t>
            </a:r>
            <a:r>
              <a:rPr lang="en-US" dirty="0" smtClean="0"/>
              <a:t> to be able to visualize both positive and negative numbers.  </a:t>
            </a:r>
          </a:p>
          <a:p>
            <a:r>
              <a:rPr lang="en-US" dirty="0" smtClean="0"/>
              <a:t>D.C. analysis signal </a:t>
            </a:r>
            <a:r>
              <a:rPr lang="en-US" i="1" dirty="0" smtClean="0"/>
              <a:t>a[</a:t>
            </a:r>
            <a:r>
              <a:rPr lang="en-US" i="1" dirty="0" err="1" smtClean="0"/>
              <a:t>k,l</a:t>
            </a:r>
            <a:r>
              <a:rPr lang="en-US" i="1" dirty="0" smtClean="0"/>
              <a:t>] = 1:</a:t>
            </a:r>
            <a:r>
              <a:rPr lang="en-US" dirty="0" smtClean="0"/>
              <a:t> the most stupid but still able to determine the average brightness in an image 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#</a:t>
            </a:r>
            <a:r>
              <a:rPr lang="en-US" dirty="0" err="1" smtClean="0">
                <a:solidFill>
                  <a:srgbClr val="FF0000"/>
                </a:solidFill>
              </a:rPr>
              <a:t>dc_image_analysis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Analysis with a cosine running in one direction </a:t>
            </a:r>
          </a:p>
          <a:p>
            <a:pPr lvl="1"/>
            <a:r>
              <a:rPr lang="en-US" dirty="0" smtClean="0"/>
              <a:t>Cosine in each line – 1 period, all lines are the same </a:t>
            </a:r>
          </a:p>
          <a:p>
            <a:pPr lvl="1"/>
            <a:r>
              <a:rPr lang="en-US" dirty="0"/>
              <a:t>Cosine in each line – </a:t>
            </a:r>
            <a:r>
              <a:rPr lang="en-US" dirty="0" smtClean="0"/>
              <a:t>2 periods, </a:t>
            </a:r>
            <a:r>
              <a:rPr lang="en-US" dirty="0"/>
              <a:t>all lines are the </a:t>
            </a:r>
            <a:r>
              <a:rPr lang="en-US" dirty="0" smtClean="0"/>
              <a:t>same</a:t>
            </a:r>
          </a:p>
          <a:p>
            <a:pPr lvl="1"/>
            <a:r>
              <a:rPr lang="en-US" dirty="0" smtClean="0"/>
              <a:t>Similarly for cosines in each column, all columns </a:t>
            </a:r>
            <a:br>
              <a:rPr lang="en-US" dirty="0" smtClean="0"/>
            </a:br>
            <a:r>
              <a:rPr lang="en-US" dirty="0" smtClean="0"/>
              <a:t>are the same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#</a:t>
            </a:r>
            <a:r>
              <a:rPr lang="en-US" dirty="0" err="1" smtClean="0">
                <a:solidFill>
                  <a:srgbClr val="FF0000"/>
                </a:solidFill>
              </a:rPr>
              <a:t>cosine_analysis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DC1B11-667A-4E4F-A67C-86A234C1F991}" type="slidenum">
              <a:rPr lang="cs-CZ" altLang="en-US" smtClean="0"/>
              <a:pPr>
                <a:defRPr/>
              </a:pPr>
              <a:t>32</a:t>
            </a:fld>
            <a:endParaRPr lang="cs-CZ" altLang="en-US"/>
          </a:p>
        </p:txBody>
      </p:sp>
      <p:pic>
        <p:nvPicPr>
          <p:cNvPr id="6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528" y="4365104"/>
            <a:ext cx="2448272" cy="580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4344" y="5013502"/>
            <a:ext cx="2358751" cy="554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800" y="5740441"/>
            <a:ext cx="2520280" cy="5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0344" y="5688457"/>
            <a:ext cx="2626096" cy="642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274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234" y="2173288"/>
            <a:ext cx="278606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Analyzing with cosines in both directions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9585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So far, we have seen </a:t>
            </a:r>
            <a:r>
              <a:rPr lang="cs-CZ" dirty="0" err="1"/>
              <a:t>c</a:t>
            </a:r>
            <a:r>
              <a:rPr lang="en-US" dirty="0" err="1" smtClean="0"/>
              <a:t>osines</a:t>
            </a:r>
            <a:r>
              <a:rPr lang="en-US" dirty="0" smtClean="0"/>
              <a:t> in each direction separately, such as </a:t>
            </a:r>
          </a:p>
          <a:p>
            <a:endParaRPr lang="en-US" dirty="0"/>
          </a:p>
          <a:p>
            <a:r>
              <a:rPr lang="en-US" dirty="0" smtClean="0"/>
              <a:t>but we can also run both by making the argument depending on both k and l: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#</a:t>
            </a:r>
            <a:r>
              <a:rPr lang="en-US" dirty="0" err="1" smtClean="0">
                <a:solidFill>
                  <a:srgbClr val="FF0000"/>
                </a:solidFill>
              </a:rPr>
              <a:t>cos_both_directions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sz="1100" dirty="0" smtClean="0"/>
          </a:p>
          <a:p>
            <a:r>
              <a:rPr lang="en-US" dirty="0" smtClean="0"/>
              <a:t>We can generalize this to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   where </a:t>
            </a:r>
          </a:p>
          <a:p>
            <a:pPr lvl="1"/>
            <a:r>
              <a:rPr lang="en-US" altLang="en-US" i="1" dirty="0" smtClean="0"/>
              <a:t>m/K</a:t>
            </a:r>
            <a:r>
              <a:rPr lang="en-US" altLang="en-US" dirty="0" smtClean="0"/>
              <a:t> </a:t>
            </a:r>
            <a:r>
              <a:rPr lang="en-US" altLang="en-US" dirty="0"/>
              <a:t>– </a:t>
            </a:r>
            <a:r>
              <a:rPr lang="en-US" altLang="en-US" dirty="0" smtClean="0"/>
              <a:t>is the normalized </a:t>
            </a:r>
            <a:r>
              <a:rPr lang="en-US" altLang="en-US" dirty="0"/>
              <a:t>vertical </a:t>
            </a:r>
            <a:r>
              <a:rPr lang="en-US" altLang="en-US" dirty="0" smtClean="0"/>
              <a:t>frequency</a:t>
            </a:r>
            <a:endParaRPr lang="cs-CZ" altLang="en-US" dirty="0"/>
          </a:p>
          <a:p>
            <a:pPr lvl="1"/>
            <a:r>
              <a:rPr lang="cs-CZ" altLang="en-US" i="1" dirty="0"/>
              <a:t>n/L</a:t>
            </a:r>
            <a:r>
              <a:rPr lang="cs-CZ" altLang="en-US" dirty="0"/>
              <a:t> – </a:t>
            </a:r>
            <a:r>
              <a:rPr lang="en-US" altLang="en-US" dirty="0" smtClean="0"/>
              <a:t>is the </a:t>
            </a:r>
            <a:r>
              <a:rPr lang="en-US" altLang="en-US" dirty="0"/>
              <a:t>normalized horizontal frequency</a:t>
            </a:r>
            <a:endParaRPr lang="en-US" alt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DC1B11-667A-4E4F-A67C-86A234C1F991}" type="slidenum">
              <a:rPr lang="cs-CZ" altLang="en-US" smtClean="0"/>
              <a:pPr>
                <a:defRPr/>
              </a:pPr>
              <a:t>33</a:t>
            </a:fld>
            <a:endParaRPr lang="cs-CZ" altLang="en-US"/>
          </a:p>
        </p:txBody>
      </p:sp>
      <p:pic>
        <p:nvPicPr>
          <p:cNvPr id="6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584" y="2216151"/>
            <a:ext cx="2709862" cy="63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896" y="3140968"/>
            <a:ext cx="4102100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215" y="4653136"/>
            <a:ext cx="5727700" cy="91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015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What is reasonable ranges of frequencies </a:t>
            </a:r>
            <a:r>
              <a:rPr lang="cs-CZ" altLang="en-US" dirty="0" smtClean="0"/>
              <a:t>?</a:t>
            </a:r>
            <a:endParaRPr lang="en-US" altLang="en-US" dirty="0" smtClean="0"/>
          </a:p>
        </p:txBody>
      </p:sp>
      <p:sp>
        <p:nvSpPr>
          <p:cNvPr id="5325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For </a:t>
            </a:r>
            <a:r>
              <a:rPr lang="en-US" altLang="en-US" i="1" dirty="0" smtClean="0"/>
              <a:t>m/K</a:t>
            </a:r>
            <a:r>
              <a:rPr lang="en-US" altLang="en-US" dirty="0" smtClean="0"/>
              <a:t> </a:t>
            </a:r>
            <a:r>
              <a:rPr lang="cs-CZ" altLang="en-US" dirty="0" smtClean="0"/>
              <a:t> a</a:t>
            </a:r>
            <a:r>
              <a:rPr lang="en-US" altLang="en-US" dirty="0" err="1" smtClean="0"/>
              <a:t>nd</a:t>
            </a:r>
            <a:r>
              <a:rPr lang="cs-CZ" altLang="en-US" dirty="0" smtClean="0"/>
              <a:t> </a:t>
            </a:r>
            <a:r>
              <a:rPr lang="cs-CZ" altLang="en-US" i="1" dirty="0" smtClean="0"/>
              <a:t>n/L</a:t>
            </a:r>
            <a:r>
              <a:rPr lang="en-US" altLang="en-US" i="1" dirty="0" smtClean="0"/>
              <a:t>, </a:t>
            </a:r>
            <a:r>
              <a:rPr lang="en-US" altLang="en-US" dirty="0" smtClean="0"/>
              <a:t>values </a:t>
            </a:r>
            <a:r>
              <a:rPr lang="cs-CZ" altLang="en-US" i="1" dirty="0" smtClean="0"/>
              <a:t>0 … ½ </a:t>
            </a:r>
            <a:r>
              <a:rPr lang="cs-CZ" altLang="en-US" dirty="0" smtClean="0"/>
              <a:t> </a:t>
            </a:r>
            <a:r>
              <a:rPr lang="en-US" altLang="en-US" dirty="0" smtClean="0"/>
              <a:t>are </a:t>
            </a:r>
            <a:r>
              <a:rPr lang="cs-CZ" altLang="en-US" dirty="0" smtClean="0"/>
              <a:t>OK</a:t>
            </a:r>
            <a:endParaRPr lang="en-US" altLang="en-US" dirty="0" smtClean="0"/>
          </a:p>
          <a:p>
            <a:r>
              <a:rPr lang="en-US" altLang="en-US" dirty="0" smtClean="0"/>
              <a:t>Value = ½ will lead to the fastest cosine changing sign at every sample: cos </a:t>
            </a:r>
            <a:r>
              <a:rPr lang="en-US" altLang="en-US" i="1" dirty="0" smtClean="0"/>
              <a:t>(2 </a:t>
            </a:r>
            <a:r>
              <a:rPr lang="el-GR" altLang="en-US" i="1" dirty="0" smtClean="0"/>
              <a:t>π</a:t>
            </a:r>
            <a:r>
              <a:rPr lang="en-US" altLang="en-US" i="1" dirty="0" smtClean="0"/>
              <a:t> ½ k)</a:t>
            </a:r>
            <a:r>
              <a:rPr lang="en-US" altLang="en-US" dirty="0" smtClean="0"/>
              <a:t> = cos </a:t>
            </a:r>
            <a:r>
              <a:rPr lang="en-US" altLang="en-US" i="1" dirty="0" smtClean="0"/>
              <a:t>(</a:t>
            </a:r>
            <a:r>
              <a:rPr lang="el-GR" altLang="en-US" i="1" dirty="0"/>
              <a:t>π</a:t>
            </a:r>
            <a:r>
              <a:rPr lang="en-US" altLang="en-US" i="1" dirty="0"/>
              <a:t> </a:t>
            </a:r>
            <a:r>
              <a:rPr lang="en-US" altLang="en-US" i="1" dirty="0" smtClean="0"/>
              <a:t>k)</a:t>
            </a:r>
          </a:p>
          <a:p>
            <a:r>
              <a:rPr lang="en-US" altLang="en-US" dirty="0" smtClean="0"/>
              <a:t>Therefore, we should </a:t>
            </a:r>
            <a:br>
              <a:rPr lang="en-US" altLang="en-US" dirty="0" smtClean="0"/>
            </a:br>
            <a:r>
              <a:rPr lang="en-US" altLang="en-US" dirty="0" smtClean="0"/>
              <a:t>limit </a:t>
            </a:r>
            <a:r>
              <a:rPr lang="en-US" altLang="en-US" i="1" dirty="0" smtClean="0"/>
              <a:t>m</a:t>
            </a:r>
            <a:r>
              <a:rPr lang="en-US" altLang="en-US" dirty="0" smtClean="0"/>
              <a:t> to </a:t>
            </a:r>
            <a:r>
              <a:rPr lang="en-US" altLang="en-US" i="1" dirty="0" smtClean="0"/>
              <a:t>0…K/2 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 smtClean="0"/>
              <a:t>and </a:t>
            </a:r>
            <a:r>
              <a:rPr lang="en-US" altLang="en-US" i="1" dirty="0" smtClean="0"/>
              <a:t>n</a:t>
            </a:r>
            <a:r>
              <a:rPr lang="en-US" altLang="en-US" dirty="0" smtClean="0"/>
              <a:t> to </a:t>
            </a:r>
            <a:r>
              <a:rPr lang="en-US" altLang="en-US" i="1" dirty="0" smtClean="0"/>
              <a:t>0…L/2</a:t>
            </a:r>
          </a:p>
        </p:txBody>
      </p:sp>
      <p:sp>
        <p:nvSpPr>
          <p:cNvPr id="53252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538642" y="6423024"/>
            <a:ext cx="2743200" cy="365125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1D47D18-6DDD-458F-9ABF-ED844261A236}" type="slidenum">
              <a:rPr lang="cs-CZ" altLang="en-US" sz="1400"/>
              <a:pPr>
                <a:spcBef>
                  <a:spcPct val="0"/>
                </a:spcBef>
                <a:buFontTx/>
                <a:buNone/>
              </a:pPr>
              <a:t>34</a:t>
            </a:fld>
            <a:endParaRPr lang="cs-CZ" altLang="en-US" sz="1400"/>
          </a:p>
        </p:txBody>
      </p:sp>
      <p:cxnSp>
        <p:nvCxnSpPr>
          <p:cNvPr id="5" name="Přímá spojnice se šipkou 4"/>
          <p:cNvCxnSpPr/>
          <p:nvPr/>
        </p:nvCxnSpPr>
        <p:spPr>
          <a:xfrm>
            <a:off x="4509236" y="3216275"/>
            <a:ext cx="0" cy="3095625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ovéPole 5"/>
          <p:cNvSpPr txBox="1"/>
          <p:nvPr/>
        </p:nvSpPr>
        <p:spPr>
          <a:xfrm>
            <a:off x="4156812" y="4224337"/>
            <a:ext cx="350837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i="1" dirty="0">
                <a:solidFill>
                  <a:srgbClr val="FF0000"/>
                </a:solidFill>
                <a:latin typeface="+mn-lt"/>
              </a:rPr>
              <a:t>K</a:t>
            </a:r>
            <a:endParaRPr lang="en-US" i="1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7" name="Přímá spojnice se šipkou 6"/>
          <p:cNvCxnSpPr/>
          <p:nvPr/>
        </p:nvCxnSpPr>
        <p:spPr>
          <a:xfrm flipH="1">
            <a:off x="5044224" y="6516688"/>
            <a:ext cx="3065463" cy="9525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ovéPole 7"/>
          <p:cNvSpPr txBox="1"/>
          <p:nvPr/>
        </p:nvSpPr>
        <p:spPr>
          <a:xfrm>
            <a:off x="6319506" y="6502400"/>
            <a:ext cx="34925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i="1" dirty="0">
                <a:solidFill>
                  <a:srgbClr val="FF0000"/>
                </a:solidFill>
                <a:latin typeface="+mn-lt"/>
              </a:rPr>
              <a:t>L</a:t>
            </a:r>
            <a:endParaRPr lang="en-US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4672748" y="3279775"/>
            <a:ext cx="3455988" cy="3032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i="1" dirty="0">
                <a:solidFill>
                  <a:schemeClr val="tx1"/>
                </a:solidFill>
              </a:rPr>
              <a:t>x[</a:t>
            </a:r>
            <a:r>
              <a:rPr lang="en-US" sz="2800" i="1" dirty="0" err="1">
                <a:solidFill>
                  <a:schemeClr val="tx1"/>
                </a:solidFill>
              </a:rPr>
              <a:t>k,l</a:t>
            </a:r>
            <a:r>
              <a:rPr lang="en-US" sz="2800" i="1" dirty="0">
                <a:solidFill>
                  <a:schemeClr val="tx1"/>
                </a:solidFill>
              </a:rPr>
              <a:t>]</a:t>
            </a:r>
          </a:p>
        </p:txBody>
      </p:sp>
      <p:sp>
        <p:nvSpPr>
          <p:cNvPr id="10" name="Šipka doprava 9"/>
          <p:cNvSpPr/>
          <p:nvPr/>
        </p:nvSpPr>
        <p:spPr>
          <a:xfrm>
            <a:off x="8379561" y="4087812"/>
            <a:ext cx="647700" cy="27146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Obdélník 10"/>
          <p:cNvSpPr/>
          <p:nvPr/>
        </p:nvSpPr>
        <p:spPr>
          <a:xfrm>
            <a:off x="9786086" y="3279775"/>
            <a:ext cx="2051050" cy="18002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i="1" dirty="0">
                <a:solidFill>
                  <a:schemeClr val="tx1"/>
                </a:solidFill>
              </a:rPr>
              <a:t>X[</a:t>
            </a:r>
            <a:r>
              <a:rPr lang="en-US" sz="2800" i="1" dirty="0" err="1">
                <a:solidFill>
                  <a:schemeClr val="tx1"/>
                </a:solidFill>
              </a:rPr>
              <a:t>k,l</a:t>
            </a:r>
            <a:r>
              <a:rPr lang="en-US" sz="2800" i="1" dirty="0">
                <a:solidFill>
                  <a:schemeClr val="tx1"/>
                </a:solidFill>
              </a:rPr>
              <a:t>]</a:t>
            </a:r>
          </a:p>
        </p:txBody>
      </p:sp>
      <p:cxnSp>
        <p:nvCxnSpPr>
          <p:cNvPr id="12" name="Přímá spojnice se šipkou 11"/>
          <p:cNvCxnSpPr/>
          <p:nvPr/>
        </p:nvCxnSpPr>
        <p:spPr>
          <a:xfrm flipH="1">
            <a:off x="9609873" y="3279775"/>
            <a:ext cx="14288" cy="1800225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ovéPole 12"/>
          <p:cNvSpPr txBox="1"/>
          <p:nvPr/>
        </p:nvSpPr>
        <p:spPr>
          <a:xfrm>
            <a:off x="9092349" y="4811712"/>
            <a:ext cx="61277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i="1" dirty="0">
                <a:solidFill>
                  <a:srgbClr val="FF0000"/>
                </a:solidFill>
                <a:latin typeface="+mn-lt"/>
              </a:rPr>
              <a:t>K</a:t>
            </a:r>
            <a:r>
              <a:rPr lang="en-US" i="1" dirty="0">
                <a:solidFill>
                  <a:srgbClr val="FF0000"/>
                </a:solidFill>
                <a:latin typeface="+mn-lt"/>
              </a:rPr>
              <a:t>/2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11573612" y="5219699"/>
            <a:ext cx="61277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i="1" dirty="0">
                <a:solidFill>
                  <a:srgbClr val="FF0000"/>
                </a:solidFill>
                <a:latin typeface="+mn-lt"/>
              </a:rPr>
              <a:t>L/2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9303486" y="3108324"/>
            <a:ext cx="33020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i="1" dirty="0">
                <a:solidFill>
                  <a:srgbClr val="FF0000"/>
                </a:solidFill>
                <a:latin typeface="+mn-lt"/>
              </a:rPr>
              <a:t>0</a:t>
            </a:r>
          </a:p>
        </p:txBody>
      </p:sp>
      <p:cxnSp>
        <p:nvCxnSpPr>
          <p:cNvPr id="17" name="Přímá spojnice se šipkou 16"/>
          <p:cNvCxnSpPr/>
          <p:nvPr/>
        </p:nvCxnSpPr>
        <p:spPr>
          <a:xfrm flipV="1">
            <a:off x="9776562" y="5216524"/>
            <a:ext cx="2060575" cy="7938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ovéPole 19"/>
          <p:cNvSpPr txBox="1"/>
          <p:nvPr/>
        </p:nvSpPr>
        <p:spPr>
          <a:xfrm>
            <a:off x="9647974" y="5227637"/>
            <a:ext cx="328613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i="1" dirty="0">
                <a:solidFill>
                  <a:srgbClr val="FF0000"/>
                </a:solidFill>
                <a:latin typeface="+mn-lt"/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8448" y="4066673"/>
            <a:ext cx="1575745" cy="512437"/>
          </a:xfrm>
          <a:prstGeom prst="rect">
            <a:avLst/>
          </a:prstGeom>
        </p:spPr>
      </p:pic>
      <p:sp>
        <p:nvSpPr>
          <p:cNvPr id="5427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Notes on </a:t>
            </a:r>
            <a:r>
              <a:rPr lang="en-US" altLang="en-US" smtClean="0"/>
              <a:t>frequencies 1D</a:t>
            </a:r>
            <a:endParaRPr lang="en-US" altLang="en-US" dirty="0" smtClean="0"/>
          </a:p>
        </p:txBody>
      </p:sp>
      <p:sp>
        <p:nvSpPr>
          <p:cNvPr id="54275" name="Zástupný symbol pro obsah 2"/>
          <p:cNvSpPr>
            <a:spLocks noGrp="1"/>
          </p:cNvSpPr>
          <p:nvPr>
            <p:ph idx="1"/>
          </p:nvPr>
        </p:nvSpPr>
        <p:spPr>
          <a:xfrm>
            <a:off x="623392" y="1642722"/>
            <a:ext cx="10515600" cy="47717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dirty="0" smtClean="0"/>
              <a:t>For </a:t>
            </a:r>
            <a:r>
              <a:rPr lang="cs-CZ" altLang="en-US" b="1" dirty="0" smtClean="0"/>
              <a:t>1D</a:t>
            </a:r>
            <a:r>
              <a:rPr lang="en-US" altLang="en-US" dirty="0" smtClean="0"/>
              <a:t> signals, the one axis is usually the time in seconds</a:t>
            </a:r>
          </a:p>
          <a:p>
            <a:r>
              <a:rPr lang="en-US" altLang="en-US" dirty="0" smtClean="0"/>
              <a:t>For continuous time signals, we define frequency in Hz:   </a:t>
            </a:r>
          </a:p>
          <a:p>
            <a:r>
              <a:rPr lang="en-US" altLang="en-US" dirty="0" smtClean="0"/>
              <a:t>Sampling frequency is number of samples per second</a:t>
            </a:r>
          </a:p>
          <a:p>
            <a:r>
              <a:rPr lang="en-US" altLang="en-US" dirty="0" smtClean="0"/>
              <a:t>Normalized frequency is the true one over sampling frequency</a:t>
            </a:r>
          </a:p>
          <a:p>
            <a:r>
              <a:rPr lang="en-US" altLang="en-US" dirty="0" smtClean="0"/>
              <a:t>In 1D spectral analysis, we obtain the results – coefficients </a:t>
            </a:r>
            <a:r>
              <a:rPr lang="en-US" altLang="en-US" i="1" dirty="0" smtClean="0"/>
              <a:t>X[k]</a:t>
            </a:r>
            <a:r>
              <a:rPr lang="cs-CZ" altLang="en-US" dirty="0"/>
              <a:t/>
            </a:r>
            <a:br>
              <a:rPr lang="cs-CZ" altLang="en-US" dirty="0"/>
            </a:br>
            <a:r>
              <a:rPr lang="en-US" altLang="en-US" dirty="0" smtClean="0"/>
              <a:t>for normalized frequencies (</a:t>
            </a:r>
            <a:r>
              <a:rPr lang="en-US" altLang="en-US" i="1" dirty="0" smtClean="0"/>
              <a:t>N</a:t>
            </a:r>
            <a:r>
              <a:rPr lang="en-US" altLang="en-US" dirty="0" smtClean="0"/>
              <a:t> is the number of </a:t>
            </a:r>
            <a:r>
              <a:rPr lang="cs-CZ" altLang="en-US" dirty="0" smtClean="0"/>
              <a:t>s</a:t>
            </a:r>
            <a:r>
              <a:rPr lang="en-US" altLang="en-US" dirty="0" err="1" smtClean="0"/>
              <a:t>amples</a:t>
            </a:r>
            <a:r>
              <a:rPr lang="en-US" altLang="en-US" dirty="0" smtClean="0"/>
              <a:t>)</a:t>
            </a:r>
          </a:p>
          <a:p>
            <a:r>
              <a:rPr lang="en-US" altLang="en-US" dirty="0" smtClean="0"/>
              <a:t>If needed, the </a:t>
            </a:r>
            <a:r>
              <a:rPr lang="en-US" altLang="en-US" b="1" dirty="0" smtClean="0"/>
              <a:t>true frequency </a:t>
            </a:r>
            <a:r>
              <a:rPr lang="en-US" altLang="en-US" dirty="0" smtClean="0"/>
              <a:t>is obtained by  de-normalizing:</a:t>
            </a:r>
          </a:p>
          <a:p>
            <a:pPr lvl="2"/>
            <a:r>
              <a:rPr lang="en-US" altLang="en-US" dirty="0" smtClean="0"/>
              <a:t> it is in [Hz] </a:t>
            </a:r>
            <a:endParaRPr lang="cs-CZ" altLang="en-US" dirty="0" smtClean="0"/>
          </a:p>
        </p:txBody>
      </p:sp>
      <p:sp>
        <p:nvSpPr>
          <p:cNvPr id="54276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71A092C-932C-4D38-AAD2-CE6AE3FB06F9}" type="slidenum">
              <a:rPr lang="cs-CZ" altLang="en-US" sz="1400"/>
              <a:pPr>
                <a:spcBef>
                  <a:spcPct val="0"/>
                </a:spcBef>
                <a:buFontTx/>
                <a:buNone/>
              </a:pPr>
              <a:t>35</a:t>
            </a:fld>
            <a:endParaRPr lang="cs-CZ" altLang="en-US" sz="140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6156" y="2182065"/>
            <a:ext cx="792088" cy="48744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2344" y="2771160"/>
            <a:ext cx="1392446" cy="427095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92476" y="3198255"/>
            <a:ext cx="1186416" cy="44132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28448" y="4664214"/>
            <a:ext cx="1381485" cy="5356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Notes on </a:t>
            </a:r>
            <a:r>
              <a:rPr lang="en-US" altLang="en-US" smtClean="0"/>
              <a:t>frequencies 2D</a:t>
            </a:r>
            <a:endParaRPr lang="en-US" altLang="en-US" dirty="0" smtClean="0"/>
          </a:p>
        </p:txBody>
      </p:sp>
      <p:sp>
        <p:nvSpPr>
          <p:cNvPr id="54275" name="Zástupný symbol pro obsah 2"/>
          <p:cNvSpPr>
            <a:spLocks noGrp="1"/>
          </p:cNvSpPr>
          <p:nvPr>
            <p:ph idx="1"/>
          </p:nvPr>
        </p:nvSpPr>
        <p:spPr>
          <a:xfrm>
            <a:off x="623392" y="1642722"/>
            <a:ext cx="10515600" cy="47717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dirty="0" smtClean="0"/>
              <a:t>For </a:t>
            </a:r>
            <a:r>
              <a:rPr lang="en-US" altLang="en-US" b="1" dirty="0"/>
              <a:t>2</a:t>
            </a:r>
            <a:r>
              <a:rPr lang="cs-CZ" altLang="en-US" b="1" dirty="0" smtClean="0"/>
              <a:t>D</a:t>
            </a:r>
            <a:r>
              <a:rPr lang="en-US" altLang="en-US" dirty="0" smtClean="0"/>
              <a:t> signals, the two axes are the dimensions of the image</a:t>
            </a:r>
          </a:p>
          <a:p>
            <a:r>
              <a:rPr lang="en-US" altLang="en-US" dirty="0" smtClean="0"/>
              <a:t>For continuous images, we define  the frequency as events per unit length – most often dots per inch (dpi)</a:t>
            </a:r>
          </a:p>
          <a:p>
            <a:r>
              <a:rPr lang="en-US" altLang="en-US" dirty="0" smtClean="0"/>
              <a:t>Sampling frequency is number of pixels per inch</a:t>
            </a:r>
          </a:p>
          <a:p>
            <a:r>
              <a:rPr lang="en-US" altLang="en-US" dirty="0" smtClean="0"/>
              <a:t>Normalized frequency is the true one over sampling frequency</a:t>
            </a:r>
          </a:p>
          <a:p>
            <a:r>
              <a:rPr lang="en-US" altLang="en-US" dirty="0" smtClean="0"/>
              <a:t>In 2D spectral analysis, we obtain the results – coefficients </a:t>
            </a:r>
            <a:r>
              <a:rPr lang="en-US" altLang="en-US" i="1" dirty="0" smtClean="0"/>
              <a:t>X[</a:t>
            </a:r>
            <a:r>
              <a:rPr lang="en-US" altLang="en-US" i="1" dirty="0" err="1" smtClean="0"/>
              <a:t>m,n</a:t>
            </a:r>
            <a:r>
              <a:rPr lang="en-US" altLang="en-US" i="1" dirty="0" smtClean="0"/>
              <a:t>]</a:t>
            </a:r>
            <a:r>
              <a:rPr lang="en-US" altLang="en-US" dirty="0" smtClean="0"/>
              <a:t> </a:t>
            </a:r>
            <a:r>
              <a:rPr lang="cs-CZ" altLang="en-US" dirty="0" smtClean="0"/>
              <a:t/>
            </a:r>
            <a:br>
              <a:rPr lang="cs-CZ" altLang="en-US" dirty="0" smtClean="0"/>
            </a:br>
            <a:r>
              <a:rPr lang="en-US" altLang="en-US" dirty="0" smtClean="0"/>
              <a:t>for normalized frequencies (</a:t>
            </a:r>
            <a:r>
              <a:rPr lang="en-US" altLang="en-US" i="1" dirty="0" smtClean="0"/>
              <a:t>K</a:t>
            </a:r>
            <a:r>
              <a:rPr lang="en-US" altLang="en-US" dirty="0" smtClean="0"/>
              <a:t> is the vertical size of image, </a:t>
            </a:r>
            <a:r>
              <a:rPr lang="en-US" altLang="en-US" i="1" dirty="0" smtClean="0"/>
              <a:t>L</a:t>
            </a:r>
            <a:r>
              <a:rPr lang="en-US" altLang="en-US" dirty="0" smtClean="0"/>
              <a:t> is the horizontal size)</a:t>
            </a:r>
          </a:p>
          <a:p>
            <a:r>
              <a:rPr lang="en-US" altLang="en-US" dirty="0" smtClean="0"/>
              <a:t>If needed, the </a:t>
            </a:r>
            <a:r>
              <a:rPr lang="en-US" altLang="en-US" b="1" dirty="0" smtClean="0"/>
              <a:t>true frequency </a:t>
            </a:r>
            <a:r>
              <a:rPr lang="en-US" altLang="en-US" dirty="0" smtClean="0"/>
              <a:t>in events per inch is obtained by  de-normalizing:</a:t>
            </a:r>
          </a:p>
        </p:txBody>
      </p:sp>
      <p:sp>
        <p:nvSpPr>
          <p:cNvPr id="54276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71A092C-932C-4D38-AAD2-CE6AE3FB06F9}" type="slidenum">
              <a:rPr lang="cs-CZ" altLang="en-US" sz="1400"/>
              <a:pPr>
                <a:spcBef>
                  <a:spcPct val="0"/>
                </a:spcBef>
                <a:buFontTx/>
                <a:buNone/>
              </a:pPr>
              <a:t>36</a:t>
            </a:fld>
            <a:endParaRPr lang="cs-CZ" altLang="en-US" sz="140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0096" y="2594251"/>
            <a:ext cx="1008112" cy="45661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1160" y="3050866"/>
            <a:ext cx="1402440" cy="501356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72464" y="3552222"/>
            <a:ext cx="1414874" cy="506722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9942" y="4869160"/>
            <a:ext cx="3570154" cy="497198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19346" y="5827119"/>
            <a:ext cx="4111346" cy="529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63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of analysis with cosines …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 far, we saw nice results, as we worked with “unknown” signals with zero phase. </a:t>
            </a:r>
          </a:p>
          <a:p>
            <a:r>
              <a:rPr lang="en-US" dirty="0" smtClean="0"/>
              <a:t>In case the phase changes, we will encounter the same problem as for 1D – the similarity (correlation, projection) coefficients can be low for very similar signals !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#</a:t>
            </a:r>
            <a:r>
              <a:rPr lang="en-US" dirty="0" err="1" smtClean="0">
                <a:solidFill>
                  <a:srgbClr val="FF0000"/>
                </a:solidFill>
              </a:rPr>
              <a:t>cosine_analysis_problem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DC1B11-667A-4E4F-A67C-86A234C1F991}" type="slidenum">
              <a:rPr lang="cs-CZ" altLang="en-US" smtClean="0"/>
              <a:pPr>
                <a:defRPr/>
              </a:pPr>
              <a:t>37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19869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Agenda</a:t>
            </a:r>
          </a:p>
        </p:txBody>
      </p:sp>
      <p:sp>
        <p:nvSpPr>
          <p:cNvPr id="1536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altLang="en-US" dirty="0"/>
              <a:t>1D versus 2D signals</a:t>
            </a:r>
          </a:p>
          <a:p>
            <a:pPr>
              <a:defRPr/>
            </a:pPr>
            <a:r>
              <a:rPr lang="en-US" altLang="en-US" dirty="0"/>
              <a:t>Basic operations with individual pixels </a:t>
            </a:r>
          </a:p>
          <a:p>
            <a:pPr>
              <a:defRPr/>
            </a:pPr>
            <a:r>
              <a:rPr lang="en-US" altLang="en-US" dirty="0"/>
              <a:t>Image filtering </a:t>
            </a:r>
          </a:p>
          <a:p>
            <a:pPr>
              <a:defRPr/>
            </a:pPr>
            <a:r>
              <a:rPr lang="en-US" altLang="en-US" dirty="0"/>
              <a:t>Spectral analysis of images - fundamentals </a:t>
            </a:r>
          </a:p>
          <a:p>
            <a:pPr>
              <a:defRPr/>
            </a:pPr>
            <a:r>
              <a:rPr lang="en-US" altLang="en-US" b="1" dirty="0">
                <a:solidFill>
                  <a:srgbClr val="FF0000"/>
                </a:solidFill>
              </a:rPr>
              <a:t>2D Discrete Fourier Transform (2D DFT)</a:t>
            </a:r>
          </a:p>
          <a:p>
            <a:pPr>
              <a:defRPr/>
            </a:pPr>
            <a:r>
              <a:rPr lang="en-US" altLang="en-US" dirty="0"/>
              <a:t>2D Discrete cosine transform (2D DCT)</a:t>
            </a:r>
          </a:p>
          <a:p>
            <a:pPr>
              <a:defRPr/>
            </a:pPr>
            <a:r>
              <a:rPr lang="en-US" altLang="en-US" dirty="0"/>
              <a:t>Summary</a:t>
            </a:r>
            <a:endParaRPr lang="en-US" altLang="en-US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F34F89-982A-4198-A0CF-A96AF9D19548}" type="slidenum">
              <a:rPr lang="cs-CZ" altLang="en-US" smtClean="0"/>
              <a:pPr>
                <a:defRPr/>
              </a:pPr>
              <a:t>38</a:t>
            </a:fld>
            <a:r>
              <a:rPr lang="en-US" altLang="en-US" dirty="0" smtClean="0"/>
              <a:t> / 57</a:t>
            </a:r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116912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2D Discrete Fourier Transform – 2D DFT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1090448" cy="4771727"/>
          </a:xfrm>
        </p:spPr>
        <p:txBody>
          <a:bodyPr/>
          <a:lstStyle/>
          <a:p>
            <a:r>
              <a:rPr lang="en-US" dirty="0" smtClean="0"/>
              <a:t>The solution are (again) complex exponentials including both cos and sin components </a:t>
            </a:r>
          </a:p>
          <a:p>
            <a:r>
              <a:rPr lang="en-US" dirty="0" smtClean="0"/>
              <a:t>From 1D DFT to </a:t>
            </a:r>
            <a:r>
              <a:rPr lang="en-US" b="1" dirty="0" smtClean="0"/>
              <a:t>2D DFT</a:t>
            </a:r>
          </a:p>
          <a:p>
            <a:endParaRPr lang="en-US" dirty="0"/>
          </a:p>
          <a:p>
            <a:pPr marL="0" indent="0">
              <a:buNone/>
              <a:defRPr/>
            </a:pPr>
            <a:r>
              <a:rPr lang="en-US" dirty="0" smtClean="0"/>
              <a:t>where</a:t>
            </a:r>
            <a:endParaRPr lang="cs-CZ" dirty="0"/>
          </a:p>
          <a:p>
            <a:pPr>
              <a:defRPr/>
            </a:pPr>
            <a:r>
              <a:rPr lang="cs-CZ" i="1" dirty="0" err="1"/>
              <a:t>k,l</a:t>
            </a:r>
            <a:r>
              <a:rPr lang="cs-CZ" dirty="0"/>
              <a:t> </a:t>
            </a:r>
            <a:r>
              <a:rPr lang="en-US" dirty="0" smtClean="0"/>
              <a:t>are indices </a:t>
            </a:r>
            <a:r>
              <a:rPr lang="en-US" dirty="0"/>
              <a:t>of </a:t>
            </a:r>
            <a:r>
              <a:rPr lang="en-US" dirty="0" smtClean="0"/>
              <a:t>input pixels</a:t>
            </a:r>
            <a:endParaRPr lang="cs-CZ" dirty="0"/>
          </a:p>
          <a:p>
            <a:pPr>
              <a:defRPr/>
            </a:pPr>
            <a:r>
              <a:rPr lang="cs-CZ" i="1" dirty="0" err="1"/>
              <a:t>m,n</a:t>
            </a:r>
            <a:r>
              <a:rPr lang="cs-CZ" dirty="0"/>
              <a:t> </a:t>
            </a:r>
            <a:r>
              <a:rPr lang="en-US" dirty="0" smtClean="0"/>
              <a:t>are indices </a:t>
            </a:r>
            <a:r>
              <a:rPr lang="en-US" dirty="0"/>
              <a:t>of frequencies</a:t>
            </a:r>
            <a:r>
              <a:rPr lang="cs-CZ" dirty="0"/>
              <a:t> </a:t>
            </a:r>
            <a:r>
              <a:rPr lang="en-US" dirty="0" smtClean="0"/>
              <a:t>of resulting coefficients </a:t>
            </a:r>
            <a:r>
              <a:rPr lang="en-US" i="1" dirty="0" smtClean="0"/>
              <a:t>X[</a:t>
            </a:r>
            <a:r>
              <a:rPr lang="en-US" i="1" dirty="0" err="1" smtClean="0"/>
              <a:t>m,n</a:t>
            </a:r>
            <a:r>
              <a:rPr lang="en-US" i="1" dirty="0" smtClean="0"/>
              <a:t>]</a:t>
            </a:r>
            <a:endParaRPr lang="cs-CZ" i="1" dirty="0"/>
          </a:p>
          <a:p>
            <a:pPr>
              <a:defRPr/>
            </a:pPr>
            <a:r>
              <a:rPr lang="cs-CZ" i="1" dirty="0"/>
              <a:t>m/K</a:t>
            </a:r>
            <a:r>
              <a:rPr lang="cs-CZ" dirty="0"/>
              <a:t> </a:t>
            </a:r>
            <a:r>
              <a:rPr lang="en-US" dirty="0" smtClean="0"/>
              <a:t>are normalized </a:t>
            </a:r>
            <a:r>
              <a:rPr lang="en-US" dirty="0"/>
              <a:t>vertical </a:t>
            </a:r>
            <a:r>
              <a:rPr lang="en-US" dirty="0" smtClean="0"/>
              <a:t>frequencies</a:t>
            </a:r>
            <a:endParaRPr lang="cs-CZ" dirty="0"/>
          </a:p>
          <a:p>
            <a:pPr>
              <a:defRPr/>
            </a:pPr>
            <a:r>
              <a:rPr lang="cs-CZ" i="1" dirty="0"/>
              <a:t>n/L</a:t>
            </a:r>
            <a:r>
              <a:rPr lang="cs-CZ" dirty="0"/>
              <a:t> </a:t>
            </a:r>
            <a:r>
              <a:rPr lang="en-US" dirty="0" smtClean="0"/>
              <a:t>are normalized </a:t>
            </a:r>
            <a:r>
              <a:rPr lang="en-US" dirty="0"/>
              <a:t>horizontal </a:t>
            </a:r>
            <a:r>
              <a:rPr lang="en-US" dirty="0" smtClean="0"/>
              <a:t>frequencies</a:t>
            </a:r>
            <a:endParaRPr lang="cs-CZ" dirty="0"/>
          </a:p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numpy.fft.fft2</a:t>
            </a:r>
            <a:r>
              <a:rPr lang="en-US" dirty="0" smtClean="0"/>
              <a:t>, but let us see a few examples done “by hand”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224EB7-A120-44A5-8B3F-A2579C0A8BCA}" type="slidenum">
              <a:rPr lang="cs-CZ" altLang="en-US" smtClean="0"/>
              <a:pPr>
                <a:defRPr/>
              </a:pPr>
              <a:t>39</a:t>
            </a:fld>
            <a:r>
              <a:rPr lang="en-US" altLang="en-US" dirty="0" smtClean="0"/>
              <a:t> / 57</a:t>
            </a:r>
            <a:endParaRPr lang="cs-CZ" altLang="en-US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7648" y="3140968"/>
            <a:ext cx="2774061" cy="811130"/>
          </a:xfrm>
          <a:prstGeom prst="rect">
            <a:avLst/>
          </a:prstGeom>
        </p:spPr>
      </p:pic>
      <p:sp>
        <p:nvSpPr>
          <p:cNvPr id="7" name="Šipka doprava 6"/>
          <p:cNvSpPr/>
          <p:nvPr/>
        </p:nvSpPr>
        <p:spPr>
          <a:xfrm>
            <a:off x="6240016" y="3410802"/>
            <a:ext cx="647700" cy="27146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6023" y="3175499"/>
            <a:ext cx="4240226" cy="776599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790630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Images have more dimensions than 1D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en-US" dirty="0" smtClean="0"/>
              <a:t>2D</a:t>
            </a:r>
            <a:r>
              <a:rPr lang="en-US" altLang="en-US" dirty="0" smtClean="0"/>
              <a:t> </a:t>
            </a:r>
            <a:r>
              <a:rPr lang="cs-CZ" altLang="en-US" dirty="0" smtClean="0"/>
              <a:t>– </a:t>
            </a:r>
            <a:r>
              <a:rPr lang="en-US" altLang="en-US" dirty="0" smtClean="0"/>
              <a:t>grayscale photo</a:t>
            </a:r>
            <a:endParaRPr lang="cs-CZ" altLang="en-US" dirty="0" smtClean="0"/>
          </a:p>
          <a:p>
            <a:r>
              <a:rPr lang="en-US" altLang="en-US" dirty="0" smtClean="0"/>
              <a:t>Multiple </a:t>
            </a:r>
            <a:r>
              <a:rPr lang="cs-CZ" altLang="en-US" dirty="0" smtClean="0"/>
              <a:t>2D –</a:t>
            </a:r>
            <a:r>
              <a:rPr lang="en-US" altLang="en-US" dirty="0" smtClean="0"/>
              <a:t> color photo</a:t>
            </a:r>
            <a:r>
              <a:rPr lang="cs-CZ" altLang="en-US" dirty="0" smtClean="0"/>
              <a:t> </a:t>
            </a:r>
          </a:p>
          <a:p>
            <a:r>
              <a:rPr lang="cs-CZ" altLang="en-US" dirty="0" smtClean="0"/>
              <a:t>3D – </a:t>
            </a:r>
            <a:r>
              <a:rPr lang="en-US" altLang="en-US" dirty="0" smtClean="0"/>
              <a:t>medical imaging, </a:t>
            </a:r>
            <a:r>
              <a:rPr lang="cs-CZ" altLang="en-US" dirty="0" smtClean="0"/>
              <a:t>point-</a:t>
            </a:r>
            <a:r>
              <a:rPr lang="cs-CZ" altLang="en-US" dirty="0" err="1" smtClean="0"/>
              <a:t>clouds</a:t>
            </a:r>
            <a:r>
              <a:rPr lang="cs-CZ" altLang="en-US" dirty="0" smtClean="0"/>
              <a:t> (</a:t>
            </a:r>
            <a:r>
              <a:rPr lang="en-US" altLang="en-US" dirty="0" smtClean="0"/>
              <a:t>depth information</a:t>
            </a:r>
            <a:r>
              <a:rPr lang="cs-CZ" altLang="en-US" dirty="0" smtClean="0"/>
              <a:t>, Kinect)</a:t>
            </a:r>
          </a:p>
          <a:p>
            <a:r>
              <a:rPr lang="cs-CZ" altLang="en-US" dirty="0" smtClean="0"/>
              <a:t>Video –</a:t>
            </a:r>
            <a:r>
              <a:rPr lang="en-US" altLang="en-US" dirty="0" smtClean="0"/>
              <a:t> time is another dimension</a:t>
            </a:r>
          </a:p>
        </p:txBody>
      </p:sp>
      <p:sp>
        <p:nvSpPr>
          <p:cNvPr id="6148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C0475C7-117D-4410-8258-87610C5B6A4E}" type="slidenum">
              <a:rPr lang="cs-CZ" altLang="en-US" sz="140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cs-CZ" altLang="en-US" sz="1400"/>
          </a:p>
        </p:txBody>
      </p:sp>
      <p:sp>
        <p:nvSpPr>
          <p:cNvPr id="6" name="Obdélník 5"/>
          <p:cNvSpPr/>
          <p:nvPr/>
        </p:nvSpPr>
        <p:spPr>
          <a:xfrm>
            <a:off x="856726" y="1825624"/>
            <a:ext cx="5472113" cy="523329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14" y="4368265"/>
            <a:ext cx="2566435" cy="248297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8581" y="4423838"/>
            <a:ext cx="2292648" cy="2292648"/>
          </a:xfrm>
          <a:prstGeom prst="rect">
            <a:avLst/>
          </a:prstGeom>
        </p:spPr>
      </p:pic>
      <p:pic>
        <p:nvPicPr>
          <p:cNvPr id="6155" name="Picture 11" descr="3D Builder Tutorial Part 5: 3D Scanning with Kinect V2 | Microsoft Lear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940" y="4423839"/>
            <a:ext cx="2492008" cy="229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9" name="Picture 15" descr="3D MRI (magnetic resonance imaging) scan information | myVM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658" y="4423838"/>
            <a:ext cx="4680819" cy="1888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#2d_dft_examples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Visualizing </a:t>
            </a:r>
            <a:r>
              <a:rPr lang="en-US" i="1" dirty="0" smtClean="0"/>
              <a:t>x[</a:t>
            </a:r>
            <a:r>
              <a:rPr lang="en-US" i="1" dirty="0" err="1" smtClean="0"/>
              <a:t>k,l</a:t>
            </a:r>
            <a:r>
              <a:rPr lang="en-US" i="1" dirty="0" smtClean="0"/>
              <a:t>]</a:t>
            </a:r>
            <a:r>
              <a:rPr lang="en-US" dirty="0" smtClean="0"/>
              <a:t> and real and imaginary parts of </a:t>
            </a:r>
            <a:r>
              <a:rPr lang="en-US" i="1" dirty="0" smtClean="0"/>
              <a:t>a[</a:t>
            </a:r>
            <a:r>
              <a:rPr lang="en-US" i="1" dirty="0" err="1" smtClean="0"/>
              <a:t>k,l</a:t>
            </a:r>
            <a:r>
              <a:rPr lang="en-US" i="1" dirty="0" smtClean="0"/>
              <a:t>]</a:t>
            </a:r>
            <a:r>
              <a:rPr lang="en-US" dirty="0" smtClean="0"/>
              <a:t> and </a:t>
            </a:r>
            <a:r>
              <a:rPr lang="en-US" i="1" dirty="0" smtClean="0"/>
              <a:t>x[</a:t>
            </a:r>
            <a:r>
              <a:rPr lang="en-US" i="1" dirty="0" err="1" smtClean="0"/>
              <a:t>k,l</a:t>
            </a:r>
            <a:r>
              <a:rPr lang="en-US" i="1" dirty="0" smtClean="0"/>
              <a:t>]</a:t>
            </a:r>
            <a:r>
              <a:rPr lang="en-US" i="1" dirty="0"/>
              <a:t> a[</a:t>
            </a:r>
            <a:r>
              <a:rPr lang="en-US" i="1" dirty="0" err="1"/>
              <a:t>k,l</a:t>
            </a:r>
            <a:r>
              <a:rPr lang="en-US" i="1" dirty="0"/>
              <a:t>]</a:t>
            </a:r>
            <a:endParaRPr lang="en-US" dirty="0" smtClean="0"/>
          </a:p>
          <a:p>
            <a:r>
              <a:rPr lang="en-US" dirty="0" smtClean="0"/>
              <a:t>m=0, n=0 – 2D DFT computes the sum of all pixels</a:t>
            </a:r>
          </a:p>
          <a:p>
            <a:endParaRPr lang="en-US" dirty="0" smtClean="0"/>
          </a:p>
          <a:p>
            <a:r>
              <a:rPr lang="en-US" dirty="0" smtClean="0"/>
              <a:t>m=0</a:t>
            </a:r>
            <a:r>
              <a:rPr lang="en-US" dirty="0"/>
              <a:t>, </a:t>
            </a:r>
            <a:r>
              <a:rPr lang="en-US" dirty="0" smtClean="0"/>
              <a:t>n=1 </a:t>
            </a:r>
            <a:r>
              <a:rPr lang="en-US" dirty="0"/>
              <a:t>– 2D DFT </a:t>
            </a:r>
            <a:r>
              <a:rPr lang="en-US" dirty="0" smtClean="0"/>
              <a:t>degrades to sum of 1D DFT in lines (1 turn of complex </a:t>
            </a:r>
            <a:r>
              <a:rPr lang="en-US" dirty="0" err="1" smtClean="0"/>
              <a:t>exp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 smtClean="0"/>
              <a:t>m=3, </a:t>
            </a:r>
            <a:r>
              <a:rPr lang="en-US" dirty="0"/>
              <a:t>n=0 – 2D DFT </a:t>
            </a:r>
            <a:r>
              <a:rPr lang="en-US" dirty="0" smtClean="0"/>
              <a:t>degrades to sum of 1D DFT in columns (3 turns of complex </a:t>
            </a:r>
            <a:r>
              <a:rPr lang="en-US" dirty="0" err="1" smtClean="0"/>
              <a:t>exp</a:t>
            </a:r>
            <a:r>
              <a:rPr lang="en-US" dirty="0" smtClean="0"/>
              <a:t>). </a:t>
            </a:r>
          </a:p>
          <a:p>
            <a:endParaRPr lang="en-US" dirty="0"/>
          </a:p>
          <a:p>
            <a:r>
              <a:rPr lang="en-US" dirty="0" smtClean="0"/>
              <a:t>m=4, n=7 </a:t>
            </a:r>
            <a:r>
              <a:rPr lang="en-US" dirty="0"/>
              <a:t>– </a:t>
            </a:r>
            <a:r>
              <a:rPr lang="en-US" dirty="0" smtClean="0"/>
              <a:t>full 2D DFT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224EB7-A120-44A5-8B3F-A2579C0A8BCA}" type="slidenum">
              <a:rPr lang="cs-CZ" altLang="en-US" smtClean="0"/>
              <a:pPr>
                <a:defRPr/>
              </a:pPr>
              <a:t>40</a:t>
            </a:fld>
            <a:r>
              <a:rPr lang="en-US" altLang="en-US" dirty="0" smtClean="0"/>
              <a:t> / 57</a:t>
            </a:r>
            <a:endParaRPr lang="cs-CZ" altLang="en-US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7229" y="2780928"/>
            <a:ext cx="5066742" cy="64807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5720" y="3861048"/>
            <a:ext cx="6212319" cy="708361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1744" y="5255866"/>
            <a:ext cx="5920684" cy="693413"/>
          </a:xfrm>
          <a:prstGeom prst="rect">
            <a:avLst/>
          </a:prstGeom>
        </p:spPr>
      </p:pic>
      <p:pic>
        <p:nvPicPr>
          <p:cNvPr id="8" name="Obráze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216" y="625436"/>
            <a:ext cx="2596477" cy="804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330673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Does 2D DFT fix the problem with shifting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en-US" dirty="0" smtClean="0"/>
              <a:t>of the phase ?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have seen that simple analysis with a cosine has a problem with the same image that is shifted (cos vs sin). </a:t>
            </a:r>
          </a:p>
          <a:p>
            <a:r>
              <a:rPr lang="en-US" dirty="0" smtClean="0"/>
              <a:t>Let us try some of the shifts and let us look at the resulting 2D-DFT coefficient.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#2d_dft_shifts</a:t>
            </a:r>
          </a:p>
          <a:p>
            <a:r>
              <a:rPr lang="cs-CZ" dirty="0" err="1" smtClean="0"/>
              <a:t>yes</a:t>
            </a:r>
            <a:r>
              <a:rPr lang="cs-CZ" dirty="0" smtClean="0"/>
              <a:t>, </a:t>
            </a:r>
            <a:r>
              <a:rPr lang="en-US" dirty="0" smtClean="0"/>
              <a:t>2D DFT </a:t>
            </a:r>
            <a:r>
              <a:rPr lang="en-US" b="1" dirty="0" smtClean="0"/>
              <a:t>fixes </a:t>
            </a:r>
            <a:r>
              <a:rPr lang="en-US" dirty="0" smtClean="0"/>
              <a:t>the problem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agnitude of </a:t>
            </a:r>
            <a:r>
              <a:rPr lang="en-US" i="1" dirty="0" smtClean="0"/>
              <a:t>X[</a:t>
            </a:r>
            <a:r>
              <a:rPr lang="en-US" i="1" dirty="0" err="1" smtClean="0"/>
              <a:t>m,n</a:t>
            </a:r>
            <a:r>
              <a:rPr lang="en-US" i="1" dirty="0" smtClean="0"/>
              <a:t>]</a:t>
            </a:r>
            <a:r>
              <a:rPr lang="en-US" dirty="0" smtClean="0"/>
              <a:t> gives us correct answer to “how much”</a:t>
            </a:r>
          </a:p>
          <a:p>
            <a:pPr lvl="1"/>
            <a:r>
              <a:rPr lang="en-US" dirty="0" smtClean="0"/>
              <a:t>Angle of </a:t>
            </a:r>
            <a:r>
              <a:rPr lang="en-US" i="1" dirty="0"/>
              <a:t>X[</a:t>
            </a:r>
            <a:r>
              <a:rPr lang="en-US" i="1" dirty="0" err="1"/>
              <a:t>m,n</a:t>
            </a:r>
            <a:r>
              <a:rPr lang="en-US" i="1" dirty="0" smtClean="0"/>
              <a:t>] </a:t>
            </a:r>
            <a:r>
              <a:rPr lang="en-US" dirty="0" smtClean="0"/>
              <a:t>informs us about “how shifted”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224EB7-A120-44A5-8B3F-A2579C0A8BCA}" type="slidenum">
              <a:rPr lang="cs-CZ" altLang="en-US" smtClean="0"/>
              <a:pPr>
                <a:defRPr/>
              </a:pPr>
              <a:t>41</a:t>
            </a:fld>
            <a:r>
              <a:rPr lang="en-US" altLang="en-US" dirty="0" smtClean="0"/>
              <a:t> / 57</a:t>
            </a:r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30118219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/>
              <a:t>2D DFT </a:t>
            </a:r>
            <a:r>
              <a:rPr lang="en-US" altLang="en-US" dirty="0"/>
              <a:t>is </a:t>
            </a:r>
            <a:r>
              <a:rPr lang="cs-CZ" altLang="en-US" dirty="0"/>
              <a:t>2 x 1D DFT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 the known formula </a:t>
            </a:r>
            <a:r>
              <a:rPr lang="en-US" i="1" dirty="0" err="1" smtClean="0"/>
              <a:t>e</a:t>
            </a:r>
            <a:r>
              <a:rPr lang="en-US" i="1" baseline="30000" dirty="0" err="1" smtClean="0"/>
              <a:t>a+b</a:t>
            </a:r>
            <a:r>
              <a:rPr lang="en-US" i="1" dirty="0" smtClean="0"/>
              <a:t> = </a:t>
            </a:r>
            <a:r>
              <a:rPr lang="en-US" i="1" dirty="0" err="1" smtClean="0"/>
              <a:t>e</a:t>
            </a:r>
            <a:r>
              <a:rPr lang="en-US" i="1" baseline="30000" dirty="0" err="1" smtClean="0"/>
              <a:t>a</a:t>
            </a:r>
            <a:r>
              <a:rPr lang="en-US" i="1" dirty="0" err="1" smtClean="0"/>
              <a:t>e</a:t>
            </a:r>
            <a:r>
              <a:rPr lang="en-US" i="1" baseline="30000" dirty="0" err="1" smtClean="0"/>
              <a:t>b</a:t>
            </a:r>
            <a:r>
              <a:rPr lang="en-US" dirty="0" smtClean="0"/>
              <a:t>, we can show that </a:t>
            </a:r>
          </a:p>
          <a:p>
            <a:endParaRPr lang="en-US" i="1" dirty="0"/>
          </a:p>
          <a:p>
            <a:endParaRPr lang="en-US" i="1" dirty="0" smtClean="0"/>
          </a:p>
          <a:p>
            <a:r>
              <a:rPr lang="en-US" i="1" dirty="0" smtClean="0"/>
              <a:t>… </a:t>
            </a:r>
            <a:r>
              <a:rPr lang="en-US" dirty="0" smtClean="0"/>
              <a:t>or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other</a:t>
            </a:r>
            <a:r>
              <a:rPr lang="cs-CZ" dirty="0" smtClean="0"/>
              <a:t> </a:t>
            </a:r>
            <a:r>
              <a:rPr lang="cs-CZ" dirty="0" err="1" smtClean="0"/>
              <a:t>way</a:t>
            </a:r>
            <a:r>
              <a:rPr lang="cs-CZ" dirty="0" smtClean="0"/>
              <a:t> </a:t>
            </a:r>
            <a:r>
              <a:rPr lang="cs-CZ" dirty="0" err="1" smtClean="0"/>
              <a:t>round</a:t>
            </a:r>
            <a:r>
              <a:rPr lang="cs-CZ" dirty="0" smtClean="0"/>
              <a:t>. </a:t>
            </a:r>
            <a:endParaRPr lang="en-US" dirty="0" smtClean="0"/>
          </a:p>
          <a:p>
            <a:r>
              <a:rPr lang="en-US" dirty="0" smtClean="0"/>
              <a:t>So that 2D DFT can be implemented as </a:t>
            </a:r>
          </a:p>
          <a:p>
            <a:pPr lvl="1"/>
            <a:r>
              <a:rPr lang="en-US" dirty="0" smtClean="0"/>
              <a:t>a sequence of 1D-DFT in rows followed by </a:t>
            </a:r>
            <a:r>
              <a:rPr lang="en-US" dirty="0"/>
              <a:t>1D-DFT in </a:t>
            </a:r>
            <a:r>
              <a:rPr lang="en-US" dirty="0" smtClean="0"/>
              <a:t>columns</a:t>
            </a:r>
          </a:p>
          <a:p>
            <a:pPr lvl="1"/>
            <a:r>
              <a:rPr lang="en-US" dirty="0" smtClean="0"/>
              <a:t>or vice versa. 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224EB7-A120-44A5-8B3F-A2579C0A8BCA}" type="slidenum">
              <a:rPr lang="cs-CZ" altLang="en-US" smtClean="0"/>
              <a:pPr>
                <a:defRPr/>
              </a:pPr>
              <a:t>42</a:t>
            </a:fld>
            <a:r>
              <a:rPr lang="en-US" altLang="en-US" dirty="0" smtClean="0"/>
              <a:t> / 57</a:t>
            </a:r>
            <a:endParaRPr lang="cs-CZ" altLang="en-US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1544" y="2348880"/>
            <a:ext cx="7628647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40416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2D DFT for real signals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Showing only the magnitude </a:t>
            </a:r>
          </a:p>
          <a:p>
            <a:r>
              <a:rPr lang="en-US" dirty="0" smtClean="0"/>
              <a:t>Magnitudes have a high dynamic range – </a:t>
            </a:r>
            <a:r>
              <a:rPr lang="cs-CZ" dirty="0" err="1" smtClean="0"/>
              <a:t>we</a:t>
            </a:r>
            <a:r>
              <a:rPr lang="cs-CZ" dirty="0" smtClean="0"/>
              <a:t> </a:t>
            </a:r>
            <a:r>
              <a:rPr lang="en-US" dirty="0" smtClean="0"/>
              <a:t>need some tweaks … </a:t>
            </a:r>
          </a:p>
          <a:p>
            <a:pPr lvl="1"/>
            <a:r>
              <a:rPr lang="en-US" dirty="0" smtClean="0"/>
              <a:t>Setting the color axis limits by hand </a:t>
            </a:r>
          </a:p>
          <a:p>
            <a:pPr lvl="1"/>
            <a:r>
              <a:rPr lang="en-US" dirty="0" smtClean="0"/>
              <a:t>Taking logarithm … </a:t>
            </a:r>
          </a:p>
          <a:p>
            <a:r>
              <a:rPr lang="en-US" dirty="0" smtClean="0"/>
              <a:t>Lena - real images tend to have frequencies concentrated around zero </a:t>
            </a:r>
          </a:p>
          <a:p>
            <a:r>
              <a:rPr lang="en-US" dirty="0" smtClean="0"/>
              <a:t>To see significant proportion of high frequencies, we generate </a:t>
            </a:r>
            <a:r>
              <a:rPr lang="cs-CZ" dirty="0" err="1" smtClean="0"/>
              <a:t>an</a:t>
            </a:r>
            <a:r>
              <a:rPr lang="cs-CZ" dirty="0" smtClean="0"/>
              <a:t> </a:t>
            </a:r>
            <a:r>
              <a:rPr lang="en-US" dirty="0" smtClean="0"/>
              <a:t>artificial </a:t>
            </a:r>
            <a:r>
              <a:rPr lang="cs-CZ" dirty="0" err="1" smtClean="0"/>
              <a:t>signal</a:t>
            </a:r>
            <a:r>
              <a:rPr lang="cs-CZ" dirty="0" smtClean="0"/>
              <a:t> </a:t>
            </a:r>
            <a:r>
              <a:rPr lang="en-US" dirty="0" smtClean="0"/>
              <a:t>–</a:t>
            </a:r>
            <a:r>
              <a:rPr lang="cs-CZ" dirty="0" smtClean="0"/>
              <a:t> </a:t>
            </a:r>
            <a:r>
              <a:rPr lang="en-US" dirty="0" smtClean="0"/>
              <a:t>squares + noise.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#2d_dft_lena_squares </a:t>
            </a:r>
            <a:r>
              <a:rPr lang="en-US" dirty="0" smtClean="0"/>
              <a:t>(back  to the original size of 512 x 512 pixels) 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224EB7-A120-44A5-8B3F-A2579C0A8BCA}" type="slidenum">
              <a:rPr lang="cs-CZ" altLang="en-US" smtClean="0"/>
              <a:pPr>
                <a:defRPr/>
              </a:pPr>
              <a:t>43</a:t>
            </a:fld>
            <a:r>
              <a:rPr lang="en-US" altLang="en-US" dirty="0" smtClean="0"/>
              <a:t> / 57</a:t>
            </a:r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408831375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DFT produces </a:t>
            </a:r>
            <a:r>
              <a:rPr lang="en-US" altLang="en-US" i="1" dirty="0"/>
              <a:t>K x L </a:t>
            </a:r>
            <a:r>
              <a:rPr lang="en-US" altLang="en-US" dirty="0"/>
              <a:t>points !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874424" cy="4351338"/>
          </a:xfrm>
        </p:spPr>
        <p:txBody>
          <a:bodyPr/>
          <a:lstStyle/>
          <a:p>
            <a:r>
              <a:rPr lang="en-US" dirty="0" smtClean="0"/>
              <a:t>Remember –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en-US" dirty="0" smtClean="0"/>
              <a:t>range of “useful” normalized frequencies for </a:t>
            </a:r>
            <a:r>
              <a:rPr lang="en-US" b="1" dirty="0" smtClean="0"/>
              <a:t>1D</a:t>
            </a:r>
            <a:r>
              <a:rPr lang="en-US" dirty="0" smtClean="0"/>
              <a:t> was from 0 to ½ (i.e. </a:t>
            </a:r>
            <a:r>
              <a:rPr lang="en-US" i="1" dirty="0" smtClean="0"/>
              <a:t>k = 0… N/2</a:t>
            </a:r>
            <a:r>
              <a:rPr lang="en-US" dirty="0" smtClean="0"/>
              <a:t>), but we compute it for full range </a:t>
            </a:r>
            <a:r>
              <a:rPr lang="en-US" i="1" dirty="0" smtClean="0"/>
              <a:t>k=0…N-1</a:t>
            </a:r>
          </a:p>
          <a:p>
            <a:r>
              <a:rPr lang="en-US" dirty="0" smtClean="0"/>
              <a:t>The same holds for </a:t>
            </a:r>
            <a:r>
              <a:rPr lang="en-US" b="1" dirty="0" smtClean="0"/>
              <a:t>2D</a:t>
            </a:r>
            <a:r>
              <a:rPr lang="en-US" dirty="0" smtClean="0"/>
              <a:t> DFT, we obtain the results also for full ranges </a:t>
            </a:r>
            <a:br>
              <a:rPr lang="en-US" dirty="0" smtClean="0"/>
            </a:br>
            <a:r>
              <a:rPr lang="en-US" dirty="0" smtClean="0"/>
              <a:t>of </a:t>
            </a:r>
            <a:r>
              <a:rPr lang="en-US" i="1" dirty="0" smtClean="0"/>
              <a:t>m</a:t>
            </a:r>
            <a:r>
              <a:rPr lang="cs-CZ" i="1" dirty="0" smtClean="0"/>
              <a:t> </a:t>
            </a:r>
            <a:r>
              <a:rPr lang="en-US" i="1" dirty="0" smtClean="0"/>
              <a:t>=</a:t>
            </a:r>
            <a:r>
              <a:rPr lang="cs-CZ" i="1" dirty="0" smtClean="0"/>
              <a:t> </a:t>
            </a:r>
            <a:r>
              <a:rPr lang="en-US" i="1" dirty="0" smtClean="0"/>
              <a:t>0…K-1, </a:t>
            </a:r>
            <a:r>
              <a:rPr lang="cs-CZ" i="1" dirty="0" smtClean="0"/>
              <a:t/>
            </a:r>
            <a:br>
              <a:rPr lang="cs-CZ" i="1" dirty="0" smtClean="0"/>
            </a:br>
            <a:r>
              <a:rPr lang="cs-CZ" dirty="0" smtClean="0"/>
              <a:t>and </a:t>
            </a:r>
            <a:r>
              <a:rPr lang="en-US" i="1" dirty="0" smtClean="0"/>
              <a:t>n</a:t>
            </a:r>
            <a:r>
              <a:rPr lang="cs-CZ" i="1" dirty="0" smtClean="0"/>
              <a:t> </a:t>
            </a:r>
            <a:r>
              <a:rPr lang="en-US" i="1" dirty="0" smtClean="0"/>
              <a:t>=</a:t>
            </a:r>
            <a:r>
              <a:rPr lang="cs-CZ" i="1" dirty="0" smtClean="0"/>
              <a:t> </a:t>
            </a:r>
            <a:r>
              <a:rPr lang="en-US" i="1" dirty="0" smtClean="0"/>
              <a:t>0…L-1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224EB7-A120-44A5-8B3F-A2579C0A8BCA}" type="slidenum">
              <a:rPr lang="cs-CZ" altLang="en-US" smtClean="0"/>
              <a:pPr>
                <a:defRPr/>
              </a:pPr>
              <a:t>44</a:t>
            </a:fld>
            <a:r>
              <a:rPr lang="en-US" altLang="en-US" dirty="0" smtClean="0"/>
              <a:t> / 57</a:t>
            </a:r>
            <a:endParaRPr lang="cs-CZ" altLang="en-US" dirty="0"/>
          </a:p>
        </p:txBody>
      </p:sp>
      <p:cxnSp>
        <p:nvCxnSpPr>
          <p:cNvPr id="5" name="Přímá spojnice se šipkou 4"/>
          <p:cNvCxnSpPr/>
          <p:nvPr/>
        </p:nvCxnSpPr>
        <p:spPr>
          <a:xfrm>
            <a:off x="3353893" y="3216275"/>
            <a:ext cx="0" cy="3095625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ovéPole 5"/>
          <p:cNvSpPr txBox="1"/>
          <p:nvPr/>
        </p:nvSpPr>
        <p:spPr>
          <a:xfrm>
            <a:off x="3001468" y="4224337"/>
            <a:ext cx="350838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i="1" dirty="0">
                <a:solidFill>
                  <a:srgbClr val="FF0000"/>
                </a:solidFill>
                <a:latin typeface="+mn-lt"/>
              </a:rPr>
              <a:t>K</a:t>
            </a:r>
            <a:endParaRPr lang="en-US" i="1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7" name="Přímá spojnice se šipkou 6"/>
          <p:cNvCxnSpPr/>
          <p:nvPr/>
        </p:nvCxnSpPr>
        <p:spPr>
          <a:xfrm flipH="1">
            <a:off x="3888881" y="6516688"/>
            <a:ext cx="3065462" cy="9525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ovéPole 7"/>
          <p:cNvSpPr txBox="1"/>
          <p:nvPr/>
        </p:nvSpPr>
        <p:spPr>
          <a:xfrm>
            <a:off x="5092206" y="6569074"/>
            <a:ext cx="34925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i="1" dirty="0">
                <a:solidFill>
                  <a:srgbClr val="FF0000"/>
                </a:solidFill>
                <a:latin typeface="+mn-lt"/>
              </a:rPr>
              <a:t>L</a:t>
            </a:r>
            <a:endParaRPr lang="en-US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3517407" y="3279775"/>
            <a:ext cx="3455987" cy="3032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i="1" dirty="0">
                <a:solidFill>
                  <a:schemeClr val="tx1"/>
                </a:solidFill>
              </a:rPr>
              <a:t>x[</a:t>
            </a:r>
            <a:r>
              <a:rPr lang="en-US" sz="2800" i="1" dirty="0" err="1">
                <a:solidFill>
                  <a:schemeClr val="tx1"/>
                </a:solidFill>
              </a:rPr>
              <a:t>k,l</a:t>
            </a:r>
            <a:r>
              <a:rPr lang="en-US" sz="2800" i="1" dirty="0">
                <a:solidFill>
                  <a:schemeClr val="tx1"/>
                </a:solidFill>
              </a:rPr>
              <a:t>]</a:t>
            </a:r>
          </a:p>
        </p:txBody>
      </p:sp>
      <p:sp>
        <p:nvSpPr>
          <p:cNvPr id="10" name="Šipka doprava 9"/>
          <p:cNvSpPr/>
          <p:nvPr/>
        </p:nvSpPr>
        <p:spPr>
          <a:xfrm>
            <a:off x="7136906" y="4760912"/>
            <a:ext cx="647700" cy="27146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1" name="Přímá spojnice se šipkou 10"/>
          <p:cNvCxnSpPr/>
          <p:nvPr/>
        </p:nvCxnSpPr>
        <p:spPr>
          <a:xfrm>
            <a:off x="8068768" y="3181350"/>
            <a:ext cx="0" cy="3095625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ovéPole 11"/>
          <p:cNvSpPr txBox="1"/>
          <p:nvPr/>
        </p:nvSpPr>
        <p:spPr>
          <a:xfrm>
            <a:off x="7716343" y="4189412"/>
            <a:ext cx="350838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i="1" dirty="0">
                <a:solidFill>
                  <a:srgbClr val="FF0000"/>
                </a:solidFill>
                <a:latin typeface="+mn-lt"/>
              </a:rPr>
              <a:t>K</a:t>
            </a:r>
            <a:endParaRPr lang="en-US" i="1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13" name="Přímá spojnice se šipkou 12"/>
          <p:cNvCxnSpPr/>
          <p:nvPr/>
        </p:nvCxnSpPr>
        <p:spPr>
          <a:xfrm flipH="1">
            <a:off x="8603756" y="6481763"/>
            <a:ext cx="3065462" cy="9525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ovéPole 13"/>
          <p:cNvSpPr txBox="1"/>
          <p:nvPr/>
        </p:nvSpPr>
        <p:spPr>
          <a:xfrm>
            <a:off x="9807081" y="6534149"/>
            <a:ext cx="34925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i="1" dirty="0">
                <a:solidFill>
                  <a:srgbClr val="FF0000"/>
                </a:solidFill>
                <a:latin typeface="+mn-lt"/>
              </a:rPr>
              <a:t>L</a:t>
            </a:r>
            <a:endParaRPr lang="en-US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8232282" y="3244850"/>
            <a:ext cx="3455987" cy="3032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i="1" dirty="0">
                <a:solidFill>
                  <a:schemeClr val="tx1"/>
                </a:solidFill>
              </a:rPr>
              <a:t>X[</a:t>
            </a:r>
            <a:r>
              <a:rPr lang="en-US" sz="2800" i="1" dirty="0" err="1">
                <a:solidFill>
                  <a:schemeClr val="tx1"/>
                </a:solidFill>
              </a:rPr>
              <a:t>k,l</a:t>
            </a:r>
            <a:r>
              <a:rPr lang="en-US" sz="2800" i="1" dirty="0">
                <a:solidFill>
                  <a:schemeClr val="tx1"/>
                </a:solidFill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91188094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Symmetries in 2D DFT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3575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In </a:t>
            </a:r>
            <a:r>
              <a:rPr lang="en-US" b="1" dirty="0" smtClean="0"/>
              <a:t>1D</a:t>
            </a:r>
            <a:r>
              <a:rPr lang="en-US" dirty="0" smtClean="0"/>
              <a:t>, we had symmetry</a:t>
            </a:r>
          </a:p>
          <a:p>
            <a:endParaRPr lang="en-US" dirty="0"/>
          </a:p>
          <a:p>
            <a:r>
              <a:rPr lang="en-US" dirty="0" smtClean="0"/>
              <a:t>In </a:t>
            </a:r>
            <a:r>
              <a:rPr lang="en-US" b="1" dirty="0" smtClean="0"/>
              <a:t>2D</a:t>
            </a:r>
            <a:r>
              <a:rPr lang="en-US" dirty="0" smtClean="0"/>
              <a:t>, we also have symmetry</a:t>
            </a:r>
          </a:p>
          <a:p>
            <a:endParaRPr lang="en-US" dirty="0"/>
          </a:p>
          <a:p>
            <a:r>
              <a:rPr lang="en-US" dirty="0" smtClean="0"/>
              <a:t>Determining the number </a:t>
            </a:r>
            <a:br>
              <a:rPr lang="en-US" dirty="0" smtClean="0"/>
            </a:br>
            <a:r>
              <a:rPr lang="en-US" dirty="0" smtClean="0"/>
              <a:t>of valid values in 2D is more </a:t>
            </a:r>
            <a:br>
              <a:rPr lang="en-US" dirty="0" smtClean="0"/>
            </a:br>
            <a:r>
              <a:rPr lang="en-US" dirty="0" smtClean="0"/>
              <a:t>complicated but it is equal to </a:t>
            </a:r>
            <a:br>
              <a:rPr lang="en-US" dirty="0" smtClean="0"/>
            </a:br>
            <a:r>
              <a:rPr lang="en-US" dirty="0" smtClean="0"/>
              <a:t>the number of samples: </a:t>
            </a:r>
            <a:r>
              <a:rPr lang="en-US" i="1" dirty="0" smtClean="0"/>
              <a:t>K </a:t>
            </a:r>
            <a:r>
              <a:rPr lang="en-US" dirty="0" smtClean="0"/>
              <a:t>x</a:t>
            </a:r>
            <a:r>
              <a:rPr lang="cs-CZ" i="1" dirty="0" smtClean="0"/>
              <a:t> </a:t>
            </a:r>
            <a:r>
              <a:rPr lang="en-US" i="1" dirty="0" smtClean="0"/>
              <a:t>L</a:t>
            </a:r>
          </a:p>
          <a:p>
            <a:r>
              <a:rPr lang="en-US" dirty="0" smtClean="0"/>
              <a:t>By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fftshift</a:t>
            </a:r>
            <a:r>
              <a:rPr lang="en-US" dirty="0" smtClean="0"/>
              <a:t>, we can re-arrange </a:t>
            </a:r>
            <a:br>
              <a:rPr lang="en-US" dirty="0" smtClean="0"/>
            </a:br>
            <a:r>
              <a:rPr lang="en-US" dirty="0" smtClean="0"/>
              <a:t>the values to have zero </a:t>
            </a:r>
            <a:br>
              <a:rPr lang="en-US" dirty="0" smtClean="0"/>
            </a:br>
            <a:r>
              <a:rPr lang="en-US" dirty="0" smtClean="0"/>
              <a:t>frequencies in the center.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#2d_dft_full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224EB7-A120-44A5-8B3F-A2579C0A8BCA}" type="slidenum">
              <a:rPr lang="cs-CZ" altLang="en-US" smtClean="0"/>
              <a:pPr>
                <a:defRPr/>
              </a:pPr>
              <a:t>45</a:t>
            </a:fld>
            <a:r>
              <a:rPr lang="en-US" altLang="en-US" dirty="0" smtClean="0"/>
              <a:t> / 57</a:t>
            </a:r>
            <a:endParaRPr lang="cs-CZ" altLang="en-US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520" y="2276872"/>
            <a:ext cx="2490987" cy="45402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9269" y="893393"/>
            <a:ext cx="5135809" cy="4862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ástupný symbol pro obsah 2"/>
          <p:cNvSpPr txBox="1">
            <a:spLocks/>
          </p:cNvSpPr>
          <p:nvPr/>
        </p:nvSpPr>
        <p:spPr bwMode="auto">
          <a:xfrm>
            <a:off x="5951984" y="6382203"/>
            <a:ext cx="5976664" cy="27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600" dirty="0" smtClean="0"/>
              <a:t>Source</a:t>
            </a:r>
            <a:r>
              <a:rPr lang="cs-CZ" altLang="en-US" sz="1600" dirty="0" smtClean="0"/>
              <a:t>: </a:t>
            </a:r>
            <a:r>
              <a:rPr lang="cs-CZ" altLang="en-US" sz="1600" dirty="0" smtClean="0">
                <a:hlinkClick r:id="rId4"/>
              </a:rPr>
              <a:t>http://www-personal.umich.edu/~hyunjinp/notes/n-dft.pdf</a:t>
            </a:r>
            <a:r>
              <a:rPr lang="cs-CZ" altLang="en-US" sz="1600" dirty="0" smtClean="0"/>
              <a:t> </a:t>
            </a:r>
            <a:endParaRPr lang="en-US" altLang="en-US" sz="1600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9016" y="3182141"/>
            <a:ext cx="3834865" cy="386507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6032477" y="3239098"/>
            <a:ext cx="611188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i="1" dirty="0">
                <a:solidFill>
                  <a:srgbClr val="FF0000"/>
                </a:solidFill>
                <a:latin typeface="+mn-lt"/>
              </a:rPr>
              <a:t>K</a:t>
            </a:r>
            <a:r>
              <a:rPr lang="en-US" i="1" dirty="0">
                <a:solidFill>
                  <a:srgbClr val="FF0000"/>
                </a:solidFill>
                <a:latin typeface="+mn-lt"/>
              </a:rPr>
              <a:t>/2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6107091" y="953098"/>
            <a:ext cx="611187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i="1" dirty="0">
                <a:solidFill>
                  <a:srgbClr val="FF0000"/>
                </a:solidFill>
                <a:latin typeface="+mn-lt"/>
              </a:rPr>
              <a:t>0</a:t>
            </a:r>
            <a:endParaRPr lang="en-US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6178528" y="5202836"/>
            <a:ext cx="61277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i="1" dirty="0">
                <a:solidFill>
                  <a:srgbClr val="FF0000"/>
                </a:solidFill>
                <a:latin typeface="+mn-lt"/>
              </a:rPr>
              <a:t>K-1</a:t>
            </a:r>
            <a:endParaRPr lang="en-US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6684941" y="573687"/>
            <a:ext cx="61277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i="1" dirty="0">
                <a:solidFill>
                  <a:srgbClr val="FF0000"/>
                </a:solidFill>
                <a:latin typeface="+mn-lt"/>
              </a:rPr>
              <a:t>0</a:t>
            </a:r>
            <a:endParaRPr lang="en-US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8880452" y="632423"/>
            <a:ext cx="611188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i="1" dirty="0">
                <a:solidFill>
                  <a:srgbClr val="FF0000"/>
                </a:solidFill>
                <a:latin typeface="+mn-lt"/>
              </a:rPr>
              <a:t>L/2</a:t>
            </a:r>
            <a:endParaRPr lang="en-US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10983891" y="662587"/>
            <a:ext cx="611187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i="1" dirty="0">
                <a:solidFill>
                  <a:srgbClr val="FF0000"/>
                </a:solidFill>
                <a:latin typeface="+mn-lt"/>
              </a:rPr>
              <a:t>L-1</a:t>
            </a:r>
            <a:endParaRPr lang="en-US" i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46664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Inverse </a:t>
            </a:r>
            <a:r>
              <a:rPr lang="cs-CZ" altLang="en-US" smtClean="0"/>
              <a:t>2D DFT </a:t>
            </a:r>
            <a:endParaRPr lang="en-US" altLang="en-US" smtClean="0"/>
          </a:p>
        </p:txBody>
      </p:sp>
      <p:sp>
        <p:nvSpPr>
          <p:cNvPr id="75779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27711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Similarly to 1D inverse DFT, we can define 2D inverse DFT</a:t>
            </a:r>
          </a:p>
          <a:p>
            <a:pPr lvl="1"/>
            <a:endParaRPr lang="en-US" altLang="en-US" dirty="0" smtClean="0"/>
          </a:p>
          <a:p>
            <a:pPr lvl="1"/>
            <a:endParaRPr lang="en-US" altLang="en-US" dirty="0"/>
          </a:p>
          <a:p>
            <a:pPr lvl="1"/>
            <a:endParaRPr lang="en-US" altLang="en-US" dirty="0" smtClean="0"/>
          </a:p>
          <a:p>
            <a:pPr lvl="1"/>
            <a:r>
              <a:rPr lang="en-US" altLang="en-US" dirty="0" smtClean="0"/>
              <a:t>Don’t forget the phase ! </a:t>
            </a:r>
          </a:p>
          <a:p>
            <a:r>
              <a:rPr lang="en-US" altLang="en-US" dirty="0" smtClean="0"/>
              <a:t>It can be used </a:t>
            </a:r>
            <a:r>
              <a:rPr lang="cs-CZ" altLang="en-US" dirty="0" err="1" smtClean="0"/>
              <a:t>for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filtering</a:t>
            </a:r>
            <a:r>
              <a:rPr lang="en-US" altLang="en-US" dirty="0" smtClean="0"/>
              <a:t> in frequency by multiplying 2D DFT </a:t>
            </a:r>
            <a:br>
              <a:rPr lang="en-US" altLang="en-US" dirty="0" smtClean="0"/>
            </a:br>
            <a:r>
              <a:rPr lang="cs-CZ" altLang="en-US" dirty="0" smtClean="0"/>
              <a:t>	</a:t>
            </a:r>
            <a:r>
              <a:rPr lang="en-US" altLang="en-US" i="1" dirty="0" smtClean="0"/>
              <a:t>Y[</a:t>
            </a:r>
            <a:r>
              <a:rPr lang="en-US" altLang="en-US" i="1" dirty="0" err="1" smtClean="0"/>
              <a:t>m,n</a:t>
            </a:r>
            <a:r>
              <a:rPr lang="en-US" altLang="en-US" i="1" dirty="0" smtClean="0"/>
              <a:t>] = M[</a:t>
            </a:r>
            <a:r>
              <a:rPr lang="en-US" altLang="en-US" i="1" dirty="0" err="1" smtClean="0"/>
              <a:t>m,n</a:t>
            </a:r>
            <a:r>
              <a:rPr lang="en-US" altLang="en-US" i="1" dirty="0"/>
              <a:t>] </a:t>
            </a:r>
            <a:r>
              <a:rPr lang="en-US" altLang="en-US" i="1" dirty="0" smtClean="0"/>
              <a:t>X[</a:t>
            </a:r>
            <a:r>
              <a:rPr lang="en-US" altLang="en-US" i="1" dirty="0" err="1" smtClean="0"/>
              <a:t>m,n</a:t>
            </a:r>
            <a:r>
              <a:rPr lang="en-US" altLang="en-US" i="1" dirty="0" smtClean="0"/>
              <a:t>]</a:t>
            </a:r>
            <a:r>
              <a:rPr lang="en-US" altLang="en-US" dirty="0" smtClean="0"/>
              <a:t>, where </a:t>
            </a:r>
            <a:r>
              <a:rPr lang="en-US" altLang="en-US" i="1" dirty="0"/>
              <a:t>M[</a:t>
            </a:r>
            <a:r>
              <a:rPr lang="en-US" altLang="en-US" i="1" dirty="0" err="1"/>
              <a:t>m,n</a:t>
            </a:r>
            <a:r>
              <a:rPr lang="en-US" altLang="en-US" i="1" dirty="0" smtClean="0"/>
              <a:t>]</a:t>
            </a:r>
            <a:r>
              <a:rPr lang="en-US" altLang="en-US" dirty="0" smtClean="0"/>
              <a:t> is called a </a:t>
            </a:r>
            <a:r>
              <a:rPr lang="en-US" altLang="en-US" b="1" dirty="0" smtClean="0"/>
              <a:t>mask</a:t>
            </a:r>
          </a:p>
          <a:p>
            <a:pPr lvl="1"/>
            <a:r>
              <a:rPr lang="en-US" altLang="en-US" dirty="0" smtClean="0"/>
              <a:t>Beware about the symmetries – the resulting spectrum needs to be symmetrical before running it through 2D-IDFT ! </a:t>
            </a:r>
          </a:p>
          <a:p>
            <a:pPr marL="0" indent="0">
              <a:buNone/>
            </a:pPr>
            <a:r>
              <a:rPr lang="en-US" altLang="en-US" dirty="0" smtClean="0">
                <a:solidFill>
                  <a:srgbClr val="FF0000"/>
                </a:solidFill>
              </a:rPr>
              <a:t>#2d_dft_idft_filtering</a:t>
            </a:r>
          </a:p>
        </p:txBody>
      </p:sp>
      <p:sp>
        <p:nvSpPr>
          <p:cNvPr id="75780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83C5E75-B17B-466C-9C41-228EF910C46B}" type="slidenum">
              <a:rPr lang="cs-CZ" altLang="en-US" sz="1400"/>
              <a:pPr>
                <a:spcBef>
                  <a:spcPct val="0"/>
                </a:spcBef>
                <a:buFontTx/>
                <a:buNone/>
              </a:pPr>
              <a:t>46</a:t>
            </a:fld>
            <a:endParaRPr lang="cs-CZ" altLang="en-US" sz="1400"/>
          </a:p>
        </p:txBody>
      </p:sp>
      <p:pic>
        <p:nvPicPr>
          <p:cNvPr id="75781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760" y="2348880"/>
            <a:ext cx="6900862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Filtering in image and spectral domains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9971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In </a:t>
            </a:r>
            <a:r>
              <a:rPr lang="cs-CZ" dirty="0" smtClean="0"/>
              <a:t>image </a:t>
            </a:r>
            <a:r>
              <a:rPr lang="cs-CZ" dirty="0" err="1" smtClean="0"/>
              <a:t>domain</a:t>
            </a:r>
            <a:r>
              <a:rPr lang="en-US" dirty="0" smtClean="0"/>
              <a:t>, the filtering is done by convolution (see the 1</a:t>
            </a:r>
            <a:r>
              <a:rPr lang="en-US" baseline="30000" dirty="0" smtClean="0"/>
              <a:t>st</a:t>
            </a:r>
            <a:r>
              <a:rPr lang="en-US" dirty="0" smtClean="0"/>
              <a:t> part of this lecture) 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 frequency, we have done it by multiplication by a mask:</a:t>
            </a:r>
            <a:br>
              <a:rPr lang="en-US" dirty="0" smtClean="0"/>
            </a:br>
            <a:r>
              <a:rPr lang="cs-CZ" dirty="0" smtClean="0"/>
              <a:t>	</a:t>
            </a:r>
            <a:r>
              <a:rPr lang="en-US" altLang="en-US" i="1" dirty="0" smtClean="0"/>
              <a:t>Y[</a:t>
            </a:r>
            <a:r>
              <a:rPr lang="en-US" altLang="en-US" i="1" dirty="0" err="1" smtClean="0"/>
              <a:t>m,n</a:t>
            </a:r>
            <a:r>
              <a:rPr lang="en-US" altLang="en-US" i="1" dirty="0"/>
              <a:t>] = M[</a:t>
            </a:r>
            <a:r>
              <a:rPr lang="en-US" altLang="en-US" i="1" dirty="0" err="1"/>
              <a:t>m,n</a:t>
            </a:r>
            <a:r>
              <a:rPr lang="en-US" altLang="en-US" i="1" dirty="0"/>
              <a:t>] X[</a:t>
            </a:r>
            <a:r>
              <a:rPr lang="en-US" altLang="en-US" i="1" dirty="0" err="1"/>
              <a:t>m,n</a:t>
            </a:r>
            <a:r>
              <a:rPr lang="en-US" altLang="en-US" i="1" dirty="0" smtClean="0"/>
              <a:t>]</a:t>
            </a:r>
          </a:p>
          <a:p>
            <a:r>
              <a:rPr lang="en-US" dirty="0" smtClean="0"/>
              <a:t>Why do we see stripes on the image resulting from rectangular mask ? See corresponding impulse response of a 2D filter</a:t>
            </a:r>
          </a:p>
          <a:p>
            <a:pPr lvl="1"/>
            <a:r>
              <a:rPr lang="en-US" dirty="0" smtClean="0"/>
              <a:t>We can (of course) get it by 2D-IDFT + re-shuffling of samples so that 0 is in the center. </a:t>
            </a:r>
            <a:endParaRPr lang="cs-CZ" dirty="0" smtClean="0"/>
          </a:p>
          <a:p>
            <a:pPr lvl="1"/>
            <a:r>
              <a:rPr lang="en-US" dirty="0" smtClean="0"/>
              <a:t>2D cardinal sine is responsible !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#</a:t>
            </a:r>
            <a:r>
              <a:rPr lang="en-US" dirty="0" err="1" smtClean="0">
                <a:solidFill>
                  <a:srgbClr val="FF0000"/>
                </a:solidFill>
              </a:rPr>
              <a:t>filter_corresponding_to_rectangular_freq_mask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DC1B11-667A-4E4F-A67C-86A234C1F991}" type="slidenum">
              <a:rPr lang="cs-CZ" altLang="en-US" smtClean="0"/>
              <a:pPr>
                <a:defRPr/>
              </a:pPr>
              <a:t>47</a:t>
            </a:fld>
            <a:endParaRPr lang="cs-CZ" altLang="en-US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2134" y="2348880"/>
            <a:ext cx="6984776" cy="978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96891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Agenda</a:t>
            </a:r>
          </a:p>
        </p:txBody>
      </p:sp>
      <p:sp>
        <p:nvSpPr>
          <p:cNvPr id="1536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altLang="en-US" dirty="0"/>
              <a:t>1D versus 2D signals</a:t>
            </a:r>
          </a:p>
          <a:p>
            <a:pPr>
              <a:defRPr/>
            </a:pPr>
            <a:r>
              <a:rPr lang="en-US" altLang="en-US" dirty="0"/>
              <a:t>Basic operations with individual pixels </a:t>
            </a:r>
          </a:p>
          <a:p>
            <a:pPr>
              <a:defRPr/>
            </a:pPr>
            <a:r>
              <a:rPr lang="en-US" altLang="en-US" dirty="0"/>
              <a:t>Image filtering </a:t>
            </a:r>
          </a:p>
          <a:p>
            <a:pPr>
              <a:defRPr/>
            </a:pPr>
            <a:r>
              <a:rPr lang="en-US" altLang="en-US" dirty="0"/>
              <a:t>Spectral analysis of images - fundamentals </a:t>
            </a:r>
          </a:p>
          <a:p>
            <a:pPr>
              <a:defRPr/>
            </a:pPr>
            <a:r>
              <a:rPr lang="en-US" altLang="en-US" dirty="0"/>
              <a:t>2D Discrete Fourier Transform (2D DFT)</a:t>
            </a:r>
          </a:p>
          <a:p>
            <a:pPr>
              <a:defRPr/>
            </a:pPr>
            <a:r>
              <a:rPr lang="en-US" altLang="en-US" b="1" dirty="0">
                <a:solidFill>
                  <a:srgbClr val="FF0000"/>
                </a:solidFill>
              </a:rPr>
              <a:t>2D Discrete cosine transform (2D DCT)</a:t>
            </a:r>
          </a:p>
          <a:p>
            <a:pPr>
              <a:defRPr/>
            </a:pPr>
            <a:r>
              <a:rPr lang="en-US" altLang="en-US" dirty="0"/>
              <a:t>Summary</a:t>
            </a:r>
            <a:endParaRPr lang="en-US" altLang="en-US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F34F89-982A-4198-A0CF-A96AF9D19548}" type="slidenum">
              <a:rPr lang="cs-CZ" altLang="en-US" smtClean="0"/>
              <a:pPr>
                <a:defRPr/>
              </a:pPr>
              <a:t>48</a:t>
            </a:fld>
            <a:r>
              <a:rPr lang="en-US" altLang="en-US" dirty="0" smtClean="0"/>
              <a:t> / 57</a:t>
            </a:r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10726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Why </a:t>
            </a:r>
            <a:r>
              <a:rPr lang="cs-CZ" dirty="0"/>
              <a:t>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People don’t like complex exponentials</a:t>
            </a:r>
            <a:endParaRPr lang="cs-CZ" dirty="0" smtClean="0"/>
          </a:p>
          <a:p>
            <a:pPr>
              <a:defRPr/>
            </a:pPr>
            <a:r>
              <a:rPr lang="en-US" dirty="0"/>
              <a:t>People don’t like </a:t>
            </a:r>
            <a:r>
              <a:rPr lang="en-US" dirty="0" smtClean="0"/>
              <a:t>symmetries and “useless” values …</a:t>
            </a:r>
            <a:endParaRPr lang="cs-CZ" dirty="0" smtClean="0"/>
          </a:p>
          <a:p>
            <a:pPr>
              <a:defRPr/>
            </a:pPr>
            <a:r>
              <a:rPr lang="en-US" dirty="0" smtClean="0"/>
              <a:t>For image </a:t>
            </a:r>
            <a:r>
              <a:rPr lang="cs-CZ" i="1" dirty="0" smtClean="0"/>
              <a:t>K</a:t>
            </a:r>
            <a:r>
              <a:rPr lang="en-US" i="1" dirty="0" smtClean="0"/>
              <a:t> </a:t>
            </a:r>
            <a:r>
              <a:rPr lang="cs-CZ" i="1" dirty="0" smtClean="0"/>
              <a:t>x</a:t>
            </a:r>
            <a:r>
              <a:rPr lang="en-US" i="1" dirty="0" smtClean="0"/>
              <a:t> </a:t>
            </a:r>
            <a:r>
              <a:rPr lang="cs-CZ" i="1" dirty="0" smtClean="0"/>
              <a:t>L</a:t>
            </a:r>
            <a:r>
              <a:rPr lang="en-US" i="1" dirty="0" smtClean="0"/>
              <a:t>, </a:t>
            </a:r>
            <a:r>
              <a:rPr lang="en-US" dirty="0" smtClean="0"/>
              <a:t>we want </a:t>
            </a:r>
            <a:r>
              <a:rPr lang="cs-CZ" i="1" dirty="0" smtClean="0"/>
              <a:t>K</a:t>
            </a:r>
            <a:r>
              <a:rPr lang="en-US" i="1" dirty="0" smtClean="0"/>
              <a:t> </a:t>
            </a:r>
            <a:r>
              <a:rPr lang="cs-CZ" i="1" dirty="0" smtClean="0"/>
              <a:t>x</a:t>
            </a:r>
            <a:r>
              <a:rPr lang="en-US" i="1" dirty="0" smtClean="0"/>
              <a:t> </a:t>
            </a:r>
            <a:r>
              <a:rPr lang="cs-CZ" i="1" dirty="0" smtClean="0"/>
              <a:t>L </a:t>
            </a:r>
            <a:r>
              <a:rPr lang="cs-CZ" b="1" dirty="0" smtClean="0"/>
              <a:t>re</a:t>
            </a:r>
            <a:r>
              <a:rPr lang="en-US" b="1" dirty="0" smtClean="0"/>
              <a:t>al</a:t>
            </a:r>
            <a:r>
              <a:rPr lang="en-US" dirty="0" smtClean="0"/>
              <a:t> values</a:t>
            </a:r>
            <a:r>
              <a:rPr lang="en-US" dirty="0"/>
              <a:t> </a:t>
            </a:r>
            <a:r>
              <a:rPr lang="en-US" dirty="0" smtClean="0"/>
              <a:t>to fully represent the image. </a:t>
            </a:r>
            <a:endParaRPr lang="en-US" dirty="0"/>
          </a:p>
        </p:txBody>
      </p:sp>
      <p:sp>
        <p:nvSpPr>
          <p:cNvPr id="78852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B635D0B-E9F0-4267-AA1E-69F58ADC4AAE}" type="slidenum">
              <a:rPr lang="cs-CZ" altLang="en-US" sz="1400"/>
              <a:pPr>
                <a:spcBef>
                  <a:spcPct val="0"/>
                </a:spcBef>
                <a:buFontTx/>
                <a:buNone/>
              </a:pPr>
              <a:t>49</a:t>
            </a:fld>
            <a:endParaRPr lang="cs-CZ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Representation of image as a matrix</a:t>
            </a:r>
          </a:p>
        </p:txBody>
      </p:sp>
      <p:pic>
        <p:nvPicPr>
          <p:cNvPr id="7170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556792"/>
            <a:ext cx="9139237" cy="6854826"/>
          </a:xfrm>
        </p:spPr>
      </p:pic>
      <p:sp>
        <p:nvSpPr>
          <p:cNvPr id="7172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84A706C-A7F4-44FF-9DF6-FC1E0E3F5B35}" type="slidenum">
              <a:rPr lang="cs-CZ" altLang="en-US" sz="140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cs-CZ" altLang="en-US" sz="1400"/>
          </a:p>
        </p:txBody>
      </p:sp>
      <p:cxnSp>
        <p:nvCxnSpPr>
          <p:cNvPr id="7" name="Přímá spojnice 6"/>
          <p:cNvCxnSpPr/>
          <p:nvPr/>
        </p:nvCxnSpPr>
        <p:spPr>
          <a:xfrm flipV="1">
            <a:off x="1974850" y="3287169"/>
            <a:ext cx="3240087" cy="86518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>
            <a:off x="1974850" y="4295230"/>
            <a:ext cx="3240087" cy="20891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/>
          <p:nvPr/>
        </p:nvCxnSpPr>
        <p:spPr>
          <a:xfrm>
            <a:off x="606424" y="3287168"/>
            <a:ext cx="0" cy="3097212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ovéPole 14"/>
          <p:cNvSpPr txBox="1"/>
          <p:nvPr/>
        </p:nvSpPr>
        <p:spPr>
          <a:xfrm>
            <a:off x="255586" y="4295230"/>
            <a:ext cx="34925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i="1" dirty="0">
                <a:solidFill>
                  <a:srgbClr val="FF0000"/>
                </a:solidFill>
                <a:latin typeface="+mn-lt"/>
              </a:rPr>
              <a:t>K</a:t>
            </a:r>
            <a:endParaRPr lang="en-US" i="1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16" name="Přímá spojnice se šipkou 15"/>
          <p:cNvCxnSpPr/>
          <p:nvPr/>
        </p:nvCxnSpPr>
        <p:spPr>
          <a:xfrm flipH="1">
            <a:off x="1163636" y="6641555"/>
            <a:ext cx="3063875" cy="9525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ovéPole 16"/>
          <p:cNvSpPr txBox="1"/>
          <p:nvPr/>
        </p:nvSpPr>
        <p:spPr>
          <a:xfrm>
            <a:off x="2344736" y="6641555"/>
            <a:ext cx="350838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i="1" dirty="0">
                <a:solidFill>
                  <a:srgbClr val="FF0000"/>
                </a:solidFill>
                <a:latin typeface="+mn-lt"/>
              </a:rPr>
              <a:t>L</a:t>
            </a:r>
            <a:endParaRPr lang="en-US" i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1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2913" y="1775964"/>
            <a:ext cx="5832648" cy="1438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Zástupný symbol pro obsah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i="1" dirty="0" smtClean="0"/>
              <a:t>x[</a:t>
            </a:r>
            <a:r>
              <a:rPr lang="en-US" i="1" dirty="0" err="1" smtClean="0"/>
              <a:t>k,l</a:t>
            </a:r>
            <a:r>
              <a:rPr lang="en-US" i="1" dirty="0" smtClean="0"/>
              <a:t>]</a:t>
            </a:r>
            <a:r>
              <a:rPr lang="en-US" dirty="0" smtClean="0"/>
              <a:t> are “picture elements” – </a:t>
            </a:r>
            <a:r>
              <a:rPr lang="en-US" b="1" dirty="0" smtClean="0"/>
              <a:t>pixels</a:t>
            </a:r>
          </a:p>
          <a:p>
            <a:pPr fontAlgn="auto">
              <a:spcAft>
                <a:spcPts val="0"/>
              </a:spcAft>
            </a:pPr>
            <a:r>
              <a:rPr lang="en-US" dirty="0" smtClean="0"/>
              <a:t>Horizontal dimension – </a:t>
            </a:r>
            <a:r>
              <a:rPr lang="en-US" i="1" dirty="0" smtClean="0"/>
              <a:t>K</a:t>
            </a:r>
            <a:r>
              <a:rPr lang="en-US" dirty="0" smtClean="0"/>
              <a:t> rows</a:t>
            </a:r>
          </a:p>
          <a:p>
            <a:pPr fontAlgn="auto">
              <a:spcAft>
                <a:spcPts val="0"/>
              </a:spcAft>
            </a:pPr>
            <a:r>
              <a:rPr lang="en-US" dirty="0" smtClean="0"/>
              <a:t>Vertical dimension – </a:t>
            </a:r>
            <a:r>
              <a:rPr lang="en-US" i="1" dirty="0" smtClean="0"/>
              <a:t>L</a:t>
            </a:r>
            <a:r>
              <a:rPr lang="en-US" dirty="0" smtClean="0"/>
              <a:t> columns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1D Discrete cosine transform (</a:t>
            </a:r>
            <a:r>
              <a:rPr lang="en-US" dirty="0" err="1" smtClean="0">
                <a:solidFill>
                  <a:srgbClr val="1436CA"/>
                </a:solidFill>
              </a:rPr>
              <a:t>diskr</a:t>
            </a:r>
            <a:r>
              <a:rPr lang="cs-CZ" dirty="0" err="1" smtClean="0">
                <a:solidFill>
                  <a:srgbClr val="1436CA"/>
                </a:solidFill>
              </a:rPr>
              <a:t>étní</a:t>
            </a:r>
            <a:r>
              <a:rPr lang="cs-CZ" dirty="0" smtClean="0">
                <a:solidFill>
                  <a:srgbClr val="1436CA"/>
                </a:solidFill>
              </a:rPr>
              <a:t> </a:t>
            </a:r>
            <a:r>
              <a:rPr lang="cs-CZ" dirty="0" err="1" smtClean="0">
                <a:solidFill>
                  <a:srgbClr val="1436CA"/>
                </a:solidFill>
              </a:rPr>
              <a:t>cosinová</a:t>
            </a:r>
            <a:r>
              <a:rPr lang="cs-CZ" dirty="0" smtClean="0">
                <a:solidFill>
                  <a:srgbClr val="1436CA"/>
                </a:solidFill>
              </a:rPr>
              <a:t> transformace</a:t>
            </a:r>
            <a:r>
              <a:rPr lang="en-US" dirty="0" smtClean="0"/>
              <a:t>)</a:t>
            </a:r>
            <a:r>
              <a:rPr lang="cs-CZ" dirty="0" smtClean="0"/>
              <a:t> </a:t>
            </a:r>
            <a:r>
              <a:rPr lang="en-US" dirty="0" smtClean="0"/>
              <a:t>– DCT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95850"/>
          </a:xfrm>
        </p:spPr>
        <p:txBody>
          <a:bodyPr>
            <a:normAutofit lnSpcReduction="10000"/>
          </a:bodyPr>
          <a:lstStyle/>
          <a:p>
            <a:r>
              <a:rPr lang="cs-CZ" dirty="0" err="1" smtClean="0"/>
              <a:t>For</a:t>
            </a:r>
            <a:r>
              <a:rPr lang="cs-CZ" dirty="0" smtClean="0"/>
              <a:t> DFT, </a:t>
            </a:r>
            <a:r>
              <a:rPr lang="en-US" dirty="0" smtClean="0"/>
              <a:t>the frequencies of</a:t>
            </a:r>
            <a:r>
              <a:rPr lang="cs-CZ" dirty="0" smtClean="0"/>
              <a:t> </a:t>
            </a:r>
            <a:r>
              <a:rPr lang="cs-CZ" dirty="0" err="1" smtClean="0"/>
              <a:t>complex</a:t>
            </a:r>
            <a:r>
              <a:rPr lang="cs-CZ" dirty="0" smtClean="0"/>
              <a:t> </a:t>
            </a:r>
            <a:r>
              <a:rPr lang="cs-CZ" dirty="0" err="1" smtClean="0"/>
              <a:t>exponential</a:t>
            </a:r>
            <a:r>
              <a:rPr lang="en-US" dirty="0" smtClean="0"/>
              <a:t>s</a:t>
            </a:r>
            <a:r>
              <a:rPr lang="cs-CZ" dirty="0" smtClean="0"/>
              <a:t> </a:t>
            </a:r>
            <a:r>
              <a:rPr lang="en-US" dirty="0" smtClean="0"/>
              <a:t>were k/N – i.e. they did integer number of periods per N samples: 1,2,3, ...</a:t>
            </a:r>
          </a:p>
          <a:p>
            <a:endParaRPr lang="en-US" dirty="0"/>
          </a:p>
          <a:p>
            <a:endParaRPr lang="en-US" dirty="0" smtClean="0"/>
          </a:p>
          <a:p>
            <a:pPr lvl="1"/>
            <a:r>
              <a:rPr lang="en-US" dirty="0" smtClean="0"/>
              <a:t>The result is </a:t>
            </a:r>
            <a:r>
              <a:rPr lang="en-US" i="1" dirty="0" smtClean="0"/>
              <a:t>N</a:t>
            </a:r>
            <a:r>
              <a:rPr lang="en-US" dirty="0" smtClean="0"/>
              <a:t> complex numbers, only </a:t>
            </a:r>
            <a:r>
              <a:rPr lang="en-US" i="1" dirty="0" smtClean="0"/>
              <a:t>N/2</a:t>
            </a:r>
            <a:r>
              <a:rPr lang="en-US" dirty="0" smtClean="0"/>
              <a:t> of these are unique. </a:t>
            </a:r>
          </a:p>
          <a:p>
            <a:r>
              <a:rPr lang="en-US" dirty="0" smtClean="0"/>
              <a:t>DCT works with cosines that grow with </a:t>
            </a:r>
            <a:r>
              <a:rPr lang="en-US" b="1" dirty="0" smtClean="0"/>
              <a:t>half </a:t>
            </a:r>
            <a:r>
              <a:rPr lang="en-US" dirty="0" smtClean="0"/>
              <a:t>period, i.e. 0.5, 1, 1.5, …</a:t>
            </a:r>
          </a:p>
          <a:p>
            <a:endParaRPr lang="en-US" dirty="0"/>
          </a:p>
          <a:p>
            <a:endParaRPr lang="en-US" dirty="0" smtClean="0"/>
          </a:p>
          <a:p>
            <a:pPr lvl="1"/>
            <a:r>
              <a:rPr lang="en-US" dirty="0" smtClean="0"/>
              <a:t>The result of DCT are </a:t>
            </a:r>
            <a:r>
              <a:rPr lang="en-US" i="1" dirty="0" smtClean="0"/>
              <a:t>N</a:t>
            </a:r>
            <a:r>
              <a:rPr lang="en-US" dirty="0" smtClean="0"/>
              <a:t> real numbers, all are unique. </a:t>
            </a:r>
          </a:p>
          <a:p>
            <a:pPr lvl="1"/>
            <a:r>
              <a:rPr lang="en-US" dirty="0" smtClean="0"/>
              <a:t>Normalization coefficients  are also different from DFT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#dct_1d   </a:t>
            </a:r>
            <a:r>
              <a:rPr lang="en-US" dirty="0" smtClean="0"/>
              <a:t>by hand and using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scipy.fftpack.dct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DC1B11-667A-4E4F-A67C-86A234C1F991}" type="slidenum">
              <a:rPr lang="cs-CZ" altLang="en-US" smtClean="0"/>
              <a:pPr>
                <a:defRPr/>
              </a:pPr>
              <a:t>50</a:t>
            </a:fld>
            <a:endParaRPr lang="cs-CZ" altLang="en-US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1939" y="2718903"/>
            <a:ext cx="2774061" cy="81113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5198" y="5170613"/>
            <a:ext cx="2113370" cy="117475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3752" y="4398024"/>
            <a:ext cx="3650086" cy="772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96827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2D Discrete cosine transform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9971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Similar as 2D-DFT – the bases run </a:t>
            </a:r>
            <a:br>
              <a:rPr lang="en-US" dirty="0" smtClean="0"/>
            </a:br>
            <a:r>
              <a:rPr lang="en-US" dirty="0" smtClean="0"/>
              <a:t>in both directions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Similarly as for 2D-DFT, </a:t>
            </a:r>
            <a:r>
              <a:rPr lang="en-US" dirty="0"/>
              <a:t>2D </a:t>
            </a:r>
            <a:r>
              <a:rPr lang="en-US" dirty="0" smtClean="0"/>
              <a:t>DCT can </a:t>
            </a:r>
            <a:r>
              <a:rPr lang="en-US" dirty="0"/>
              <a:t>be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implemented </a:t>
            </a:r>
            <a:r>
              <a:rPr lang="en-US" dirty="0"/>
              <a:t>as </a:t>
            </a:r>
          </a:p>
          <a:p>
            <a:pPr lvl="1"/>
            <a:r>
              <a:rPr lang="en-US" dirty="0"/>
              <a:t>a sequence of </a:t>
            </a:r>
            <a:r>
              <a:rPr lang="en-US" dirty="0" smtClean="0"/>
              <a:t>1D-DCT </a:t>
            </a:r>
            <a:r>
              <a:rPr lang="en-US" dirty="0"/>
              <a:t>in rows followed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by 1D-DCT </a:t>
            </a:r>
            <a:r>
              <a:rPr lang="en-US" dirty="0"/>
              <a:t>in columns</a:t>
            </a:r>
          </a:p>
          <a:p>
            <a:pPr lvl="1"/>
            <a:r>
              <a:rPr lang="en-US" dirty="0"/>
              <a:t>or </a:t>
            </a:r>
            <a:r>
              <a:rPr lang="en-US" dirty="0" smtClean="0"/>
              <a:t>the other way round</a:t>
            </a:r>
          </a:p>
          <a:p>
            <a:r>
              <a:rPr lang="en-US" dirty="0" smtClean="0"/>
              <a:t>The most known are 8x8 2D-DCT </a:t>
            </a:r>
            <a:br>
              <a:rPr lang="en-US" dirty="0" smtClean="0"/>
            </a:br>
            <a:r>
              <a:rPr lang="en-US" dirty="0" smtClean="0"/>
              <a:t>bases (JPEG) </a:t>
            </a:r>
          </a:p>
          <a:p>
            <a:pPr marL="0" indent="0">
              <a:buNone/>
            </a:pP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scipy.fftpack.dctn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DC1B11-667A-4E4F-A67C-86A234C1F991}" type="slidenum">
              <a:rPr lang="cs-CZ" altLang="en-US" smtClean="0"/>
              <a:pPr>
                <a:defRPr/>
              </a:pPr>
              <a:t>51</a:t>
            </a:fld>
            <a:endParaRPr lang="cs-CZ" altLang="en-US"/>
          </a:p>
        </p:txBody>
      </p:sp>
      <p:pic>
        <p:nvPicPr>
          <p:cNvPr id="5" name="Picture 4" descr="https://upload.wikimedia.org/wikipedia/commons/2/24/DCT-8x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326" y="1196752"/>
            <a:ext cx="4591135" cy="4591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867" y="2662588"/>
            <a:ext cx="6445206" cy="776085"/>
          </a:xfrm>
          <a:prstGeom prst="rect">
            <a:avLst/>
          </a:prstGeom>
        </p:spPr>
      </p:pic>
      <p:sp>
        <p:nvSpPr>
          <p:cNvPr id="7" name="Zástupný symbol pro obsah 2"/>
          <p:cNvSpPr txBox="1">
            <a:spLocks/>
          </p:cNvSpPr>
          <p:nvPr/>
        </p:nvSpPr>
        <p:spPr>
          <a:xfrm>
            <a:off x="7582949" y="5754687"/>
            <a:ext cx="4333875" cy="11144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altLang="en-US" sz="2400" smtClean="0"/>
              <a:t>Source</a:t>
            </a:r>
            <a:r>
              <a:rPr lang="cs-CZ" altLang="en-US" sz="2400" smtClean="0"/>
              <a:t>: </a:t>
            </a:r>
            <a:r>
              <a:rPr lang="cs-CZ" altLang="en-US" sz="2400" smtClean="0">
                <a:hlinkClick r:id="rId4"/>
              </a:rPr>
              <a:t>https://en.wikipedia.org/wiki/Discrete_cosine_transform#Multidimensional_DCTs</a:t>
            </a:r>
            <a:r>
              <a:rPr lang="cs-CZ" altLang="en-US" sz="2400" smtClean="0"/>
              <a:t> 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5340999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Filtering in DCT domain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Obtain DCT coefficients </a:t>
            </a:r>
            <a:r>
              <a:rPr lang="en-US" i="1" dirty="0" smtClean="0"/>
              <a:t>X[</a:t>
            </a:r>
            <a:r>
              <a:rPr lang="en-US" i="1" dirty="0" err="1" smtClean="0"/>
              <a:t>m,n</a:t>
            </a:r>
            <a:r>
              <a:rPr lang="en-US" i="1" dirty="0" smtClean="0"/>
              <a:t>]</a:t>
            </a:r>
          </a:p>
          <a:p>
            <a:r>
              <a:rPr lang="en-US" dirty="0" smtClean="0"/>
              <a:t>Apply a mask: this time it does not need to respect any symmetries:</a:t>
            </a:r>
            <a:br>
              <a:rPr lang="en-US" dirty="0" smtClean="0"/>
            </a:br>
            <a:r>
              <a:rPr lang="en-US" altLang="en-US" i="1" dirty="0"/>
              <a:t>Y[</a:t>
            </a:r>
            <a:r>
              <a:rPr lang="en-US" altLang="en-US" i="1" dirty="0" err="1"/>
              <a:t>m,n</a:t>
            </a:r>
            <a:r>
              <a:rPr lang="en-US" altLang="en-US" i="1" dirty="0"/>
              <a:t>] = M[</a:t>
            </a:r>
            <a:r>
              <a:rPr lang="en-US" altLang="en-US" i="1" dirty="0" err="1"/>
              <a:t>m,n</a:t>
            </a:r>
            <a:r>
              <a:rPr lang="en-US" altLang="en-US" i="1" dirty="0"/>
              <a:t>] X[</a:t>
            </a:r>
            <a:r>
              <a:rPr lang="en-US" altLang="en-US" i="1" dirty="0" err="1"/>
              <a:t>m,n</a:t>
            </a:r>
            <a:r>
              <a:rPr lang="en-US" altLang="en-US" i="1" dirty="0" smtClean="0"/>
              <a:t>]</a:t>
            </a:r>
          </a:p>
          <a:p>
            <a:r>
              <a:rPr lang="en-US" dirty="0" smtClean="0"/>
              <a:t>Apply inverse DCT 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#</a:t>
            </a:r>
            <a:r>
              <a:rPr lang="en-US" dirty="0" err="1" smtClean="0">
                <a:solidFill>
                  <a:srgbClr val="FF0000"/>
                </a:solidFill>
              </a:rPr>
              <a:t>dct_filtering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DC1B11-667A-4E4F-A67C-86A234C1F991}" type="slidenum">
              <a:rPr lang="cs-CZ" altLang="en-US" smtClean="0"/>
              <a:pPr>
                <a:defRPr/>
              </a:pPr>
              <a:t>52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17624789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2D-DCT is a crucial operation in JPEG image compression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4740275" cy="484373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Segmentation of image into 8x8 pixel blocks</a:t>
            </a:r>
          </a:p>
          <a:p>
            <a:r>
              <a:rPr lang="en-US" dirty="0" smtClean="0"/>
              <a:t>Selecting only to the most important DCT coefficients</a:t>
            </a:r>
          </a:p>
          <a:p>
            <a:r>
              <a:rPr lang="en-US" dirty="0" smtClean="0"/>
              <a:t>Different techniques to encode the coefficients </a:t>
            </a:r>
          </a:p>
          <a:p>
            <a:r>
              <a:rPr lang="en-US" dirty="0" smtClean="0"/>
              <a:t>More in image processing course </a:t>
            </a:r>
          </a:p>
          <a:p>
            <a:r>
              <a:rPr lang="en-US" dirty="0" smtClean="0"/>
              <a:t>Beautiful demo in the study part of ISS project, part of Bachelor thesis by Petr P</a:t>
            </a:r>
            <a:r>
              <a:rPr lang="cs-CZ" dirty="0" err="1" smtClean="0"/>
              <a:t>álka</a:t>
            </a:r>
            <a:r>
              <a:rPr lang="en-US" dirty="0" smtClean="0"/>
              <a:t>)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#Petr’s file ‘image’</a:t>
            </a:r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DC1B11-667A-4E4F-A67C-86A234C1F991}" type="slidenum">
              <a:rPr lang="cs-CZ" altLang="en-US" smtClean="0"/>
              <a:pPr>
                <a:defRPr/>
              </a:pPr>
              <a:t>53</a:t>
            </a:fld>
            <a:endParaRPr lang="cs-CZ" altLang="en-US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6384032" y="5667052"/>
            <a:ext cx="5435030" cy="969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altLang="en-US" sz="2000" dirty="0" smtClean="0"/>
              <a:t>Source</a:t>
            </a:r>
            <a:r>
              <a:rPr lang="cs-CZ" altLang="en-US" sz="2000" dirty="0" smtClean="0"/>
              <a:t>: </a:t>
            </a:r>
            <a:r>
              <a:rPr lang="cs-CZ" altLang="en-US" sz="2000" dirty="0" smtClean="0">
                <a:hlinkClick r:id="rId2"/>
              </a:rPr>
              <a:t>http://www.eetimes.com/document.asp?doc_id=1225736</a:t>
            </a:r>
            <a:r>
              <a:rPr lang="cs-CZ" altLang="en-US" sz="2000" dirty="0" smtClean="0"/>
              <a:t>  </a:t>
            </a:r>
          </a:p>
        </p:txBody>
      </p:sp>
      <p:pic>
        <p:nvPicPr>
          <p:cNvPr id="6" name="Picture 4" descr="http://m.eet.com/media/1101219/fig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475" y="1052736"/>
            <a:ext cx="6613525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850948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Agenda</a:t>
            </a:r>
          </a:p>
        </p:txBody>
      </p:sp>
      <p:sp>
        <p:nvSpPr>
          <p:cNvPr id="1536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altLang="en-US" dirty="0"/>
              <a:t>1D versus 2D signals</a:t>
            </a:r>
          </a:p>
          <a:p>
            <a:pPr>
              <a:defRPr/>
            </a:pPr>
            <a:r>
              <a:rPr lang="en-US" altLang="en-US" dirty="0"/>
              <a:t>Basic operations with individual pixels </a:t>
            </a:r>
          </a:p>
          <a:p>
            <a:pPr>
              <a:defRPr/>
            </a:pPr>
            <a:r>
              <a:rPr lang="en-US" altLang="en-US" dirty="0"/>
              <a:t>Image filtering </a:t>
            </a:r>
          </a:p>
          <a:p>
            <a:pPr>
              <a:defRPr/>
            </a:pPr>
            <a:r>
              <a:rPr lang="en-US" altLang="en-US" dirty="0"/>
              <a:t>Spectral analysis of images - fundamentals </a:t>
            </a:r>
          </a:p>
          <a:p>
            <a:pPr>
              <a:defRPr/>
            </a:pPr>
            <a:r>
              <a:rPr lang="en-US" altLang="en-US" dirty="0"/>
              <a:t>2D Discrete Fourier Transform (2D DFT)</a:t>
            </a:r>
          </a:p>
          <a:p>
            <a:pPr>
              <a:defRPr/>
            </a:pPr>
            <a:r>
              <a:rPr lang="en-US" altLang="en-US" dirty="0"/>
              <a:t>2D Discrete cosine transform (2D DCT)</a:t>
            </a:r>
          </a:p>
          <a:p>
            <a:pPr>
              <a:defRPr/>
            </a:pPr>
            <a:r>
              <a:rPr lang="en-US" altLang="en-US" b="1" dirty="0">
                <a:solidFill>
                  <a:srgbClr val="FF0000"/>
                </a:solidFill>
              </a:rPr>
              <a:t>Summary</a:t>
            </a:r>
            <a:endParaRPr lang="en-US" altLang="en-US" b="1" dirty="0" smtClean="0">
              <a:solidFill>
                <a:srgbClr val="FF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F34F89-982A-4198-A0CF-A96AF9D19548}" type="slidenum">
              <a:rPr lang="cs-CZ" altLang="en-US" smtClean="0"/>
              <a:pPr>
                <a:defRPr/>
              </a:pPr>
              <a:t>54</a:t>
            </a:fld>
            <a:r>
              <a:rPr lang="en-US" altLang="en-US" dirty="0" smtClean="0"/>
              <a:t> / 57</a:t>
            </a:r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314440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smtClean="0"/>
              <a:t>SUMMARY</a:t>
            </a:r>
            <a:endParaRPr lang="en-US" altLang="en-US" smtClean="0"/>
          </a:p>
        </p:txBody>
      </p:sp>
      <p:sp>
        <p:nvSpPr>
          <p:cNvPr id="8499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Image is a </a:t>
            </a:r>
            <a:r>
              <a:rPr lang="cs-CZ" altLang="en-US" dirty="0" smtClean="0"/>
              <a:t>2D sign</a:t>
            </a:r>
            <a:r>
              <a:rPr lang="en-US" altLang="en-US" dirty="0" smtClean="0"/>
              <a:t>al</a:t>
            </a:r>
            <a:endParaRPr lang="cs-CZ" altLang="en-US" dirty="0" smtClean="0"/>
          </a:p>
          <a:p>
            <a:r>
              <a:rPr lang="cs-CZ" altLang="en-US" dirty="0" err="1" smtClean="0"/>
              <a:t>Filt</a:t>
            </a:r>
            <a:r>
              <a:rPr lang="en-US" altLang="en-US" dirty="0" err="1" smtClean="0"/>
              <a:t>ering</a:t>
            </a:r>
            <a:endParaRPr lang="cs-CZ" altLang="en-US" dirty="0" smtClean="0"/>
          </a:p>
          <a:p>
            <a:pPr lvl="1"/>
            <a:r>
              <a:rPr lang="en-US" altLang="en-US" dirty="0" smtClean="0"/>
              <a:t>2D convolution, analogy with </a:t>
            </a:r>
            <a:r>
              <a:rPr lang="cs-CZ" altLang="en-US" dirty="0" smtClean="0"/>
              <a:t>1D FIR </a:t>
            </a:r>
            <a:r>
              <a:rPr lang="cs-CZ" altLang="en-US" dirty="0" err="1" smtClean="0"/>
              <a:t>filt</a:t>
            </a:r>
            <a:r>
              <a:rPr lang="en-US" altLang="en-US" dirty="0" err="1" smtClean="0"/>
              <a:t>ers</a:t>
            </a:r>
            <a:endParaRPr lang="cs-CZ" altLang="en-US" dirty="0" smtClean="0"/>
          </a:p>
          <a:p>
            <a:pPr lvl="1"/>
            <a:r>
              <a:rPr lang="en-US" altLang="en-US" dirty="0" smtClean="0"/>
              <a:t>No feedback (</a:t>
            </a:r>
            <a:r>
              <a:rPr lang="cs-CZ" altLang="en-US" dirty="0" smtClean="0"/>
              <a:t>IIR</a:t>
            </a:r>
            <a:r>
              <a:rPr lang="en-US" altLang="en-US" dirty="0" smtClean="0"/>
              <a:t>) in images</a:t>
            </a:r>
            <a:endParaRPr lang="cs-CZ" altLang="en-US" dirty="0" smtClean="0"/>
          </a:p>
          <a:p>
            <a:r>
              <a:rPr lang="en-US" altLang="en-US" dirty="0" smtClean="0"/>
              <a:t>Sweeping mask over the image, multiplying everything that is underneath with its coefficients, adding. </a:t>
            </a:r>
          </a:p>
        </p:txBody>
      </p:sp>
      <p:sp>
        <p:nvSpPr>
          <p:cNvPr id="84996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B26E365-1FB4-480A-9B47-0F2BC01086B7}" type="slidenum">
              <a:rPr lang="cs-CZ" altLang="en-US" sz="1400"/>
              <a:pPr>
                <a:spcBef>
                  <a:spcPct val="0"/>
                </a:spcBef>
                <a:buFontTx/>
                <a:buNone/>
              </a:pPr>
              <a:t>55</a:t>
            </a:fld>
            <a:endParaRPr lang="cs-CZ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smtClean="0"/>
              <a:t>SUMMARY II.</a:t>
            </a:r>
            <a:endParaRPr lang="en-US" altLang="en-US" smtClean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307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Frequency analysis</a:t>
            </a:r>
            <a:r>
              <a:rPr lang="cs-CZ" dirty="0" smtClean="0"/>
              <a:t> </a:t>
            </a:r>
            <a:r>
              <a:rPr lang="en-US" dirty="0" smtClean="0"/>
              <a:t>in </a:t>
            </a:r>
            <a:r>
              <a:rPr lang="cs-CZ" dirty="0" smtClean="0"/>
              <a:t>2D</a:t>
            </a:r>
          </a:p>
          <a:p>
            <a:pPr lvl="1">
              <a:defRPr/>
            </a:pPr>
            <a:r>
              <a:rPr lang="en-US" dirty="0" smtClean="0"/>
              <a:t>Similar to </a:t>
            </a:r>
            <a:r>
              <a:rPr lang="cs-CZ" dirty="0" smtClean="0"/>
              <a:t>1D – </a:t>
            </a:r>
            <a:r>
              <a:rPr lang="cs-CZ" dirty="0" err="1" smtClean="0"/>
              <a:t>proje</a:t>
            </a:r>
            <a:r>
              <a:rPr lang="en-US" dirty="0" err="1" smtClean="0"/>
              <a:t>ction</a:t>
            </a:r>
            <a:r>
              <a:rPr lang="en-US" dirty="0" smtClean="0"/>
              <a:t> to bases</a:t>
            </a:r>
            <a:endParaRPr lang="cs-CZ" dirty="0" smtClean="0"/>
          </a:p>
          <a:p>
            <a:pPr lvl="1">
              <a:defRPr/>
            </a:pPr>
            <a:r>
              <a:rPr lang="en-US" dirty="0" smtClean="0"/>
              <a:t>Image frequencies also have some sense. </a:t>
            </a:r>
            <a:endParaRPr lang="cs-CZ" dirty="0" smtClean="0"/>
          </a:p>
          <a:p>
            <a:pPr lvl="1">
              <a:defRPr/>
            </a:pPr>
            <a:r>
              <a:rPr lang="cs-CZ" dirty="0" smtClean="0"/>
              <a:t>Cos </a:t>
            </a:r>
            <a:r>
              <a:rPr lang="en-US" dirty="0" smtClean="0"/>
              <a:t>bases are a good exercise, but have a problem with the phases of the input image. </a:t>
            </a:r>
            <a:endParaRPr lang="cs-CZ" dirty="0" smtClean="0"/>
          </a:p>
          <a:p>
            <a:pPr>
              <a:defRPr/>
            </a:pPr>
            <a:r>
              <a:rPr lang="cs-CZ" dirty="0" smtClean="0"/>
              <a:t>2D DFT </a:t>
            </a:r>
          </a:p>
          <a:p>
            <a:pPr lvl="1">
              <a:defRPr/>
            </a:pPr>
            <a:r>
              <a:rPr lang="cs-CZ" dirty="0" err="1" smtClean="0"/>
              <a:t>Proje</a:t>
            </a:r>
            <a:r>
              <a:rPr lang="en-US" dirty="0" err="1" smtClean="0"/>
              <a:t>ction</a:t>
            </a:r>
            <a:r>
              <a:rPr lang="en-US" dirty="0" smtClean="0"/>
              <a:t>/similarity/correlation with complex exponentials</a:t>
            </a:r>
            <a:endParaRPr lang="cs-CZ" dirty="0" smtClean="0"/>
          </a:p>
          <a:p>
            <a:pPr lvl="1">
              <a:defRPr/>
            </a:pPr>
            <a:r>
              <a:rPr lang="en-US" dirty="0" smtClean="0"/>
              <a:t>The resulting coefficients </a:t>
            </a:r>
            <a:r>
              <a:rPr lang="en-US" i="1" dirty="0" smtClean="0"/>
              <a:t>X[</a:t>
            </a:r>
            <a:r>
              <a:rPr lang="en-US" i="1" dirty="0" err="1" smtClean="0"/>
              <a:t>m,n</a:t>
            </a:r>
            <a:r>
              <a:rPr lang="en-US" i="1" dirty="0" smtClean="0"/>
              <a:t>]</a:t>
            </a:r>
            <a:r>
              <a:rPr lang="en-US" dirty="0" smtClean="0"/>
              <a:t> are complex – magnitude and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phase. </a:t>
            </a:r>
            <a:endParaRPr lang="cs-CZ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>
              <a:defRPr/>
            </a:pPr>
            <a:r>
              <a:rPr lang="en-US" dirty="0" smtClean="0"/>
              <a:t>Lots of symmetries in the resulting </a:t>
            </a:r>
            <a:r>
              <a:rPr lang="cs-CZ" dirty="0" smtClean="0"/>
              <a:t>DFT </a:t>
            </a:r>
            <a:r>
              <a:rPr lang="en-US" dirty="0" smtClean="0"/>
              <a:t>matrix</a:t>
            </a:r>
            <a:endParaRPr lang="cs-CZ" dirty="0" smtClean="0"/>
          </a:p>
          <a:p>
            <a:pPr lvl="1">
              <a:defRPr/>
            </a:pPr>
            <a:r>
              <a:rPr lang="en-US" dirty="0" smtClean="0"/>
              <a:t>We can use spectrum for filtering, make sure to make the mask also symmetrical. </a:t>
            </a:r>
            <a:endParaRPr lang="cs-CZ" dirty="0" smtClean="0"/>
          </a:p>
          <a:p>
            <a:pPr lvl="1">
              <a:defRPr/>
            </a:pPr>
            <a:endParaRPr lang="en-US" dirty="0"/>
          </a:p>
        </p:txBody>
      </p:sp>
      <p:sp>
        <p:nvSpPr>
          <p:cNvPr id="86020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246CE56-E94D-4C91-ACB1-F2E765573BCD}" type="slidenum">
              <a:rPr lang="cs-CZ" altLang="en-US" sz="1400"/>
              <a:pPr>
                <a:spcBef>
                  <a:spcPct val="0"/>
                </a:spcBef>
                <a:buFontTx/>
                <a:buNone/>
              </a:pPr>
              <a:t>56</a:t>
            </a:fld>
            <a:endParaRPr lang="cs-CZ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smtClean="0"/>
              <a:t>SUMMARY III. </a:t>
            </a:r>
            <a:endParaRPr lang="en-US" altLang="en-US" smtClean="0"/>
          </a:p>
        </p:txBody>
      </p:sp>
      <p:sp>
        <p:nvSpPr>
          <p:cNvPr id="8704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2D </a:t>
            </a:r>
            <a:r>
              <a:rPr lang="cs-CZ" altLang="en-US" dirty="0" smtClean="0"/>
              <a:t>DCT</a:t>
            </a:r>
          </a:p>
          <a:p>
            <a:pPr lvl="1"/>
            <a:r>
              <a:rPr lang="cs-CZ" altLang="en-US" dirty="0" smtClean="0"/>
              <a:t>2x „</a:t>
            </a:r>
            <a:r>
              <a:rPr lang="en-US" altLang="en-US" dirty="0" smtClean="0"/>
              <a:t>slower</a:t>
            </a:r>
            <a:r>
              <a:rPr lang="cs-CZ" altLang="en-US" dirty="0" smtClean="0"/>
              <a:t>“ b</a:t>
            </a:r>
            <a:r>
              <a:rPr lang="en-US" altLang="en-US" dirty="0" err="1" smtClean="0"/>
              <a:t>ases</a:t>
            </a:r>
            <a:r>
              <a:rPr lang="en-US" altLang="en-US" dirty="0" smtClean="0"/>
              <a:t> than </a:t>
            </a:r>
            <a:r>
              <a:rPr lang="cs-CZ" altLang="en-US" dirty="0" smtClean="0"/>
              <a:t>DFT</a:t>
            </a:r>
          </a:p>
          <a:p>
            <a:pPr lvl="1"/>
            <a:r>
              <a:rPr lang="en-US" altLang="en-US" dirty="0" smtClean="0"/>
              <a:t>Slightly more complicated definition</a:t>
            </a:r>
            <a:endParaRPr lang="cs-CZ" altLang="en-US" dirty="0" smtClean="0"/>
          </a:p>
          <a:p>
            <a:pPr lvl="1"/>
            <a:r>
              <a:rPr lang="en-US" altLang="en-US" dirty="0" smtClean="0"/>
              <a:t>Produces real coefficients, low frequencies (only!) at the beginning. </a:t>
            </a:r>
            <a:endParaRPr lang="cs-CZ" altLang="en-US" dirty="0" smtClean="0"/>
          </a:p>
          <a:p>
            <a:pPr lvl="1"/>
            <a:r>
              <a:rPr lang="en-US" altLang="en-US" dirty="0" smtClean="0"/>
              <a:t>Use in </a:t>
            </a:r>
            <a:r>
              <a:rPr lang="cs-CZ" altLang="en-US" dirty="0" smtClean="0"/>
              <a:t>JPEG</a:t>
            </a:r>
            <a:endParaRPr lang="en-US" altLang="en-US" dirty="0" smtClean="0"/>
          </a:p>
        </p:txBody>
      </p:sp>
      <p:sp>
        <p:nvSpPr>
          <p:cNvPr id="87044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FF8BE4A-84D5-4FE6-8D94-0C6F25033D4D}" type="slidenum">
              <a:rPr lang="cs-CZ" altLang="en-US" sz="1400"/>
              <a:pPr>
                <a:spcBef>
                  <a:spcPct val="0"/>
                </a:spcBef>
                <a:buFontTx/>
                <a:buNone/>
              </a:pPr>
              <a:t>57</a:t>
            </a:fld>
            <a:endParaRPr lang="cs-CZ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Representation of pixels</a:t>
            </a:r>
          </a:p>
        </p:txBody>
      </p:sp>
      <p:sp>
        <p:nvSpPr>
          <p:cNvPr id="9220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en-US" dirty="0" smtClean="0"/>
              <a:t>For storage – quantization</a:t>
            </a:r>
          </a:p>
          <a:p>
            <a:pPr lvl="1"/>
            <a:r>
              <a:rPr lang="cs-CZ" altLang="en-US" dirty="0" smtClean="0"/>
              <a:t>8</a:t>
            </a:r>
            <a:r>
              <a:rPr lang="en-US" altLang="en-US" dirty="0" smtClean="0"/>
              <a:t> – standard bit-depth </a:t>
            </a:r>
          </a:p>
          <a:p>
            <a:pPr lvl="1"/>
            <a:r>
              <a:rPr lang="cs-CZ" altLang="en-US" dirty="0" smtClean="0"/>
              <a:t>16 </a:t>
            </a:r>
            <a:r>
              <a:rPr lang="en-US" altLang="en-US" dirty="0" smtClean="0"/>
              <a:t>or 24 bits – high dynamic range (HDR)</a:t>
            </a:r>
          </a:p>
          <a:p>
            <a:r>
              <a:rPr lang="en-US" altLang="en-US" dirty="0" smtClean="0"/>
              <a:t>Color images – several different color models (RGB, CMYK, …) – too much for ISS, happy to let these to the specialized computer graphics and computer vision courses.</a:t>
            </a:r>
            <a:endParaRPr lang="cs-CZ" altLang="en-US" dirty="0" smtClean="0"/>
          </a:p>
          <a:p>
            <a:r>
              <a:rPr lang="en-US" altLang="en-US" dirty="0" smtClean="0"/>
              <a:t>When reading it, values </a:t>
            </a:r>
            <a:r>
              <a:rPr lang="cs-CZ" altLang="en-US" dirty="0" smtClean="0"/>
              <a:t>0…255</a:t>
            </a:r>
            <a:r>
              <a:rPr lang="en-US" altLang="en-US" dirty="0" smtClean="0"/>
              <a:t> (for 8 bits). </a:t>
            </a:r>
            <a:endParaRPr lang="cs-CZ" altLang="en-US" dirty="0" smtClean="0"/>
          </a:p>
          <a:p>
            <a:r>
              <a:rPr lang="en-US" altLang="en-US" dirty="0" smtClean="0"/>
              <a:t>For computing, we better normalize to [0…1] and represent the values as floats</a:t>
            </a:r>
          </a:p>
          <a:p>
            <a:endParaRPr lang="en-US" altLang="en-US" dirty="0" smtClean="0"/>
          </a:p>
          <a:p>
            <a:pPr marL="0" indent="0">
              <a:buNone/>
            </a:pPr>
            <a:r>
              <a:rPr lang="en-US" altLang="en-US" dirty="0">
                <a:solidFill>
                  <a:srgbClr val="FF0000"/>
                </a:solidFill>
              </a:rPr>
              <a:t>#</a:t>
            </a:r>
            <a:r>
              <a:rPr lang="en-US" altLang="en-US" dirty="0" err="1" smtClean="0">
                <a:solidFill>
                  <a:srgbClr val="FF0000"/>
                </a:solidFill>
              </a:rPr>
              <a:t>reading_and_visualization</a:t>
            </a:r>
            <a:endParaRPr lang="en-US" altLang="en-US" dirty="0" smtClean="0">
              <a:solidFill>
                <a:srgbClr val="FF0000"/>
              </a:solidFill>
            </a:endParaRPr>
          </a:p>
        </p:txBody>
      </p:sp>
      <p:sp>
        <p:nvSpPr>
          <p:cNvPr id="9221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F931177-A458-4331-B6C0-ECA18FA41DF0}" type="slidenum">
              <a:rPr lang="cs-CZ" altLang="en-US" sz="140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cs-CZ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Agenda</a:t>
            </a:r>
          </a:p>
        </p:txBody>
      </p:sp>
      <p:sp>
        <p:nvSpPr>
          <p:cNvPr id="1536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altLang="en-US" dirty="0"/>
              <a:t>1D versus 2D signals</a:t>
            </a:r>
          </a:p>
          <a:p>
            <a:pPr>
              <a:defRPr/>
            </a:pPr>
            <a:r>
              <a:rPr lang="en-US" altLang="en-US" b="1" dirty="0">
                <a:solidFill>
                  <a:srgbClr val="FF0000"/>
                </a:solidFill>
              </a:rPr>
              <a:t>Basic operations with individual pixels </a:t>
            </a:r>
          </a:p>
          <a:p>
            <a:pPr>
              <a:defRPr/>
            </a:pPr>
            <a:r>
              <a:rPr lang="en-US" altLang="en-US" dirty="0"/>
              <a:t>Image filtering </a:t>
            </a:r>
          </a:p>
          <a:p>
            <a:pPr>
              <a:defRPr/>
            </a:pPr>
            <a:r>
              <a:rPr lang="en-US" altLang="en-US" dirty="0"/>
              <a:t>Spectral analysis of images - fundamentals </a:t>
            </a:r>
          </a:p>
          <a:p>
            <a:pPr>
              <a:defRPr/>
            </a:pPr>
            <a:r>
              <a:rPr lang="en-US" altLang="en-US" dirty="0"/>
              <a:t>2D Discrete Fourier Transform (2D DFT)</a:t>
            </a:r>
          </a:p>
          <a:p>
            <a:pPr>
              <a:defRPr/>
            </a:pPr>
            <a:r>
              <a:rPr lang="en-US" altLang="en-US" dirty="0"/>
              <a:t>2D Discrete cosine transform (2D DCT)</a:t>
            </a:r>
          </a:p>
          <a:p>
            <a:pPr>
              <a:defRPr/>
            </a:pPr>
            <a:r>
              <a:rPr lang="en-US" altLang="en-US" dirty="0"/>
              <a:t>Summary</a:t>
            </a:r>
            <a:endParaRPr lang="en-US" altLang="en-US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F34F89-982A-4198-A0CF-A96AF9D19548}" type="slidenum">
              <a:rPr lang="cs-CZ" altLang="en-US" smtClean="0"/>
              <a:pPr>
                <a:defRPr/>
              </a:pPr>
              <a:t>7</a:t>
            </a:fld>
            <a:r>
              <a:rPr lang="en-US" altLang="en-US" dirty="0" smtClean="0"/>
              <a:t> / 57</a:t>
            </a:r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246698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Operations on individual pixels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Brightness</a:t>
            </a:r>
            <a:r>
              <a:rPr lang="en-US" dirty="0" smtClean="0"/>
              <a:t> (</a:t>
            </a:r>
            <a:r>
              <a:rPr lang="cs-CZ" dirty="0" smtClean="0">
                <a:solidFill>
                  <a:srgbClr val="1436CA"/>
                </a:solidFill>
              </a:rPr>
              <a:t>jas</a:t>
            </a:r>
            <a:r>
              <a:rPr lang="en-US" dirty="0" smtClean="0"/>
              <a:t>)</a:t>
            </a:r>
            <a:r>
              <a:rPr lang="cs-CZ" dirty="0" smtClean="0"/>
              <a:t> </a:t>
            </a:r>
            <a:r>
              <a:rPr lang="en-US" dirty="0" smtClean="0"/>
              <a:t>– adding a constant to each pixel: </a:t>
            </a:r>
            <a:r>
              <a:rPr lang="en-US" i="1" dirty="0" smtClean="0"/>
              <a:t>y[</a:t>
            </a:r>
            <a:r>
              <a:rPr lang="en-US" i="1" dirty="0" err="1" smtClean="0"/>
              <a:t>k,l</a:t>
            </a:r>
            <a:r>
              <a:rPr lang="en-US" i="1" dirty="0" smtClean="0"/>
              <a:t>] = x[</a:t>
            </a:r>
            <a:r>
              <a:rPr lang="en-US" i="1" dirty="0" err="1" smtClean="0"/>
              <a:t>k,l</a:t>
            </a:r>
            <a:r>
              <a:rPr lang="en-US" i="1" dirty="0" smtClean="0"/>
              <a:t>] + a </a:t>
            </a:r>
          </a:p>
          <a:p>
            <a:pPr lvl="1"/>
            <a:r>
              <a:rPr lang="en-US" dirty="0" smtClean="0"/>
              <a:t>More brightness for </a:t>
            </a:r>
            <a:r>
              <a:rPr lang="en-US" i="1" dirty="0" smtClean="0"/>
              <a:t>a &gt; 0</a:t>
            </a:r>
          </a:p>
          <a:p>
            <a:pPr lvl="1"/>
            <a:r>
              <a:rPr lang="en-US" dirty="0" smtClean="0"/>
              <a:t>Less brightness for </a:t>
            </a:r>
            <a:r>
              <a:rPr lang="en-US" i="1" dirty="0" smtClean="0"/>
              <a:t>a &lt; 0</a:t>
            </a:r>
          </a:p>
          <a:p>
            <a:r>
              <a:rPr lang="en-US" b="1" dirty="0" smtClean="0"/>
              <a:t>Contrast </a:t>
            </a:r>
            <a:r>
              <a:rPr lang="en-US" dirty="0" smtClean="0"/>
              <a:t>(</a:t>
            </a:r>
            <a:r>
              <a:rPr lang="cs-CZ" dirty="0" smtClean="0">
                <a:solidFill>
                  <a:srgbClr val="1436CA"/>
                </a:solidFill>
              </a:rPr>
              <a:t>kontrast</a:t>
            </a:r>
            <a:r>
              <a:rPr lang="en-US" dirty="0" smtClean="0"/>
              <a:t>)</a:t>
            </a:r>
            <a:r>
              <a:rPr lang="cs-CZ" dirty="0" smtClean="0"/>
              <a:t> </a:t>
            </a:r>
            <a:r>
              <a:rPr lang="en-US" dirty="0" smtClean="0"/>
              <a:t>– multiplying each pixel by a constant: </a:t>
            </a:r>
            <a:br>
              <a:rPr lang="en-US" dirty="0" smtClean="0"/>
            </a:br>
            <a:r>
              <a:rPr lang="en-US" i="1" dirty="0" smtClean="0"/>
              <a:t>y[</a:t>
            </a:r>
            <a:r>
              <a:rPr lang="en-US" i="1" dirty="0" err="1" smtClean="0"/>
              <a:t>k,l</a:t>
            </a:r>
            <a:r>
              <a:rPr lang="en-US" i="1" dirty="0" smtClean="0"/>
              <a:t>] = a x[</a:t>
            </a:r>
            <a:r>
              <a:rPr lang="en-US" i="1" dirty="0" err="1" smtClean="0"/>
              <a:t>k,l</a:t>
            </a:r>
            <a:r>
              <a:rPr lang="en-US" i="1" dirty="0" smtClean="0"/>
              <a:t>]</a:t>
            </a:r>
          </a:p>
          <a:p>
            <a:pPr lvl="1"/>
            <a:r>
              <a:rPr lang="en-US" dirty="0" smtClean="0"/>
              <a:t>More contrast for </a:t>
            </a:r>
            <a:r>
              <a:rPr lang="en-US" i="1" dirty="0" smtClean="0"/>
              <a:t>a &gt; 1</a:t>
            </a:r>
          </a:p>
          <a:p>
            <a:pPr lvl="1"/>
            <a:r>
              <a:rPr lang="en-US" dirty="0" smtClean="0"/>
              <a:t>Less contrast for </a:t>
            </a:r>
            <a:r>
              <a:rPr lang="en-US" i="1" dirty="0"/>
              <a:t>a</a:t>
            </a:r>
            <a:r>
              <a:rPr lang="en-US" i="1" dirty="0" smtClean="0"/>
              <a:t> &lt; 1</a:t>
            </a:r>
          </a:p>
          <a:p>
            <a:r>
              <a:rPr lang="en-US" b="1" dirty="0" smtClean="0"/>
              <a:t>Inversion </a:t>
            </a:r>
            <a:r>
              <a:rPr lang="en-US" dirty="0" smtClean="0"/>
              <a:t>of colors</a:t>
            </a:r>
            <a:r>
              <a:rPr lang="cs-CZ" dirty="0" smtClean="0"/>
              <a:t> </a:t>
            </a:r>
            <a:r>
              <a:rPr lang="en-US" dirty="0" smtClean="0"/>
              <a:t>(</a:t>
            </a:r>
            <a:r>
              <a:rPr lang="cs-CZ" dirty="0" smtClean="0">
                <a:solidFill>
                  <a:srgbClr val="1436CA"/>
                </a:solidFill>
              </a:rPr>
              <a:t>negativ</a:t>
            </a:r>
            <a:r>
              <a:rPr lang="en-US" dirty="0" smtClean="0"/>
              <a:t>): </a:t>
            </a:r>
            <a:r>
              <a:rPr lang="en-US" i="1" dirty="0" smtClean="0"/>
              <a:t>y[</a:t>
            </a:r>
            <a:r>
              <a:rPr lang="en-US" i="1" dirty="0" err="1" smtClean="0"/>
              <a:t>k,l</a:t>
            </a:r>
            <a:r>
              <a:rPr lang="en-US" i="1" dirty="0" smtClean="0"/>
              <a:t>] = 1 – x[</a:t>
            </a:r>
            <a:r>
              <a:rPr lang="en-US" i="1" dirty="0" err="1" smtClean="0"/>
              <a:t>k,l</a:t>
            </a:r>
            <a:r>
              <a:rPr lang="en-US" i="1" dirty="0" smtClean="0"/>
              <a:t>]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#</a:t>
            </a:r>
            <a:r>
              <a:rPr lang="en-US" dirty="0" err="1" smtClean="0">
                <a:solidFill>
                  <a:srgbClr val="FF0000"/>
                </a:solidFill>
              </a:rPr>
              <a:t>pixel_operations_brightness</a:t>
            </a: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#</a:t>
            </a:r>
            <a:r>
              <a:rPr lang="en-US" dirty="0" err="1" smtClean="0">
                <a:solidFill>
                  <a:srgbClr val="FF0000"/>
                </a:solidFill>
              </a:rPr>
              <a:t>pixel_operations_contrast</a:t>
            </a: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#</a:t>
            </a:r>
            <a:r>
              <a:rPr lang="en-US" dirty="0" err="1" smtClean="0">
                <a:solidFill>
                  <a:srgbClr val="FF0000"/>
                </a:solidFill>
              </a:rPr>
              <a:t>pixel_operations_inversion</a:t>
            </a:r>
            <a:r>
              <a:rPr lang="en-US" i="1" dirty="0" smtClean="0"/>
              <a:t/>
            </a:r>
            <a:br>
              <a:rPr lang="en-US" i="1" dirty="0" smtClean="0"/>
            </a:br>
            <a:endParaRPr lang="en-US" dirty="0" smtClean="0"/>
          </a:p>
          <a:p>
            <a:endParaRPr lang="en-US" i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224EB7-A120-44A5-8B3F-A2579C0A8BCA}" type="slidenum">
              <a:rPr lang="cs-CZ" altLang="en-US" smtClean="0"/>
              <a:pPr>
                <a:defRPr/>
              </a:pPr>
              <a:t>8</a:t>
            </a:fld>
            <a:r>
              <a:rPr lang="en-US" altLang="en-US" dirty="0" smtClean="0"/>
              <a:t> / 57</a:t>
            </a:r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237371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What about bad values 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dirty="0" smtClean="0"/>
              <a:t>In case </a:t>
            </a:r>
            <a:r>
              <a:rPr lang="en-US" i="1" dirty="0" smtClean="0"/>
              <a:t>x[</a:t>
            </a:r>
            <a:r>
              <a:rPr lang="en-US" i="1" dirty="0" err="1" smtClean="0"/>
              <a:t>k,l</a:t>
            </a:r>
            <a:r>
              <a:rPr lang="en-US" i="1" dirty="0" smtClean="0"/>
              <a:t>] &lt; 0</a:t>
            </a:r>
            <a:r>
              <a:rPr lang="en-US" dirty="0" smtClean="0"/>
              <a:t>  or </a:t>
            </a:r>
            <a:r>
              <a:rPr lang="en-US" i="1" dirty="0" smtClean="0"/>
              <a:t>x[</a:t>
            </a:r>
            <a:r>
              <a:rPr lang="en-US" i="1" dirty="0" err="1" smtClean="0"/>
              <a:t>k,l</a:t>
            </a:r>
            <a:r>
              <a:rPr lang="en-US" i="1" dirty="0" smtClean="0"/>
              <a:t>] &gt; 1</a:t>
            </a:r>
            <a:r>
              <a:rPr lang="en-US" dirty="0" smtClean="0"/>
              <a:t> after our computation, we can  </a:t>
            </a:r>
          </a:p>
          <a:p>
            <a:pPr>
              <a:defRPr/>
            </a:pPr>
            <a:r>
              <a:rPr lang="en-US" dirty="0" smtClean="0"/>
              <a:t>Let them be … maybe they will get fixed in further computation </a:t>
            </a:r>
          </a:p>
          <a:p>
            <a:pPr>
              <a:defRPr/>
            </a:pPr>
            <a:r>
              <a:rPr lang="en-US" dirty="0" smtClean="0"/>
              <a:t>Do nothing and hope that the visualization functions will fix it (in case we specify lower and higher limit for the </a:t>
            </a:r>
            <a:r>
              <a:rPr lang="en-US" dirty="0" err="1" smtClean="0"/>
              <a:t>colormap</a:t>
            </a:r>
            <a:r>
              <a:rPr lang="en-US" dirty="0" smtClean="0"/>
              <a:t>, they will).  </a:t>
            </a:r>
          </a:p>
          <a:p>
            <a:pPr>
              <a:defRPr/>
            </a:pPr>
            <a:r>
              <a:rPr lang="en-US" b="1" dirty="0" smtClean="0"/>
              <a:t>Clip</a:t>
            </a:r>
            <a:r>
              <a:rPr lang="en-US" dirty="0" smtClean="0"/>
              <a:t> them</a:t>
            </a:r>
            <a:r>
              <a:rPr lang="en-US" dirty="0"/>
              <a:t> </a:t>
            </a:r>
            <a:r>
              <a:rPr lang="en-US" dirty="0" smtClean="0"/>
              <a:t>by hand</a:t>
            </a:r>
            <a:endParaRPr lang="en-US" dirty="0"/>
          </a:p>
        </p:txBody>
      </p:sp>
      <p:sp>
        <p:nvSpPr>
          <p:cNvPr id="14340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BDDCEB0-A99B-4381-BE3D-2A0773969CA7}" type="slidenum">
              <a:rPr lang="cs-CZ" altLang="en-US" sz="140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cs-CZ" altLang="en-US" sz="1400"/>
          </a:p>
        </p:txBody>
      </p:sp>
      <p:pic>
        <p:nvPicPr>
          <p:cNvPr id="14341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650" y="4365104"/>
            <a:ext cx="4076700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chozí návrh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Výchozí návrh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i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17478</TotalTime>
  <Words>2800</Words>
  <Application>Microsoft Office PowerPoint</Application>
  <PresentationFormat>Širokoúhlá obrazovka</PresentationFormat>
  <Paragraphs>479</Paragraphs>
  <Slides>57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57</vt:i4>
      </vt:variant>
    </vt:vector>
  </HeadingPairs>
  <TitlesOfParts>
    <vt:vector size="64" baseType="lpstr">
      <vt:lpstr>Arial</vt:lpstr>
      <vt:lpstr>Calibri</vt:lpstr>
      <vt:lpstr>Calibri Light</vt:lpstr>
      <vt:lpstr>Courier New</vt:lpstr>
      <vt:lpstr>Wingdings</vt:lpstr>
      <vt:lpstr>Výchozí návrh</vt:lpstr>
      <vt:lpstr>1_Výchozí návrh</vt:lpstr>
      <vt:lpstr>Image processing fundamentals</vt:lpstr>
      <vt:lpstr>Agenda</vt:lpstr>
      <vt:lpstr>Reminder of 1D signal</vt:lpstr>
      <vt:lpstr>Images have more dimensions than 1D</vt:lpstr>
      <vt:lpstr>Representation of image as a matrix</vt:lpstr>
      <vt:lpstr>Representation of pixels</vt:lpstr>
      <vt:lpstr>Agenda</vt:lpstr>
      <vt:lpstr>Operations on individual pixels</vt:lpstr>
      <vt:lpstr>What about bad values ?</vt:lpstr>
      <vt:lpstr>Thresholding (prahování) </vt:lpstr>
      <vt:lpstr>Histogram equalization (ekvalizace histogramu)</vt:lpstr>
      <vt:lpstr>Agenda</vt:lpstr>
      <vt:lpstr>Filtering</vt:lpstr>
      <vt:lpstr>Reminder of 1D FIR filtering – convolution  with impulse response  </vt:lpstr>
      <vt:lpstr>Prezentace aplikace PowerPoint</vt:lpstr>
      <vt:lpstr>1D Convolution - summary</vt:lpstr>
      <vt:lpstr>2D filtering (2D filtrace) - convolution with 2D impulse response </vt:lpstr>
      <vt:lpstr>Prezentace aplikace PowerPoint</vt:lpstr>
      <vt:lpstr>What to do with the edges ? </vt:lpstr>
      <vt:lpstr>Examples of typical filters</vt:lpstr>
      <vt:lpstr>Denoising of images (odšumování)</vt:lpstr>
      <vt:lpstr>Agenda</vt:lpstr>
      <vt:lpstr>Spectral analysis (spektrální analýza)</vt:lpstr>
      <vt:lpstr>Reminder, how we did spectral analysis for 1D signals</vt:lpstr>
      <vt:lpstr>We first tried spectral analysis with cosine bases</vt:lpstr>
      <vt:lpstr>Illustration of correct behavior</vt:lpstr>
      <vt:lpstr>Still correct behavior</vt:lpstr>
      <vt:lpstr>Bad – sine is not similar to cosine … </vt:lpstr>
      <vt:lpstr>Solution - complex exponentials that contain both cosine and sine</vt:lpstr>
      <vt:lpstr>1D ultimate result – Discrete Fourier Transform (Diskrétní Fourierova transformace) - DFT</vt:lpstr>
      <vt:lpstr>Now finally 2D</vt:lpstr>
      <vt:lpstr>Analyzing an image with simple analysis signals</vt:lpstr>
      <vt:lpstr>Analyzing with cosines in both directions</vt:lpstr>
      <vt:lpstr>What is reasonable ranges of frequencies ?</vt:lpstr>
      <vt:lpstr>Notes on frequencies 1D</vt:lpstr>
      <vt:lpstr>Notes on frequencies 2D</vt:lpstr>
      <vt:lpstr>Problem of analysis with cosines …</vt:lpstr>
      <vt:lpstr>Agenda</vt:lpstr>
      <vt:lpstr>2D Discrete Fourier Transform – 2D DFT</vt:lpstr>
      <vt:lpstr>#2d_dft_examples</vt:lpstr>
      <vt:lpstr>Does 2D DFT fix the problem with shifting  of the phase ?</vt:lpstr>
      <vt:lpstr>2D DFT is 2 x 1D DFT</vt:lpstr>
      <vt:lpstr>Examples of 2D DFT for real signals </vt:lpstr>
      <vt:lpstr>DFT produces K x L points !</vt:lpstr>
      <vt:lpstr>Symmetries in 2D DFT </vt:lpstr>
      <vt:lpstr>Inverse 2D DFT </vt:lpstr>
      <vt:lpstr>Filtering in image and spectral domains</vt:lpstr>
      <vt:lpstr>Agenda</vt:lpstr>
      <vt:lpstr>Why ?</vt:lpstr>
      <vt:lpstr>1D Discrete cosine transform (diskrétní cosinová transformace) – DCT </vt:lpstr>
      <vt:lpstr>2D Discrete cosine transform </vt:lpstr>
      <vt:lpstr>Filtering in DCT domain </vt:lpstr>
      <vt:lpstr>2D-DCT is a crucial operation in JPEG image compression</vt:lpstr>
      <vt:lpstr>Agenda</vt:lpstr>
      <vt:lpstr>SUMMARY</vt:lpstr>
      <vt:lpstr>SUMMARY II.</vt:lpstr>
      <vt:lpstr>SUMMARY III.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Brno University of Technology Faculty of Information Technology  Department of Computer Graphics and MultiMedia</dc:title>
  <dc:creator>cernocky</dc:creator>
  <cp:lastModifiedBy>Honza Cernocky</cp:lastModifiedBy>
  <cp:revision>686</cp:revision>
  <cp:lastPrinted>2022-11-15T16:58:03Z</cp:lastPrinted>
  <dcterms:created xsi:type="dcterms:W3CDTF">2004-03-09T20:37:41Z</dcterms:created>
  <dcterms:modified xsi:type="dcterms:W3CDTF">2023-01-04T13:43:10Z</dcterms:modified>
</cp:coreProperties>
</file>