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2" r:id="rId2"/>
    <p:sldId id="474" r:id="rId3"/>
    <p:sldId id="475" r:id="rId4"/>
    <p:sldId id="482" r:id="rId5"/>
    <p:sldId id="510" r:id="rId6"/>
    <p:sldId id="484" r:id="rId7"/>
    <p:sldId id="485" r:id="rId8"/>
    <p:sldId id="486" r:id="rId9"/>
    <p:sldId id="487" r:id="rId10"/>
    <p:sldId id="489" r:id="rId11"/>
    <p:sldId id="509" r:id="rId12"/>
    <p:sldId id="490" r:id="rId13"/>
    <p:sldId id="491" r:id="rId14"/>
    <p:sldId id="492" r:id="rId15"/>
    <p:sldId id="513" r:id="rId16"/>
    <p:sldId id="512" r:id="rId17"/>
    <p:sldId id="514" r:id="rId18"/>
    <p:sldId id="511" r:id="rId19"/>
    <p:sldId id="498" r:id="rId20"/>
    <p:sldId id="476" r:id="rId21"/>
    <p:sldId id="477" r:id="rId22"/>
    <p:sldId id="478" r:id="rId23"/>
    <p:sldId id="480" r:id="rId24"/>
    <p:sldId id="481" r:id="rId25"/>
    <p:sldId id="494" r:id="rId26"/>
    <p:sldId id="495" r:id="rId27"/>
    <p:sldId id="497" r:id="rId28"/>
    <p:sldId id="499" r:id="rId29"/>
    <p:sldId id="502" r:id="rId30"/>
    <p:sldId id="518" r:id="rId31"/>
    <p:sldId id="501" r:id="rId32"/>
    <p:sldId id="504" r:id="rId33"/>
    <p:sldId id="505" r:id="rId34"/>
    <p:sldId id="515" r:id="rId35"/>
    <p:sldId id="506" r:id="rId36"/>
    <p:sldId id="508" r:id="rId37"/>
    <p:sldId id="503" r:id="rId38"/>
    <p:sldId id="516" r:id="rId39"/>
    <p:sldId id="517" r:id="rId40"/>
    <p:sldId id="519" r:id="rId41"/>
    <p:sldId id="521" r:id="rId42"/>
    <p:sldId id="523" r:id="rId43"/>
    <p:sldId id="524" r:id="rId44"/>
    <p:sldId id="528" r:id="rId45"/>
    <p:sldId id="522" r:id="rId46"/>
    <p:sldId id="526" r:id="rId47"/>
    <p:sldId id="527" r:id="rId48"/>
    <p:sldId id="532" r:id="rId49"/>
    <p:sldId id="529" r:id="rId50"/>
    <p:sldId id="531" r:id="rId51"/>
  </p:sldIdLst>
  <p:sldSz cx="9144000" cy="6858000" type="screen4x3"/>
  <p:notesSz cx="6858000" cy="9144000"/>
  <p:custDataLst>
    <p:tags r:id="rId53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FF3399"/>
    <a:srgbClr val="FF66FF"/>
    <a:srgbClr val="FF0000"/>
    <a:srgbClr val="000066"/>
    <a:srgbClr val="A50021"/>
    <a:srgbClr val="003366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7" autoAdjust="0"/>
    <p:restoredTop sz="86506" autoAdjust="0"/>
  </p:normalViewPr>
  <p:slideViewPr>
    <p:cSldViewPr>
      <p:cViewPr varScale="1">
        <p:scale>
          <a:sx n="86" d="100"/>
          <a:sy n="86" d="100"/>
        </p:scale>
        <p:origin x="1680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361A1-A692-4565-BCE1-717A9A4C0522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C39C9-F04A-45DC-8E0A-305E06452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3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E5BC0-8DBA-4D5E-8251-CF40745995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29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AAD51-2AB2-49DF-84A8-51F259B38AE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1807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0991C-1B5E-4544-A516-1C574D7AF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635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0217D-F7A6-4381-A718-04AE4F2D1E8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7856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8929-2A98-4C52-918C-8EFCFB671AD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1330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FD4F2-5775-46A3-8740-EAD931B2408F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38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792C-29FE-4C3C-9677-15AE0CBEDFD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35681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B4B038-9B76-4486-B71F-89D126C848B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0675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34E6CD-C38E-485A-A779-DE872A18EFF2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007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A4C9C-51FA-48AF-B23B-51A71A5A749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72523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4831A-6837-4CF7-8AA3-68FC30F3A7F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10025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076FA06-A3CA-4DE0-B968-51150A2A631D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7" Type="http://schemas.openxmlformats.org/officeDocument/2006/relationships/image" Target="../media/image6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2.png"/><Relationship Id="rId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6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7.png"/><Relationship Id="rId5" Type="http://schemas.openxmlformats.org/officeDocument/2006/relationships/image" Target="../media/image69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00.png"/><Relationship Id="rId4" Type="http://schemas.openxmlformats.org/officeDocument/2006/relationships/image" Target="../media/image76.png"/><Relationship Id="rId9" Type="http://schemas.openxmlformats.org/officeDocument/2006/relationships/image" Target="../media/image6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0.png"/><Relationship Id="rId4" Type="http://schemas.openxmlformats.org/officeDocument/2006/relationships/image" Target="../media/image7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0.png"/><Relationship Id="rId4" Type="http://schemas.openxmlformats.org/officeDocument/2006/relationships/image" Target="../media/image7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67544" y="1268760"/>
            <a:ext cx="8208912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sz="3600" dirty="0"/>
              <a:t>Bayesian Models in Machine Learning</a:t>
            </a:r>
          </a:p>
          <a:p>
            <a:endParaRPr lang="en-US" altLang="en-US" sz="3600" dirty="0"/>
          </a:p>
          <a:p>
            <a:r>
              <a:rPr lang="en-US" altLang="en-US" sz="2800" dirty="0"/>
              <a:t> Approximate inference in Bayesian models</a:t>
            </a:r>
            <a:endParaRPr lang="cs-CZ" altLang="en-US" sz="2800" dirty="0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403350" y="3789040"/>
            <a:ext cx="6400800" cy="7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en-US" dirty="0" err="1"/>
              <a:t>Luk</a:t>
            </a:r>
            <a:r>
              <a:rPr lang="cs-CZ" altLang="en-US" dirty="0"/>
              <a:t>áš</a:t>
            </a:r>
            <a:r>
              <a:rPr lang="en-US" altLang="en-US" dirty="0"/>
              <a:t> </a:t>
            </a:r>
            <a:r>
              <a:rPr lang="en-US" altLang="en-US" dirty="0" err="1"/>
              <a:t>Burget</a:t>
            </a:r>
            <a:endParaRPr lang="en-US" altLang="en-US" dirty="0"/>
          </a:p>
          <a:p>
            <a:endParaRPr lang="cs-CZ" altLang="en-US" dirty="0"/>
          </a:p>
        </p:txBody>
      </p:sp>
      <p:pic>
        <p:nvPicPr>
          <p:cNvPr id="1026" name="Picture 2" descr="https://www.vutbr.cz/data_storage/multimedia/jvs/loga/02_fakulty/FIT/1-zakladni/EN/PNG/FIT_color_RGB_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96420"/>
            <a:ext cx="4464496" cy="9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85800" y="5124400"/>
            <a:ext cx="7848600" cy="1472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en-US" sz="2400" kern="0" dirty="0"/>
          </a:p>
          <a:p>
            <a:pPr marL="0" indent="0" algn="ctr">
              <a:buNone/>
            </a:pPr>
            <a:r>
              <a:rPr lang="en-US" sz="2000" kern="0" dirty="0" err="1"/>
              <a:t>BAYa</a:t>
            </a:r>
            <a:r>
              <a:rPr lang="en-US" sz="2000" kern="0" dirty="0"/>
              <a:t> lectures, November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9036496" cy="377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𝝀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27384"/>
                <a:ext cx="8229600" cy="1143000"/>
              </a:xfrm>
              <a:blipFill rotWithShape="1">
                <a:blip r:embed="rId3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20269"/>
                <a:ext cx="8229600" cy="752947"/>
              </a:xfrm>
            </p:spPr>
            <p:txBody>
              <a:bodyPr/>
              <a:lstStyle/>
              <a:p>
                <a:r>
                  <a:rPr lang="en-US" sz="2000" dirty="0"/>
                  <a:t>Again, we obtain induced factorization for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20269"/>
                <a:ext cx="8229600" cy="752947"/>
              </a:xfrm>
              <a:blipFill rotWithShape="1">
                <a:blip r:embed="rId4"/>
                <a:stretch>
                  <a:fillRect l="-593" t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5108538"/>
            <a:ext cx="8676456" cy="177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215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Flashback - Factorization over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42532" y="836712"/>
                <a:ext cx="9252520" cy="58429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kern="0" dirty="0"/>
                  <a:t>Example with only 3 fames (</a:t>
                </a:r>
                <a:r>
                  <a:rPr lang="en-US" sz="1800" kern="0" dirty="0" err="1"/>
                  <a:t>i.e</a:t>
                </a:r>
                <a:r>
                  <a:rPr lang="en-US" sz="1800" kern="0" dirty="0"/>
                  <a:t>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/>
                      </a:rPr>
                      <m:t>𝐳</m:t>
                    </m:r>
                    <m:r>
                      <a:rPr lang="en-US" sz="1800" b="0" i="0" smtClean="0">
                        <a:latin typeface="Cambria Math"/>
                      </a:rPr>
                      <m:t>=[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1800" kern="0" dirty="0"/>
                  <a:t>)</a:t>
                </a:r>
              </a:p>
              <a:p>
                <a:pPr marL="0" indent="0">
                  <a:buNone/>
                </a:pPr>
                <a:endParaRPr lang="en-US" sz="1100" kern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𝐳</m:t>
                          </m:r>
                        </m:sub>
                        <m:sup/>
                        <m:e>
                          <m:nary>
                            <m:naryPr>
                              <m:chr m:val="∏"/>
                              <m:supHide m:val="on"/>
                              <m:ctrlP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155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5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:br>
                  <a:rPr lang="en-US" sz="155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  <m:r>
                            <a:rPr lang="en-US" sz="1550" b="0" i="1" smtClean="0">
                              <a:latin typeface="Cambria Math"/>
                            </a:rPr>
                            <m:t>+</m:t>
                          </m:r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argPr>
                                    <m:argSz m:val="1"/>
                                  </m:argPr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argPr>
                                        <m:argSz m:val="1"/>
                                      </m:argPr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55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550" i="1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550" i="1">
                                      <a:latin typeface="Cambria Math"/>
                                    </a:rPr>
                                    <m:t>𝑓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n-US" sz="155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 smtClean="0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solidFill>
                                <a:schemeClr val="tx2">
                                  <a:lumMod val="50000"/>
                                  <a:lumOff val="50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solidFill>
                                    <a:schemeClr val="tx2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solidFill>
                                        <a:schemeClr val="tx2">
                                          <a:lumMod val="50000"/>
                                          <a:lumOff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55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550" i="1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argPr>
                                <m:argSz m:val="1"/>
                              </m:argPr>
                              <m:r>
                                <a:rPr lang="en-US" sz="155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1550" i="1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5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b="0" i="1" smtClean="0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5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55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r>
                            <a:rPr lang="en-US" sz="155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550" i="1">
                              <a:latin typeface="Cambria Math"/>
                            </a:rPr>
                            <m:t>=</m:t>
                          </m: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b="0" i="1" smtClean="0">
                              <a:latin typeface="Cambria Math"/>
                            </a:rPr>
                            <m:t>𝐶</m:t>
                          </m:r>
                        </m:sup>
                        <m:e>
                          <m:r>
                            <a:rPr lang="en-US" sz="1550" i="1">
                              <a:latin typeface="Cambria Math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1550" i="1">
                              <a:latin typeface="Cambria Math"/>
                            </a:rPr>
                            <m:t>𝑓</m:t>
                          </m:r>
                          <m:r>
                            <a:rPr lang="en-US" sz="155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5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155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550" i="1">
                              <a:latin typeface="Cambria Math"/>
                            </a:rPr>
                            <m:t>=</m:t>
                          </m:r>
                          <m:r>
                            <a:rPr lang="en-US" sz="155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sz="155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50" b="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15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𝑐</m:t>
                          </m:r>
                          <m:r>
                            <a:rPr lang="en-US" sz="155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argPr>
                            <m:argSz m:val="1"/>
                          </m:argPr>
                          <m:r>
                            <a:rPr lang="en-US" sz="1550" i="1">
                              <a:latin typeface="Cambria Math"/>
                            </a:rPr>
                            <m:t>𝐶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55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argPr>
                                <m:argSz m:val="1"/>
                              </m:argPr>
                              <m:r>
                                <a:rPr lang="en-US" sz="155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sz="1550" i="1">
                                  <a:latin typeface="Cambria Math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50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5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550" i="1"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US" sz="155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sz="1550" i="1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5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55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5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155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1550" i="1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55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sz="155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32" y="836712"/>
                <a:ext cx="9252520" cy="5842917"/>
              </a:xfrm>
              <a:prstGeom prst="rect">
                <a:avLst/>
              </a:prstGeom>
              <a:blipFill rotWithShape="1">
                <a:blip r:embed="rId2"/>
                <a:stretch>
                  <a:fillRect l="-593" t="-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91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2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Updating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means updating the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" y="1196752"/>
            <a:ext cx="8964487" cy="246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72" y="3896567"/>
            <a:ext cx="2774788" cy="20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02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>
                    <a:solidFill>
                      <a:srgbClr val="000000"/>
                    </a:solidFill>
                  </a:rPr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Updating distributions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q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</a:rPr>
                      <m:t>𝝅</m:t>
                    </m:r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means updating the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𝜶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=[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228020"/>
                <a:ext cx="878497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55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678513" cy="36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5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>
                    <a:solidFill>
                      <a:srgbClr val="000000"/>
                    </a:solidFill>
                  </a:rPr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4831992"/>
                <a:ext cx="770485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𝜓</m:t>
                    </m:r>
                    <m:r>
                      <a:rPr lang="en-US" b="0" i="1" smtClean="0">
                        <a:latin typeface="Cambria Math"/>
                      </a:rPr>
                      <m:t>(. )</m:t>
                    </m:r>
                  </m:oMath>
                </a14:m>
                <a:r>
                  <a:rPr lang="en-US" dirty="0"/>
                  <a:t> is digamma function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Updating distributions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q</m:t>
                    </m:r>
                    <m:r>
                      <a:rPr lang="en-US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means computing responsibilities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31992"/>
                <a:ext cx="7704856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12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06565"/>
            <a:ext cx="8712969" cy="167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11" y="3725343"/>
            <a:ext cx="3175049" cy="71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65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4000" dirty="0"/>
              <a:t>Summary of VB-GMM updates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92696"/>
                <a:ext cx="8507288" cy="4525963"/>
              </a:xfrm>
            </p:spPr>
            <p:txBody>
              <a:bodyPr/>
              <a:lstStyle/>
              <a:p>
                <a:r>
                  <a:rPr lang="en-US" sz="2000" dirty="0"/>
                  <a:t>Update distributions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(i.e. the responsibilities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𝛾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𝑛𝑐</m:t>
                        </m:r>
                      </m:sub>
                    </m:sSub>
                  </m:oMath>
                </a14:m>
                <a:r>
                  <a:rPr lang="en-US" sz="2000" dirty="0"/>
                  <a:t>):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For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=1..</m:t>
                    </m:r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/>
                  <a:t>, update parameters of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q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n-US" sz="2000" b="0" dirty="0"/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900" dirty="0"/>
              </a:p>
              <a:p>
                <a:r>
                  <a:rPr lang="en-US" sz="2000" dirty="0"/>
                  <a:t>Iterate until convergence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92696"/>
                <a:ext cx="8507288" cy="4525963"/>
              </a:xfrm>
              <a:blipFill rotWithShape="1">
                <a:blip r:embed="rId2"/>
                <a:stretch>
                  <a:fillRect l="-573" t="-539" b="-36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963638"/>
            <a:ext cx="1717905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28" y="3374107"/>
            <a:ext cx="3680272" cy="23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14123"/>
            <a:ext cx="8136904" cy="8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628" y="3511375"/>
            <a:ext cx="2774788" cy="208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783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kas\Desktop\Bayesian Models in Machine Learning\VB_mu_lambda_posteri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032" y="2420888"/>
            <a:ext cx="9612560" cy="46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VB parameter posteriors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</p:spPr>
            <p:txBody>
              <a:bodyPr/>
              <a:lstStyle/>
              <a:p>
                <a:r>
                  <a:rPr lang="en-US" sz="1800" dirty="0"/>
                  <a:t>Priors: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i="1">
                        <a:latin typeface="Cambria Math"/>
                      </a:rPr>
                      <m:t>, 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|0.0,  0.05,  0.05,  0.05</m:t>
                        </m:r>
                      </m:e>
                    </m:d>
                    <m:r>
                      <a:rPr lang="en-US" sz="1800" i="1">
                        <a:latin typeface="Cambria Math"/>
                      </a:rPr>
                      <m:t>,  </m:t>
                    </m:r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=1..</m:t>
                    </m:r>
                    <m:r>
                      <a:rPr lang="en-US" sz="1800" i="1">
                        <a:latin typeface="Cambria Math"/>
                      </a:rPr>
                      <m:t>𝐶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endParaRPr lang="en-US" sz="1800" b="0" i="1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, 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Dir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/>
                          </a:rPr>
                          <m:t>𝝅</m:t>
                        </m:r>
                        <m:r>
                          <a:rPr lang="en-US" sz="1800" b="0" i="1" smtClean="0">
                            <a:latin typeface="Cambria Math"/>
                          </a:rPr>
                          <m:t>|[1, 1, 1, 1, 1, 1]</m:t>
                        </m:r>
                      </m:e>
                    </m:d>
                  </m:oMath>
                </a14:m>
                <a:endParaRPr lang="en-US" sz="1000" dirty="0">
                  <a:latin typeface="Cambria Math"/>
                </a:endParaRPr>
              </a:p>
              <a:p>
                <a:r>
                  <a:rPr lang="en-US" sz="1800" dirty="0"/>
                  <a:t>Posteriors:</a:t>
                </a:r>
                <a:endParaRPr lang="en-US" sz="1800" dirty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/>
                          </a:rPr>
                          <m:t>𝜶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1800" dirty="0" smtClean="0"/>
                          <m:t>17.1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8.3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32.2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 1.0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1.0</m:t>
                        </m:r>
                        <m:r>
                          <m:rPr>
                            <m:nor/>
                          </m:rPr>
                          <a:rPr lang="en-US" sz="1800" b="0" i="0" dirty="0" smtClean="0"/>
                          <m:t>  </m:t>
                        </m:r>
                        <m:r>
                          <m:rPr>
                            <m:nor/>
                          </m:rPr>
                          <a:rPr lang="en-US" sz="1800" dirty="0" smtClean="0"/>
                          <m:t>46.4</m:t>
                        </m:r>
                      </m:e>
                    </m:d>
                  </m:oMath>
                </a14:m>
                <a:r>
                  <a:rPr lang="en-US" sz="1800" b="0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for the 6 Gaussian components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  <a:blipFill rotWithShape="1">
                <a:blip r:embed="rId3"/>
                <a:stretch>
                  <a:fillRect l="-444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3995936" y="5157192"/>
            <a:ext cx="1224136" cy="576064"/>
          </a:xfrm>
          <a:prstGeom prst="wedgeRoundRectCallout">
            <a:avLst>
              <a:gd name="adj1" fmla="val -59919"/>
              <a:gd name="adj2" fmla="val 104952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Fallback to prior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995936" y="5157192"/>
            <a:ext cx="1224136" cy="576064"/>
          </a:xfrm>
          <a:prstGeom prst="wedgeRoundRectCallout">
            <a:avLst>
              <a:gd name="adj1" fmla="val 52127"/>
              <a:gd name="adj2" fmla="val -888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Fallback to prior 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364088" y="1628800"/>
            <a:ext cx="1224136" cy="576064"/>
          </a:xfrm>
          <a:prstGeom prst="wedgeRoundRectCallout">
            <a:avLst>
              <a:gd name="adj1" fmla="val -133749"/>
              <a:gd name="adj2" fmla="val 5696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Fallback to prior </a:t>
            </a:r>
          </a:p>
        </p:txBody>
      </p:sp>
    </p:spTree>
    <p:extLst>
      <p:ext uri="{BB962C8B-B14F-4D97-AF65-F5344CB8AC3E}">
        <p14:creationId xmlns:p14="http://schemas.microsoft.com/office/powerpoint/2010/main" val="276053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VB-GMM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363272" cy="452596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Lower bound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can be evaluated to check for the convergence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Formula not shown here</a:t>
                </a:r>
              </a:p>
              <a:p>
                <a:pPr lvl="1"/>
                <a:endParaRPr lang="en-US" sz="16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Posterior predictive distribution is a mixture </a:t>
                </a:r>
                <a:r>
                  <a:rPr lang="en-US" sz="2000" dirty="0"/>
                  <a:t>component specific posterior predictive 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of Student’s t-distributions</a:t>
                </a:r>
              </a:p>
              <a:p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𝐱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cs-CZ" sz="2000" i="1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St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/>
                                </a:rPr>
                                <m:t>, </m:t>
                              </m:r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c</m:t>
                                  </m:r>
                                </m:sub>
                                <m:sup>
                                  <m:r>
                                    <a:rPr lang="en-US" sz="200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2000">
                                  <a:latin typeface="Cambria Math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𝜅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𝜅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sz="2000" dirty="0"/>
              </a:p>
              <a:p>
                <a:pPr marL="457200" lvl="1" indent="0">
                  <a:buNone/>
                </a:pPr>
                <a:r>
                  <a:rPr lang="en-US" sz="2000" dirty="0"/>
                  <a:t>where mixture weights are give by categorical posterior predictive:</a:t>
                </a:r>
                <a:br>
                  <a:rPr lang="en-US" sz="2000" dirty="0"/>
                </a:br>
                <a:endParaRPr lang="en-US" sz="2000" dirty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latin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𝑐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 marL="51435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363272" cy="4525963"/>
              </a:xfrm>
              <a:blipFill rotWithShape="1">
                <a:blip r:embed="rId2"/>
                <a:stretch>
                  <a:fillRect l="-583" t="-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60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VB predictive vs. ML solution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712"/>
            <a:ext cx="8229600" cy="414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5005625"/>
                <a:ext cx="806489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VB</a:t>
                </a:r>
                <a:r>
                  <a:rPr lang="en-US" sz="2000" dirty="0"/>
                  <a:t> was initialized from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ML</a:t>
                </a:r>
                <a:r>
                  <a:rPr lang="en-US" sz="2000" dirty="0"/>
                  <a:t> solution – first update of 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2000" dirty="0"/>
                  <a:t> uses the responsibilities from last ML iteration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FF0000"/>
                    </a:solidFill>
                  </a:rPr>
                  <a:t>VB</a:t>
                </a:r>
                <a:r>
                  <a:rPr lang="en-US" sz="2000" dirty="0"/>
                  <a:t> recovers from  </a:t>
                </a:r>
                <a:r>
                  <a:rPr lang="en-US" sz="2000" dirty="0">
                    <a:solidFill>
                      <a:srgbClr val="0000FF"/>
                    </a:solidFill>
                  </a:rPr>
                  <a:t>ML</a:t>
                </a:r>
                <a:r>
                  <a:rPr lang="en-US" sz="2000" dirty="0"/>
                  <a:t> overfitting and more robust solution closer to the </a:t>
                </a:r>
                <a:r>
                  <a:rPr lang="en-US" sz="2000" dirty="0">
                    <a:solidFill>
                      <a:srgbClr val="00B050"/>
                    </a:solidFill>
                  </a:rPr>
                  <a:t>true distribution</a:t>
                </a:r>
                <a:r>
                  <a:rPr lang="en-US" sz="2000" dirty="0"/>
                  <a:t> for generating the training data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05625"/>
                <a:ext cx="8064896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681" t="-1843" r="-1437" b="-7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625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GMM)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Variational Bayes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Approximate intractable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 b="0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with 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Iteratively tune parameters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𝝅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𝝁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𝝀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𝒛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𝑞</m:t>
                    </m:r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𝝅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𝝁</m:t>
                    </m:r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>
                        <a:solidFill>
                          <a:schemeClr val="bg2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𝝀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,</m:t>
                    </m:r>
                    <m:r>
                      <a:rPr lang="en-US" b="1" i="1">
                        <a:solidFill>
                          <a:schemeClr val="bg2"/>
                        </a:solidFill>
                        <a:latin typeface="Cambria Math"/>
                      </a:rPr>
                      <m:t>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1" i="1" smtClean="0">
                        <a:solidFill>
                          <a:schemeClr val="bg2"/>
                        </a:solidFill>
                        <a:latin typeface="Cambria Math"/>
                      </a:rPr>
                      <m:t>||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0" i="0" smtClean="0">
                        <a:solidFill>
                          <a:schemeClr val="bg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chemeClr val="bg2"/>
                  </a:solidFill>
                </a:endParaRPr>
              </a:p>
              <a:p>
                <a:pPr lvl="3"/>
                <a:endParaRPr lang="en-US" dirty="0"/>
              </a:p>
              <a:p>
                <a:pPr lvl="2"/>
                <a:r>
                  <a:rPr lang="en-US" dirty="0">
                    <a:solidFill>
                      <a:schemeClr val="tx1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Instead of obtaining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dirty="0">
                    <a:solidFill>
                      <a:schemeClr val="tx1"/>
                    </a:solidFill>
                  </a:rPr>
                  <a:t>Integrating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(e.g. for predictive distribution) can be approximated with </a:t>
                </a:r>
                <a:r>
                  <a:rPr lang="en-US" i="1" dirty="0">
                    <a:solidFill>
                      <a:schemeClr val="tx1"/>
                    </a:solidFill>
                  </a:rPr>
                  <a:t>empirical expectations</a:t>
                </a:r>
                <a:endParaRPr lang="en-US" i="1" dirty="0">
                  <a:solidFill>
                    <a:schemeClr val="bg2"/>
                  </a:solidFill>
                </a:endParaRPr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43" b="-673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63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</p:spPr>
            <p:txBody>
              <a:bodyPr/>
              <a:lstStyle/>
              <a:p>
                <a:r>
                  <a:rPr lang="en-US" sz="2000" dirty="0"/>
                  <a:t>We assume that the observed data were generated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>
                        <a:latin typeface="Cambria Math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Dir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1" i="1">
                        <a:latin typeface="Cambria Math"/>
                        <a:cs typeface="Times New Roman" panose="02020603050405020304" pitchFamily="18" charset="0"/>
                      </a:rPr>
                      <m:t>𝜶</m:t>
                    </m:r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For Gaussian component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=1…</m:t>
                    </m:r>
                    <m:r>
                      <a:rPr lang="en-US" sz="1800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,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0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|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𝑚</m:t>
                        </m:r>
                        <m:r>
                          <a:rPr lang="en-US" sz="1800" b="0" i="0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𝜅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𝑎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b="0" dirty="0"/>
              </a:p>
              <a:p>
                <a:pPr lvl="1"/>
                <a:r>
                  <a:rPr lang="en-US" sz="1800" dirty="0"/>
                  <a:t>For each observation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𝑛</m:t>
                    </m:r>
                    <m:r>
                      <a:rPr lang="en-US" sz="1800" b="0" i="1" smtClean="0">
                        <a:latin typeface="Cambria Math"/>
                      </a:rPr>
                      <m:t>=1…</m:t>
                    </m:r>
                    <m:r>
                      <a:rPr lang="en-US" sz="1800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sz="18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1800" b="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1600" dirty="0">
                  <a:latin typeface="Cambria Math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 ~</m:t>
                    </m:r>
                    <m:r>
                      <a:rPr lang="en-US" sz="1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r>
                      <a:rPr lang="en-US" sz="1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sz="1400" dirty="0"/>
              </a:p>
              <a:p>
                <a:pPr marL="457200"/>
                <a:endParaRPr lang="en-US" sz="1400" dirty="0"/>
              </a:p>
              <a:p>
                <a:pPr marL="457200"/>
                <a:r>
                  <a:rPr lang="en-US" sz="2000" dirty="0"/>
                  <a:t>The task is to infer the posterior distribution of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,…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r>
                      <a:rPr lang="en-US" sz="2000" b="1" i="0" smtClean="0">
                        <a:latin typeface="Cambria Math"/>
                      </a:rPr>
                      <m:t>𝐱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given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observed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data</m:t>
                    </m:r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smtClean="0">
                        <a:latin typeface="Cambria Math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000" b="1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457200"/>
                <a:endParaRPr lang="en-US" sz="1400" dirty="0"/>
              </a:p>
              <a:p>
                <a:pPr marL="457200"/>
                <a:r>
                  <a:rPr lang="en-US" sz="2000" dirty="0"/>
                  <a:t>Intractable: need for approximations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  <a:blipFill rotWithShape="1">
                <a:blip r:embed="rId2"/>
                <a:stretch>
                  <a:fillRect l="-834" t="-491" r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Bayesian Gaussian Mixture Model</a:t>
            </a:r>
            <a:endParaRPr lang="cs-CZ" altLang="en-US" dirty="0"/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AutoShape 13"/>
          <p:cNvCxnSpPr>
            <a:cxnSpLocks noChangeShapeType="1"/>
            <a:stCxn id="29" idx="4"/>
            <a:endCxn id="30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AutoShape 13"/>
          <p:cNvCxnSpPr>
            <a:cxnSpLocks noChangeShapeType="1"/>
            <a:stCxn id="39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7" name="Group 6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42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980813" y="2954726"/>
                <a:ext cx="407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813" y="2954726"/>
                <a:ext cx="40748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AutoShape 13"/>
          <p:cNvCxnSpPr>
            <a:cxnSpLocks noChangeShapeType="1"/>
            <a:endCxn id="39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𝐶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 b="43953"/>
          <a:stretch/>
        </p:blipFill>
        <p:spPr bwMode="auto">
          <a:xfrm>
            <a:off x="467544" y="6130469"/>
            <a:ext cx="8604447" cy="6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5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Assume we cannot sample from complex joint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but it is possible to sample from conditional distributions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and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b="0" i="0" smtClean="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b="0" i="1" smtClean="0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18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800" dirty="0"/>
                  <a:t> and generate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z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1800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1800" i="1">
                        <a:latin typeface="Cambria Math"/>
                      </a:rPr>
                      <m:t>~</m:t>
                    </m:r>
                    <m:r>
                      <a:rPr lang="en-US" sz="1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18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1800" dirty="0"/>
                  <a:t>Iterate previous two steps</a:t>
                </a:r>
              </a:p>
              <a:p>
                <a:pPr marL="857250" lvl="1" indent="-457200">
                  <a:buFont typeface="+mj-lt"/>
                  <a:buAutoNum type="arabicPeriod"/>
                </a:pPr>
                <a:endParaRPr lang="en-US" sz="2000" dirty="0"/>
              </a:p>
              <a:p>
                <a:r>
                  <a:rPr lang="en-US" sz="2000" dirty="0"/>
                  <a:t>After several iterations (burn-in) the algorithm starts generating samples from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It can be extended to more than two variables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525963"/>
              </a:xfrm>
              <a:blipFill rotWithShape="1">
                <a:blip r:embed="rId2"/>
                <a:stretch>
                  <a:fillRect l="-593" t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33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Gibbs Sampling for 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84176"/>
                <a:ext cx="8229600" cy="5213176"/>
              </a:xfrm>
            </p:spPr>
            <p:txBody>
              <a:bodyPr/>
              <a:lstStyle/>
              <a:p>
                <a:r>
                  <a:rPr lang="en-US" sz="2000" dirty="0"/>
                  <a:t>Using sampled values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{</m:t>
                        </m:r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, generate new samples (hard assignments of observations to GMM components) from posterior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lvl="1"/>
                <a:r>
                  <a:rPr lang="en-US" sz="1800" dirty="0"/>
                  <a:t>The distribution is just like the responsibilities from EM:</a:t>
                </a:r>
              </a:p>
              <a:p>
                <a:pPr lvl="1"/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Using the sampled values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000" dirty="0"/>
                  <a:t> for each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/>
                  <a:t>generate new samples of GMM parameters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000" i="1"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from posteriors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𝑝</m:t>
                    </m:r>
                    <m:d>
                      <m:dPr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0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  <a:ea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  <m:r>
                      <a:rPr lang="en-US" sz="20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1600" dirty="0"/>
                  <a:t>Estimate sufficient statistics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sSubSup>
                      <m:sSub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  <m:sup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using the observations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/>
                        <a:ea typeface="Cambria Math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 i="1">
                            <a:latin typeface="Cambria Math"/>
                            <a:ea typeface="Cambria Math"/>
                          </a:rPr>
                          <m:t>x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1600" dirty="0"/>
                  <a:t> (i.e. those hard assigned to the component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1600" dirty="0"/>
                  <a:t>) and calculated the posterior as:</a:t>
                </a:r>
              </a:p>
              <a:p>
                <a:pPr lvl="1"/>
                <a:endParaRPr lang="en-US" sz="1100" dirty="0"/>
              </a:p>
              <a:p>
                <a:pPr lvl="1"/>
                <a:endParaRPr lang="en-US" sz="1100" dirty="0"/>
              </a:p>
              <a:p>
                <a:endParaRPr lang="en-US" sz="2000" dirty="0"/>
              </a:p>
              <a:p>
                <a:r>
                  <a:rPr lang="en-US" sz="2000" dirty="0"/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sub/>
                      <m:sup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from posterior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p>
                            <m:r>
                              <a:rPr lang="en-US" sz="2000" b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Dir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𝜶</m:t>
                        </m:r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𝐍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where the vector of component occupation counts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𝐍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is given by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84176"/>
                <a:ext cx="8229600" cy="5213176"/>
              </a:xfrm>
              <a:blipFill rotWithShape="1">
                <a:blip r:embed="rId2"/>
                <a:stretch>
                  <a:fillRect l="-593" t="-468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2852936"/>
                <a:ext cx="8244408" cy="745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) </m:t>
                          </m:r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𝒩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∗−1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𝒩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|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∗−1</m:t>
                                      </m:r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8244408" cy="7455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-18843" y="4940923"/>
                <a:ext cx="9252520" cy="720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b="1">
                          <a:latin typeface="Cambria Math"/>
                          <a:ea typeface="Cambria Math"/>
                        </a:rPr>
                        <m:t>𝐱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  <a:ea typeface="Cambria Math"/>
                        </a:rPr>
                        <m:t>NormalGam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ma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</m:e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𝜅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 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̅"/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0" i="1" smtClean="0">
                                                      <a:solidFill>
                                                        <a:srgbClr val="FF0000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𝑐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𝜅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43" y="4940923"/>
                <a:ext cx="9252520" cy="72032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06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5-iterations of GS</a:t>
            </a:r>
          </a:p>
        </p:txBody>
      </p:sp>
      <p:pic>
        <p:nvPicPr>
          <p:cNvPr id="36866" name="Picture 2" descr="C:\Users\Lukas\Desktop\qqq\GibbsSampling_5i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98072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Predictive distributions</a:t>
                </a:r>
                <a:r>
                  <a:rPr lang="en-US" dirty="0"/>
                  <a:t> can be approximated by empirical expectations using the samples from the posterior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𝜼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0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9929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30-iterations of GS</a:t>
            </a:r>
          </a:p>
        </p:txBody>
      </p:sp>
      <p:pic>
        <p:nvPicPr>
          <p:cNvPr id="35842" name="Picture 2" descr="C:\Users\Lukas\Desktop\qqq\GibbsSampling_30i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980728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Predictive distributions</a:t>
                </a:r>
                <a:r>
                  <a:rPr lang="en-US" dirty="0"/>
                  <a:t> can be approximated by empirical expectations using the samples from the posterior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𝜼</m:t>
                            </m:r>
                          </m:e>
                        </m:acc>
                      </m:e>
                      <m:sub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301208"/>
                <a:ext cx="9036496" cy="946991"/>
              </a:xfrm>
              <a:prstGeom prst="rect">
                <a:avLst/>
              </a:prstGeom>
              <a:blipFill rotWithShape="1">
                <a:blip r:embed="rId3"/>
                <a:stretch>
                  <a:fillRect l="-607"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𝜼</m:t>
                              </m:r>
                            </m:e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d</m:t>
                          </m:r>
                        </m:e>
                      </m:nary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en-US" sz="2400" b="1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𝑳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𝒍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/>
                                          <a:ea typeface="Cambria Math"/>
                                        </a:rPr>
                                        <m:t>𝜼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/>
                                      <a:ea typeface="Cambria Math"/>
                                    </a:rPr>
                                    <m:t>𝒍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418" y="5752316"/>
                <a:ext cx="6437788" cy="10610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402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dirty="0"/>
              <a:t>Collapsed GS for 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Sampling discrete latent variables 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is fine as they have limited number of possible values</a:t>
                </a:r>
              </a:p>
              <a:p>
                <a:r>
                  <a:rPr lang="en-US" sz="2000" dirty="0"/>
                  <a:t>For continuous latent variables like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  <m:r>
                      <a:rPr lang="en-US" sz="20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, however, we might need too many samples to get a reasonable representation of their posterior distributions (especially for multivariate higher dimensional variables).</a:t>
                </a:r>
              </a:p>
              <a:p>
                <a:r>
                  <a:rPr lang="en-US" sz="2000" dirty="0"/>
                  <a:t>Collapsed Gibbs Sampling</a:t>
                </a:r>
              </a:p>
              <a:p>
                <a:pPr lvl="1"/>
                <a:r>
                  <a:rPr lang="en-US" sz="1600" dirty="0"/>
                  <a:t>Iterates over (and samples only from) a subset of the latent variables in the model (e.g. the discrete ones)</a:t>
                </a:r>
              </a:p>
              <a:p>
                <a:pPr lvl="1"/>
                <a:r>
                  <a:rPr lang="en-US" sz="1600" dirty="0"/>
                  <a:t>integrates (marginalizes) over the remaining (continuous) variables</a:t>
                </a:r>
              </a:p>
              <a:p>
                <a:pPr marL="400050"/>
                <a:r>
                  <a:rPr lang="en-US" sz="2000" dirty="0"/>
                  <a:t>CBS for Bayesian GMM:</a:t>
                </a:r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:r>
                  <a:rPr lang="en-US" sz="2000" dirty="0"/>
                  <a:t>	where</a:t>
                </a:r>
                <a:r>
                  <a:rPr lang="en-US" sz="2000" b="1" dirty="0"/>
                  <a:t> </a:t>
                </a:r>
                <a:endParaRPr lang="en-US" sz="1800" b="1" i="0" dirty="0">
                  <a:latin typeface="Cambria Math"/>
                </a:endParaRPr>
              </a:p>
              <a:p>
                <a:pPr marL="57150" indent="0">
                  <a:buNone/>
                </a:pPr>
                <a:r>
                  <a:rPr lang="en-US" sz="1800" b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1800" b="0" i="0" smtClean="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𝐳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removed</a:t>
                </a:r>
              </a:p>
              <a:p>
                <a:pPr marL="57150" indent="0">
                  <a:buNone/>
                </a:pPr>
                <a:r>
                  <a:rPr lang="en-US" sz="1800" b="1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18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i="1" dirty="0"/>
                  <a:t> </a:t>
                </a:r>
                <a:r>
                  <a:rPr lang="en-US" sz="1800" dirty="0"/>
                  <a:t>removed</a:t>
                </a:r>
                <a:endParaRPr lang="en-US" sz="2000" dirty="0"/>
              </a:p>
              <a:p>
                <a:pPr marL="514350" lvl="1" indent="0">
                  <a:buNone/>
                </a:pPr>
                <a:endParaRPr lang="en-US" sz="2000" dirty="0"/>
              </a:p>
              <a:p>
                <a:pPr marL="514350" lvl="1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4525963"/>
              </a:xfrm>
              <a:blipFill rotWithShape="1">
                <a:blip r:embed="rId2"/>
                <a:stretch>
                  <a:fillRect l="-593" t="-539" r="-593" b="-28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93890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1080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CGS for 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How do we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?</a:t>
                </a:r>
              </a:p>
              <a:p>
                <a:r>
                  <a:rPr lang="en-US" sz="2000" dirty="0"/>
                  <a:t>Lets first introduce some useful distributions</a:t>
                </a:r>
              </a:p>
              <a:p>
                <a:r>
                  <a:rPr lang="en-US" sz="2000" dirty="0"/>
                  <a:t>Posterior distribution of weights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(or corresponding vector of component occupation counts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𝐍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Posterior predictive distribution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270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0" y="3308250"/>
            <a:ext cx="7916494" cy="62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806453"/>
            <a:ext cx="7560839" cy="130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311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CGS for 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4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892480" cy="4525963"/>
              </a:xfrm>
            </p:spPr>
            <p:txBody>
              <a:bodyPr/>
              <a:lstStyle/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\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define the subset of observations assigned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to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Posterior distribution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,</m:t>
                    </m:r>
                    <m:r>
                      <a:rPr lang="en-US" sz="2000" b="1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sz="2000" dirty="0"/>
                  <a:t> is estimated in the usual way using only the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\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8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Posterior predictive </a:t>
                </a:r>
                <a:r>
                  <a:rPr lang="en-US" sz="2000" dirty="0" err="1"/>
                  <a:t>distrib</a:t>
                </a:r>
                <a:r>
                  <a:rPr lang="en-US" sz="2000" dirty="0"/>
                  <a:t>.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for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/>
                  <a:t> given observations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\</m:t>
                        </m:r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892480" cy="4525963"/>
              </a:xfrm>
              <a:blipFill rotWithShape="1">
                <a:blip r:embed="rId3"/>
                <a:stretch>
                  <a:fillRect l="-548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3" y="1933909"/>
            <a:ext cx="8066565" cy="221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96102"/>
            <a:ext cx="9001000" cy="192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876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CGS for BGMM -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r>
                          <a:rPr lang="en-US" sz="4000" b="1">
                            <a:latin typeface="Cambria Math"/>
                          </a:rPr>
                          <m:t>𝐱</m:t>
                        </m:r>
                        <m:r>
                          <a:rPr lang="en-US" sz="4000" b="1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4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99392"/>
                <a:ext cx="8229600" cy="1143000"/>
              </a:xfrm>
              <a:blipFill rotWithShape="1">
                <a:blip r:embed="rId2"/>
                <a:stretch>
                  <a:fillRect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64704"/>
                <a:ext cx="8892480" cy="5822107"/>
              </a:xfrm>
            </p:spPr>
            <p:txBody>
              <a:bodyPr/>
              <a:lstStyle/>
              <a:p>
                <a:r>
                  <a:rPr lang="en-US" sz="2000" dirty="0"/>
                  <a:t>Finally, using Bayes rule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Collapsed Gibbs sampling iterations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gives us samples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  <m:sup>
                        <m:r>
                          <a:rPr lang="en-US" sz="2000" b="0" i="0" smtClean="0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sz="2000" b="0" i="0" smtClean="0">
                        <a:latin typeface="Cambria Math"/>
                      </a:rPr>
                      <m:t>~ </m:t>
                    </m:r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0" smtClean="0"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latin typeface="Cambria Math"/>
                      </a:rPr>
                      <m:t>𝐳</m:t>
                    </m:r>
                    <m:d>
                      <m:dPr>
                        <m:begChr m:val="|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000" dirty="0"/>
                  <a:t>. What can we do with that?</a:t>
                </a:r>
              </a:p>
              <a:p>
                <a:r>
                  <a:rPr lang="en-US" sz="2000" dirty="0"/>
                  <a:t>GMM posterior predictive distribution for new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given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sz="2000" dirty="0"/>
                  <a:t> and (sampled)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𝐳</m:t>
                    </m:r>
                  </m:oMath>
                </a14:m>
                <a:endParaRPr lang="en-US" sz="2000" b="1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Full predictive distribution can be approximated using the samples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𝑙</m:t>
                        </m:r>
                      </m:sub>
                      <m:sup>
                        <m:r>
                          <a:rPr lang="en-US" sz="200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as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64704"/>
                <a:ext cx="8892480" cy="5822107"/>
              </a:xfrm>
              <a:blipFill rotWithShape="1">
                <a:blip r:embed="rId3"/>
                <a:stretch>
                  <a:fillRect l="-548" t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35" y="5614885"/>
            <a:ext cx="5503341" cy="73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49674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2" y="1340768"/>
            <a:ext cx="8289467" cy="76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0574C18-43D7-4A78-A0AC-DFFDB4EFFACD}"/>
              </a:ext>
            </a:extLst>
          </p:cNvPr>
          <p:cNvGrpSpPr/>
          <p:nvPr/>
        </p:nvGrpSpPr>
        <p:grpSpPr>
          <a:xfrm>
            <a:off x="550531" y="4588127"/>
            <a:ext cx="4982952" cy="658870"/>
            <a:chOff x="550531" y="4588127"/>
            <a:chExt cx="4982952" cy="658870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31" y="4588127"/>
              <a:ext cx="4982952" cy="6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F2AFEA7C-7FFB-434D-B7FF-4B9129F754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031" r="27746"/>
            <a:stretch/>
          </p:blipFill>
          <p:spPr bwMode="auto">
            <a:xfrm>
              <a:off x="5221634" y="4595291"/>
              <a:ext cx="160631" cy="65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9233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</p:spPr>
            <p:txBody>
              <a:bodyPr/>
              <a:lstStyle/>
              <a:p>
                <a:r>
                  <a:rPr lang="en-US" sz="2000" dirty="0"/>
                  <a:t>Let’s consider Bayesian GMM with an infinite number of Gaussian components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/>
                        <a:cs typeface="Times New Roman" panose="02020603050405020304" pitchFamily="18" charset="0"/>
                      </a:rPr>
                      <m:t>=1..∞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/>
              </a:p>
              <a:p>
                <a:r>
                  <a:rPr lang="en-US" sz="2000" dirty="0"/>
                  <a:t>The priors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for Gaussian component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=1…∞</m:t>
                    </m:r>
                  </m:oMath>
                </a14:m>
                <a:r>
                  <a:rPr lang="en-US" sz="2000" dirty="0"/>
                  <a:t> can be defined as before: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| </m:t>
                        </m:r>
                        <m:r>
                          <a:rPr lang="en-US" sz="1800" i="1">
                            <a:latin typeface="Cambria Math"/>
                          </a:rPr>
                          <m:t>𝑚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𝜅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𝑎</m:t>
                        </m:r>
                        <m:r>
                          <a:rPr lang="en-US" sz="18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dirty="0"/>
              </a:p>
              <a:p>
                <a:endParaRPr lang="en-US" sz="2000" dirty="0"/>
              </a:p>
              <a:p>
                <a:r>
                  <a:rPr lang="en-US" sz="2000" dirty="0"/>
                  <a:t>However, we need an infinite number of mixture weights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/>
                  <a:t> =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… ]</m:t>
                    </m:r>
                  </m:oMath>
                </a14:m>
                <a:r>
                  <a:rPr lang="en-US" sz="2000" i="1" dirty="0"/>
                  <a:t> </a:t>
                </a:r>
                <a:r>
                  <a:rPr lang="en-US" sz="2000" dirty="0"/>
                  <a:t>so that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b="0" i="1" dirty="0"/>
              </a:p>
              <a:p>
                <a:endParaRPr lang="en-US" sz="2000" dirty="0"/>
              </a:p>
              <a:p>
                <a:r>
                  <a:rPr lang="en-US" sz="2000" dirty="0"/>
                  <a:t>We also need a suitable prior distribution for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𝝅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6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7480" y="1412776"/>
                <a:ext cx="5842992" cy="4968552"/>
              </a:xfrm>
              <a:blipFill>
                <a:blip r:embed="rId2"/>
                <a:stretch>
                  <a:fillRect l="-938" t="-61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13"/>
          <p:cNvCxnSpPr>
            <a:cxnSpLocks noChangeShapeType="1"/>
            <a:stCxn id="26" idx="4"/>
            <a:endCxn id="27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AutoShape 13"/>
          <p:cNvCxnSpPr>
            <a:cxnSpLocks noChangeShapeType="1"/>
            <a:stCxn id="34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36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996164" y="2954726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64" y="2954726"/>
                <a:ext cx="40748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13"/>
          <p:cNvCxnSpPr>
            <a:cxnSpLocks noChangeShapeType="1"/>
            <a:endCxn id="34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04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Stick breaking process - GEM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</p:spPr>
            <p:txBody>
              <a:bodyPr/>
              <a:lstStyle/>
              <a:p>
                <a:r>
                  <a:rPr lang="en-US" sz="18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for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=1,2,…, ∞</m:t>
                    </m:r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br>
                  <a:rPr lang="en-US" sz="1800" i="1" dirty="0">
                    <a:latin typeface="Cambria Math"/>
                  </a:rPr>
                </a:br>
                <a:r>
                  <a:rPr lang="en-US" sz="180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/>
                          </a:rPr>
                          <m:t>1,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br>
                  <a:rPr lang="en-US" sz="1800" b="0" i="1" dirty="0">
                    <a:latin typeface="Cambria Math"/>
                  </a:rPr>
                </a:br>
                <a:r>
                  <a:rPr lang="en-US" sz="1800" b="0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800" b="0" i="1" smtClean="0">
                            <a:latin typeface="Cambria Math"/>
                          </a:rPr>
                          <m:t>𝑘</m:t>
                        </m:r>
                        <m:r>
                          <a:rPr lang="en-US" sz="1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18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1800" b="0" i="1" smtClean="0">
                            <a:latin typeface="Cambria Math"/>
                          </a:rPr>
                          <m:t> (1−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  <a:p>
                <a:endParaRPr lang="en-US" sz="1800" dirty="0"/>
              </a:p>
              <a:p>
                <a:r>
                  <a:rPr lang="en-US" sz="1800" dirty="0"/>
                  <a:t>Take a unit length stick</a:t>
                </a:r>
                <a:br>
                  <a:rPr lang="en-US" sz="1800" dirty="0"/>
                </a:b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𝑐</m:t>
                    </m:r>
                    <m:r>
                      <a:rPr lang="en-US" sz="1800" i="1">
                        <a:latin typeface="Cambria Math"/>
                      </a:rPr>
                      <m:t>=1,2,…, ∞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Generate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in range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0" smtClean="0">
                            <a:latin typeface="Cambria Math"/>
                          </a:rPr>
                          <m:t>0</m:t>
                        </m:r>
                        <m:r>
                          <a:rPr lang="en-US" sz="1800">
                            <a:latin typeface="Cambria Math"/>
                          </a:rPr>
                          <m:t>,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1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>
                            <a:latin typeface="Cambria Math"/>
                          </a:rPr>
                          <m:t>1,</m:t>
                        </m:r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Break the stick into two pieces with proportions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  <m:r>
                          <a:rPr lang="en-US" sz="18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1800" b="0" i="1" smtClean="0">
                        <a:latin typeface="Cambria Math"/>
                      </a:rPr>
                      <m:t>: 1−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The length of the first piece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The second piece is the stick to be broken in further iterations</a:t>
                </a:r>
              </a:p>
              <a:p>
                <a:endParaRPr lang="en-US" sz="1800" dirty="0"/>
              </a:p>
              <a:p>
                <a:r>
                  <a:rPr lang="en-US" sz="1800" dirty="0"/>
                  <a:t>The resulting infinite dimensional vector of weights is a sample from </a:t>
                </a:r>
                <a:br>
                  <a:rPr lang="en-US" sz="1800" dirty="0"/>
                </a:br>
                <a:r>
                  <a:rPr lang="en-US" sz="1800" dirty="0"/>
                  <a:t> the stick breaking process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GEM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1600" dirty="0"/>
                  <a:t>(Griffiths, Engen and McCloskey)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GEM</m:t>
                    </m:r>
                    <m:r>
                      <a:rPr lang="en-US" sz="1800" i="1">
                        <a:latin typeface="Cambria Math"/>
                      </a:rPr>
                      <m:t>(</m:t>
                    </m:r>
                    <m:r>
                      <a:rPr lang="en-US" sz="1800" i="1">
                        <a:latin typeface="Cambria Math"/>
                      </a:rPr>
                      <m:t>𝛼</m:t>
                    </m:r>
                    <m:r>
                      <a:rPr lang="en-US" sz="1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1800" i="1" dirty="0">
                    <a:latin typeface="Cambria Math"/>
                  </a:rPr>
                  <a:t> </a:t>
                </a:r>
                <a:r>
                  <a:rPr lang="en-US" sz="1800" dirty="0"/>
                  <a:t>can be used as a prior for  infinite number of  component weights </a:t>
                </a:r>
              </a:p>
              <a:p>
                <a:r>
                  <a:rPr lang="en-US" sz="1800" dirty="0"/>
                  <a:t>With small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 concentration parameter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𝛼</m:t>
                    </m:r>
                  </m:oMath>
                </a14:m>
                <a:r>
                  <a:rPr lang="en-US" sz="1800" dirty="0"/>
                  <a:t>, only few weights will be non-</a:t>
                </a:r>
                <a:r>
                  <a:rPr lang="en-US" sz="1800" dirty="0" err="1"/>
                  <a:t>negligable</a:t>
                </a: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35280" cy="4853136"/>
              </a:xfrm>
              <a:blipFill rotWithShape="1">
                <a:blip r:embed="rId2"/>
                <a:stretch>
                  <a:fillRect l="-434" t="-126" r="-217" b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13911"/>
            <a:ext cx="3024336" cy="240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6459" y="2169267"/>
                <a:ext cx="15279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Beta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1,</m:t>
                          </m:r>
                          <m:r>
                            <a:rPr lang="en-US" i="1">
                              <a:latin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459" y="2169267"/>
                <a:ext cx="152794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4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Approximate inference </a:t>
            </a:r>
            <a:br>
              <a:rPr lang="en-US" dirty="0"/>
            </a:br>
            <a:r>
              <a:rPr lang="en-US" sz="4000" dirty="0"/>
              <a:t>(for Bayesian GMM)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2"/>
                <a:r>
                  <a:rPr lang="en-US" dirty="0"/>
                  <a:t>Variational Bayes</a:t>
                </a:r>
              </a:p>
              <a:p>
                <a:pPr lvl="3"/>
                <a:r>
                  <a:rPr lang="en-US" dirty="0"/>
                  <a:t>Approximate intractable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𝝁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 i="0" smtClean="0">
                            <a:latin typeface="Cambria Math"/>
                          </a:rPr>
                          <m:t>,</m:t>
                        </m:r>
                        <m:r>
                          <a:rPr lang="en-US" b="1" i="0" smtClean="0">
                            <a:latin typeface="Cambria Math"/>
                          </a:rPr>
                          <m:t>𝐳</m:t>
                        </m:r>
                      </m:e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with tractable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endParaRPr lang="en-US" dirty="0"/>
              </a:p>
              <a:p>
                <a:pPr lvl="3"/>
                <a:r>
                  <a:rPr lang="en-US" dirty="0"/>
                  <a:t>Iteratively tune parameters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dirty="0"/>
                  <a:t> minimize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||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3"/>
                <a:endParaRPr lang="en-US" dirty="0"/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Gibbs sampling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Instead of obtaining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, we only generate samples from this distribution</a:t>
                </a:r>
              </a:p>
              <a:p>
                <a:pPr lvl="3"/>
                <a:r>
                  <a:rPr lang="en-US" dirty="0">
                    <a:solidFill>
                      <a:schemeClr val="bg2"/>
                    </a:solidFill>
                  </a:rPr>
                  <a:t>Integrating over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𝝅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𝝁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>
                            <a:solidFill>
                              <a:schemeClr val="bg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bg2"/>
                            </a:solidFill>
                            <a:latin typeface="Cambria Math"/>
                          </a:rPr>
                          <m:t>𝝀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chemeClr val="bg2"/>
                            </a:solidFill>
                            <a:latin typeface="Cambria Math"/>
                          </a:rPr>
                          <m:t>𝒛</m:t>
                        </m:r>
                      </m:e>
                      <m:e>
                        <m:r>
                          <a:rPr lang="en-US" b="1">
                            <a:solidFill>
                              <a:schemeClr val="bg2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bg2"/>
                    </a:solidFill>
                  </a:rPr>
                  <a:t> (e.g. for predictive distribution) can be approximated with </a:t>
                </a:r>
                <a:r>
                  <a:rPr lang="en-US" i="1" dirty="0">
                    <a:solidFill>
                      <a:schemeClr val="bg2"/>
                    </a:solidFill>
                  </a:rPr>
                  <a:t>empirical expectations</a:t>
                </a:r>
              </a:p>
              <a:p>
                <a:pPr lvl="2"/>
                <a:r>
                  <a:rPr lang="en-US" dirty="0">
                    <a:solidFill>
                      <a:schemeClr val="bg2"/>
                    </a:solidFill>
                  </a:rPr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943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90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8949F-37C8-485C-9D83-392B53D1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Samples from GEM</a:t>
            </a:r>
            <a:endParaRPr lang="cs-CZ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E569D0-BFC2-4803-A309-25868C0B23CC}"/>
              </a:ext>
            </a:extLst>
          </p:cNvPr>
          <p:cNvGrpSpPr/>
          <p:nvPr/>
        </p:nvGrpSpPr>
        <p:grpSpPr>
          <a:xfrm>
            <a:off x="354891" y="1268760"/>
            <a:ext cx="7699979" cy="5226767"/>
            <a:chOff x="190997" y="1484784"/>
            <a:chExt cx="10121804" cy="6658758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9F50F52E-1315-4A38-8AF1-450B8DFC0D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1484784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A53A1BD8-261B-4D20-8DFB-4E7216CD2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484784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96F14A52-4658-4240-873F-708A52EDD1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484784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>
              <a:extLst>
                <a:ext uri="{FF2B5EF4-FFF2-40B4-BE49-F238E27FC236}">
                  <a16:creationId xmlns:a16="http://schemas.microsoft.com/office/drawing/2014/main" id="{C97E5660-0EE9-40E6-B0F2-A440229D9A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5088" y="3605833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82BF419F-CBE8-46EE-9EE3-DEFB1D6B11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3776" y="5743243"/>
              <a:ext cx="3629025" cy="240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BA83724D-9A8F-4065-9514-6A0853CD8D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79" y="3620988"/>
              <a:ext cx="357187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>
              <a:extLst>
                <a:ext uri="{FF2B5EF4-FFF2-40B4-BE49-F238E27FC236}">
                  <a16:creationId xmlns:a16="http://schemas.microsoft.com/office/drawing/2014/main" id="{E506486A-0968-47E0-9643-80F747211A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97" y="3620988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>
              <a:extLst>
                <a:ext uri="{FF2B5EF4-FFF2-40B4-BE49-F238E27FC236}">
                  <a16:creationId xmlns:a16="http://schemas.microsoft.com/office/drawing/2014/main" id="{6B6D0988-7C62-476A-9D9D-8E5662EF23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795" y="5743243"/>
              <a:ext cx="3629025" cy="240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9FE147C1-1654-4CF5-A1F6-B140877A91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70" y="5733256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05F7AE-D7F1-4F68-A976-87C227AB7375}"/>
                  </a:ext>
                </a:extLst>
              </p:cNvPr>
              <p:cNvSpPr/>
              <p:nvPr/>
            </p:nvSpPr>
            <p:spPr>
              <a:xfrm>
                <a:off x="7956376" y="2091620"/>
                <a:ext cx="140364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=2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205F7AE-D7F1-4F68-A976-87C227AB7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091620"/>
                <a:ext cx="1403648" cy="378565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906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Bayesian GMM</a:t>
            </a: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1019349" y="394053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1019349" y="4854932"/>
            <a:ext cx="381000" cy="381000"/>
          </a:xfrm>
          <a:prstGeom prst="ellipse">
            <a:avLst/>
          </a:prstGeom>
          <a:solidFill>
            <a:srgbClr val="00B0F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AutoShape 13"/>
          <p:cNvCxnSpPr>
            <a:cxnSpLocks noChangeShapeType="1"/>
            <a:stCxn id="26" idx="4"/>
            <a:endCxn id="27" idx="0"/>
          </p:cNvCxnSpPr>
          <p:nvPr/>
        </p:nvCxnSpPr>
        <p:spPr bwMode="auto">
          <a:xfrm>
            <a:off x="1209849" y="4334232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030552" y="389582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1050658" y="484256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1885" y="3563724"/>
            <a:ext cx="1080120" cy="2097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 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29" y="5270650"/>
                <a:ext cx="115608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AutoShape 13"/>
          <p:cNvCxnSpPr>
            <a:cxnSpLocks noChangeShapeType="1"/>
            <a:stCxn id="34" idx="4"/>
          </p:cNvCxnSpPr>
          <p:nvPr/>
        </p:nvCxnSpPr>
        <p:spPr bwMode="auto">
          <a:xfrm flipH="1">
            <a:off x="1209522" y="3356992"/>
            <a:ext cx="4323" cy="58354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Oval 4"/>
          <p:cNvSpPr>
            <a:spLocks noChangeArrowheads="1"/>
          </p:cNvSpPr>
          <p:nvPr/>
        </p:nvSpPr>
        <p:spPr bwMode="auto">
          <a:xfrm>
            <a:off x="1023345" y="2975992"/>
            <a:ext cx="3810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grpSp>
        <p:nvGrpSpPr>
          <p:cNvPr id="35" name="Group 34"/>
          <p:cNvGrpSpPr/>
          <p:nvPr/>
        </p:nvGrpSpPr>
        <p:grpSpPr>
          <a:xfrm rot="5400000">
            <a:off x="1667878" y="4621837"/>
            <a:ext cx="381000" cy="895359"/>
            <a:chOff x="2801648" y="1483287"/>
            <a:chExt cx="381000" cy="895359"/>
          </a:xfrm>
        </p:grpSpPr>
        <p:cxnSp>
          <p:nvCxnSpPr>
            <p:cNvPr id="36" name="AutoShape 13"/>
            <p:cNvCxnSpPr>
              <a:cxnSpLocks noChangeShapeType="1"/>
            </p:cNvCxnSpPr>
            <p:nvPr/>
          </p:nvCxnSpPr>
          <p:spPr bwMode="auto">
            <a:xfrm>
              <a:off x="2987824" y="1870646"/>
              <a:ext cx="0" cy="508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7" name="Oval 4"/>
            <p:cNvSpPr>
              <a:spLocks noChangeArrowheads="1"/>
            </p:cNvSpPr>
            <p:nvPr/>
          </p:nvSpPr>
          <p:spPr bwMode="auto">
            <a:xfrm>
              <a:off x="2801648" y="1483287"/>
              <a:ext cx="381000" cy="381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4653136"/>
                <a:ext cx="781881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/>
              <p:cNvSpPr/>
              <p:nvPr/>
            </p:nvSpPr>
            <p:spPr>
              <a:xfrm>
                <a:off x="1019349" y="2984727"/>
                <a:ext cx="4074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kern="0"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49" y="2984727"/>
                <a:ext cx="40748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AutoShape 13"/>
          <p:cNvCxnSpPr>
            <a:cxnSpLocks noChangeShapeType="1"/>
            <a:endCxn id="34" idx="6"/>
          </p:cNvCxnSpPr>
          <p:nvPr/>
        </p:nvCxnSpPr>
        <p:spPr bwMode="auto">
          <a:xfrm flipH="1">
            <a:off x="1404345" y="3166492"/>
            <a:ext cx="7112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AutoShape 13"/>
          <p:cNvCxnSpPr>
            <a:cxnSpLocks noChangeShapeType="1"/>
          </p:cNvCxnSpPr>
          <p:nvPr/>
        </p:nvCxnSpPr>
        <p:spPr bwMode="auto">
          <a:xfrm>
            <a:off x="2134361" y="4350527"/>
            <a:ext cx="0" cy="5080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𝜅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168" y="3995772"/>
                <a:ext cx="110164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𝜶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82" y="2954726"/>
                <a:ext cx="40427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1835696" y="4588232"/>
            <a:ext cx="1080120" cy="1073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  <a:cs typeface="Times New Roman" panose="02020603050405020304" pitchFamily="18" charset="0"/>
                        </a:rPr>
                        <m:t>=1..∞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474" y="5270650"/>
                <a:ext cx="114736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4"/>
              <p:cNvSpPr txBox="1">
                <a:spLocks/>
              </p:cNvSpPr>
              <p:nvPr/>
            </p:nvSpPr>
            <p:spPr bwMode="auto">
              <a:xfrm>
                <a:off x="2977480" y="1268760"/>
                <a:ext cx="6059016" cy="51845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We assume that the observed data were generated as follows: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kern="0">
                        <a:latin typeface="Cambria Math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1800" b="0" i="0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b="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b="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,… </m:t>
                        </m:r>
                      </m:e>
                    </m:d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~</m:t>
                    </m:r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kern="0" smtClean="0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b="0" i="1" kern="0">
                        <a:latin typeface="Cambria Math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1800" i="1" ker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800" kern="0" dirty="0"/>
              </a:p>
              <a:p>
                <a:pPr lvl="1"/>
                <a:r>
                  <a:rPr lang="en-US" sz="1800" kern="0" dirty="0"/>
                  <a:t>For Gaussian component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/>
                      </a:rPr>
                      <m:t>𝑐</m:t>
                    </m:r>
                    <m:r>
                      <a:rPr lang="en-US" sz="1800" i="1" kern="0">
                        <a:latin typeface="Cambria Math"/>
                      </a:rPr>
                      <m:t>=1…</m:t>
                    </m:r>
                    <m:r>
                      <a:rPr lang="en-US" sz="1800" i="1" kern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en-US" sz="1800" kern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1800" i="1" kern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i="1" kern="0" smtClean="0">
                        <a:latin typeface="Cambria Math"/>
                      </a:rPr>
                      <m:t>,</m:t>
                    </m:r>
                    <m:r>
                      <a:rPr lang="en-US" sz="1800" i="1" ker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1800" i="1" kern="0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1800" kern="0" smtClean="0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/>
                      </a:rPr>
                      <m:t>NormalGamma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i="1" ker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i="1" ker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kern="0" smtClean="0">
                            <a:latin typeface="Cambria Math"/>
                          </a:rPr>
                          <m:t>|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𝑚</m:t>
                        </m:r>
                        <m:r>
                          <a:rPr lang="en-US" sz="1800" kern="0" smtClean="0">
                            <a:latin typeface="Cambria Math"/>
                          </a:rPr>
                          <m:t>,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𝜅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,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𝑎</m:t>
                        </m:r>
                        <m:r>
                          <a:rPr lang="en-US" sz="1800" i="1" kern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 kern="0" smtClean="0">
                            <a:latin typeface="Cambria Math"/>
                          </a:rPr>
                          <m:t>b</m:t>
                        </m:r>
                      </m:e>
                    </m:d>
                  </m:oMath>
                </a14:m>
                <a:endParaRPr lang="en-US" sz="1800" kern="0" dirty="0"/>
              </a:p>
              <a:p>
                <a:pPr lvl="1"/>
                <a:r>
                  <a:rPr lang="en-US" sz="1800" kern="0" dirty="0"/>
                  <a:t>For each observation </a:t>
                </a:r>
                <a14:m>
                  <m:oMath xmlns:m="http://schemas.openxmlformats.org/officeDocument/2006/math">
                    <m:r>
                      <a:rPr lang="en-US" sz="1800" i="1" kern="0" smtClean="0">
                        <a:latin typeface="Cambria Math"/>
                      </a:rPr>
                      <m:t>𝑖</m:t>
                    </m:r>
                    <m:r>
                      <a:rPr lang="en-US" sz="1800" i="1" kern="0" smtClean="0">
                        <a:latin typeface="Cambria Math"/>
                      </a:rPr>
                      <m:t>=1…</m:t>
                    </m:r>
                    <m:r>
                      <a:rPr lang="en-US" sz="1800" i="1" kern="0" smtClean="0">
                        <a:latin typeface="Cambria Math"/>
                      </a:rPr>
                      <m:t>𝑁</m:t>
                    </m:r>
                  </m:oMath>
                </a14:m>
                <a:endParaRPr lang="en-US" sz="1800" kern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 ~ </m:t>
                    </m:r>
                    <m:r>
                      <m:rPr>
                        <m:sty m:val="p"/>
                      </m:rP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P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1800" b="1" i="1" kern="0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1800" b="1" i="1">
                            <a:latin typeface="Cambria Math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endParaRPr lang="en-US" sz="1600" kern="0" dirty="0">
                  <a:latin typeface="Cambria Math"/>
                  <a:cs typeface="Times New Roman" panose="020206030504050203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kern="0">
                        <a:latin typeface="Cambria Math"/>
                        <a:cs typeface="Times New Roman" panose="02020603050405020304" pitchFamily="18" charset="0"/>
                      </a:rPr>
                      <m:t> ~</m:t>
                    </m:r>
                    <m:r>
                      <a:rPr lang="en-US" sz="1800" kern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i="1" kern="0" smtClean="0">
                        <a:latin typeface="Cambria Math"/>
                        <a:cs typeface="Times New Roman" panose="020206030504050203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kern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𝝁</m:t>
                        </m:r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800" b="1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𝝀</m:t>
                        </m:r>
                      </m:e>
                    </m:d>
                    <m:r>
                      <a:rPr lang="en-US" sz="1800" i="1" kern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 kern="0"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 ker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kern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</m:sSub>
                        <m:r>
                          <a:rPr lang="en-US" sz="180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 </m:t>
                        </m:r>
                        <m:sSubSup>
                          <m:sSubSupPr>
                            <m:ctrlPr>
                              <a:rPr lang="en-US" sz="1800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 ker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 ker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1800" b="0" i="1" kern="0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180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sz="1400" kern="0" dirty="0"/>
              </a:p>
              <a:p>
                <a:pPr marL="457200"/>
                <a:endParaRPr lang="en-US" sz="1400" kern="0" dirty="0"/>
              </a:p>
              <a:p>
                <a:pPr marL="457200"/>
                <a:r>
                  <a:rPr lang="en-US" sz="2000" kern="0" dirty="0"/>
                  <a:t>Obviously, the observed data can be generated from at most </a:t>
                </a:r>
                <a14:m>
                  <m:oMath xmlns:m="http://schemas.openxmlformats.org/officeDocument/2006/math">
                    <m:r>
                      <a:rPr lang="en-US" sz="2000" i="1" kern="0">
                        <a:latin typeface="Cambria Math"/>
                      </a:rPr>
                      <m:t>𝑁</m:t>
                    </m:r>
                    <m:r>
                      <a:rPr lang="en-US" sz="2000" i="1" ker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kern="0" dirty="0"/>
                  <a:t>Gaussian components.</a:t>
                </a:r>
              </a:p>
              <a:p>
                <a:pPr marL="114300" indent="0">
                  <a:buNone/>
                </a:pPr>
                <a:endParaRPr lang="en-US" sz="2000" kern="0" dirty="0"/>
              </a:p>
              <a:p>
                <a:pPr marL="457200"/>
                <a:r>
                  <a:rPr lang="en-US" sz="2000" kern="0" dirty="0"/>
                  <a:t>Again, the task is to infer the posterior distribution of parameters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</a:rPr>
                      <m:t>p</m:t>
                    </m:r>
                    <m:r>
                      <a:rPr lang="en-US" sz="2000" kern="0" smtClean="0">
                        <a:latin typeface="Cambria Math"/>
                      </a:rPr>
                      <m:t>(</m:t>
                    </m:r>
                    <m:r>
                      <a:rPr lang="en-US" sz="2000" b="1" i="1" kern="0" smtClean="0">
                        <a:latin typeface="Cambria Math"/>
                      </a:rPr>
                      <m:t>𝝅</m:t>
                    </m:r>
                    <m:r>
                      <a:rPr lang="en-US" sz="200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ker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i="1" kern="0" smtClean="0">
                        <a:latin typeface="Cambria Math"/>
                      </a:rPr>
                      <m:t>…|</m:t>
                    </m:r>
                    <m:r>
                      <a:rPr lang="en-US" sz="2000" b="1" kern="0" smtClean="0">
                        <a:latin typeface="Cambria Math"/>
                      </a:rPr>
                      <m:t>𝐱</m:t>
                    </m:r>
                    <m:r>
                      <a:rPr lang="en-US" sz="2000" i="1" kern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/>
                  <a:t> given some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observed</m:t>
                    </m:r>
                    <m: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data</m:t>
                    </m:r>
                    <m:r>
                      <a:rPr lang="en-US" sz="2000" kern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kern="0" smtClean="0">
                        <a:latin typeface="Cambria Math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sz="2000" b="1" i="1" ker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kern="0">
                            <a:latin typeface="Cambria Math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kern="0">
                            <a:latin typeface="Cambria Math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kern="0">
                                <a:latin typeface="Cambria Math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4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77480" y="1268760"/>
                <a:ext cx="6059016" cy="5184576"/>
              </a:xfrm>
              <a:prstGeom prst="rect">
                <a:avLst/>
              </a:prstGeom>
              <a:blipFill>
                <a:blip r:embed="rId9"/>
                <a:stretch>
                  <a:fillRect l="-905" t="-470" r="-8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73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CGS for infinite Bayesian GMM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We can use the same Collapsed Gibbs sampling iterations that we used in the case of the BGMM with fixed number of Gaussian components</a:t>
                </a: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where again</a:t>
                </a:r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and the component posterior predictive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only difference will be 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, which is evaluated using Chinese Restaurant Process (CRP)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229600" cy="4525963"/>
              </a:xfrm>
              <a:blipFill rotWithShape="1">
                <a:blip r:embed="rId2"/>
                <a:stretch>
                  <a:fillRect l="-667" t="-538" b="-5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17626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835696" y="4581128"/>
            <a:ext cx="5771424" cy="721419"/>
            <a:chOff x="107504" y="4678973"/>
            <a:chExt cx="5771425" cy="721419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143" b="74870"/>
            <a:stretch/>
          </p:blipFill>
          <p:spPr bwMode="auto">
            <a:xfrm>
              <a:off x="107504" y="4725144"/>
              <a:ext cx="2327352" cy="484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5" t="62606" r="38351"/>
            <a:stretch/>
          </p:blipFill>
          <p:spPr bwMode="auto">
            <a:xfrm>
              <a:off x="2210696" y="4678973"/>
              <a:ext cx="3668233" cy="72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2473135" y="3335726"/>
            <a:ext cx="5380204" cy="648072"/>
            <a:chOff x="827585" y="3789040"/>
            <a:chExt cx="6028276" cy="77368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98"/>
            <a:stretch/>
          </p:blipFill>
          <p:spPr bwMode="auto">
            <a:xfrm>
              <a:off x="827585" y="3789040"/>
              <a:ext cx="1649802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9"/>
            <a:stretch/>
          </p:blipFill>
          <p:spPr bwMode="auto">
            <a:xfrm>
              <a:off x="2211171" y="3795179"/>
              <a:ext cx="4644690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0729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Restaurant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Let the prior on the infinite weight vector be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GEM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𝜋</m:t>
                        </m:r>
                      </m:e>
                      <m:e>
                        <m:r>
                          <a:rPr lang="en-US" sz="2000" b="0" i="1" smtClean="0">
                            <a:latin typeface="Cambria Math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i="0" dirty="0">
                  <a:latin typeface="Cambria Math"/>
                </a:endParaRPr>
              </a:p>
              <a:p>
                <a:r>
                  <a:rPr lang="en-US" sz="2000" b="0" dirty="0"/>
                  <a:t>Let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,  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=1..</m:t>
                    </m:r>
                    <m:r>
                      <a:rPr lang="en-US" sz="2000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be samples generated from an (unknown) “infinite categorical distribution”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Cat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  <m:e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2000" b="1" dirty="0"/>
              </a:p>
              <a:p>
                <a:r>
                  <a:rPr lang="en-US" sz="2000" b="0" dirty="0"/>
                  <a:t>The posterior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1" i="1" smtClean="0">
                        <a:latin typeface="Cambria Math"/>
                      </a:rPr>
                      <m:t>∝  </m:t>
                    </m:r>
                    <m:nary>
                      <m:naryPr>
                        <m:chr m:val="∏"/>
                        <m:supHide m:val="on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i="1" smtClean="0">
                                <a:latin typeface="Cambria Math"/>
                              </a:rPr>
                              <m:t>𝝅</m:t>
                            </m:r>
                          </m:e>
                        </m:d>
                      </m:e>
                    </m:nary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is intractable</a:t>
                </a:r>
              </a:p>
              <a:p>
                <a:pPr lvl="1"/>
                <a:r>
                  <a:rPr lang="en-US" sz="1800" dirty="0"/>
                  <a:t>We cannot even easily sample from it as the sample would be infinite vector of weights</a:t>
                </a:r>
              </a:p>
              <a:p>
                <a:r>
                  <a:rPr lang="en-US" sz="2000" dirty="0"/>
                  <a:t>However, the predictive posterior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2000" b="1" i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=∫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/>
                          </a:rPr>
                          <m:t>𝝅</m:t>
                        </m:r>
                        <m:r>
                          <a:rPr lang="en-US" sz="2000" b="0" i="1" smtClean="0">
                            <a:latin typeface="Cambria Math"/>
                          </a:rPr>
                          <m:t>|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𝐳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1" smtClean="0">
                        <a:latin typeface="Cambria Math"/>
                      </a:rPr>
                      <m:t>d</m:t>
                    </m:r>
                    <m:r>
                      <a:rPr lang="en-US" sz="2000" b="1" i="1" smtClean="0">
                        <a:latin typeface="Cambria Math"/>
                      </a:rPr>
                      <m:t>𝝅</m:t>
                    </m:r>
                  </m:oMath>
                </a14:m>
                <a:r>
                  <a:rPr lang="en-US" sz="2000" dirty="0"/>
                  <a:t> </a:t>
                </a:r>
                <a:br>
                  <a:rPr lang="en-US" sz="2000" dirty="0"/>
                </a:br>
                <a:r>
                  <a:rPr lang="en-US" sz="2000" dirty="0"/>
                  <a:t>can be evaluated as</a:t>
                </a: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24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br>
                  <a:rPr lang="en-US" sz="2000" dirty="0"/>
                </a:br>
                <a:br>
                  <a:rPr lang="en-US" sz="1200" dirty="0"/>
                </a:b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24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br>
                  <a:rPr lang="en-US" sz="1200" dirty="0"/>
                </a:br>
                <a:r>
                  <a:rPr lang="en-US" sz="1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is the number of observations assigned by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𝐳</m:t>
                    </m:r>
                  </m:oMath>
                </a14:m>
                <a:r>
                  <a:rPr lang="en-US" sz="2000" dirty="0"/>
                  <a:t> to category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000" dirty="0"/>
                  <a:t> and 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  <m:r>
                      <a:rPr lang="en-US" sz="2000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US" sz="2000" dirty="0"/>
                  <a:t> is a new so far not seen category.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674" b="-9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184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Posterior predictive: Dirichlet vs GEM prior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91264" cy="5400600"/>
              </a:xfrm>
            </p:spPr>
            <p:txBody>
              <a:bodyPr/>
              <a:lstStyle/>
              <a:p>
                <a:r>
                  <a:rPr lang="en-US" sz="2000" dirty="0"/>
                  <a:t>Posterior predictive for Categorical distribution and Dirichlet prior (with single concentration parameter) converges to CRP as the number of categories increases</a:t>
                </a:r>
              </a:p>
              <a:p>
                <a:pPr lvl="1"/>
                <a:r>
                  <a:rPr lang="en-US" sz="1600" dirty="0"/>
                  <a:t>Prior: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1600" b="1" dirty="0"/>
              </a:p>
              <a:p>
                <a:pPr lvl="1"/>
                <a:r>
                  <a:rPr lang="en-US" sz="1600" dirty="0"/>
                  <a:t>Observation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Cat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e>
                        <m:r>
                          <a:rPr lang="en-US" sz="16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:r>
                  <a:rPr lang="en-US" sz="1600" dirty="0"/>
                  <a:t>Posterior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Dir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1" i="1">
                            <a:latin typeface="Cambria Math"/>
                          </a:rPr>
                          <m:t>𝝅</m:t>
                        </m:r>
                      </m:e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1600" b="1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d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1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dirty="0"/>
              </a:p>
              <a:p>
                <a:pPr lvl="1"/>
                <a:r>
                  <a:rPr lang="en-US" sz="1600" dirty="0"/>
                  <a:t>Posterior predictive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1600" b="1">
                                <a:latin typeface="Cambria Math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e>
                        <m:r>
                          <a:rPr lang="en-US" sz="1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𝐳</m:t>
                        </m:r>
                      </m:e>
                    </m:d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1600" b="0" i="0" smtClean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1600" b="1" i="1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sz="1600">
                            <a:latin typeface="Cambria Math"/>
                          </a:rPr>
                          <m:t>Dir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/>
                              </a:rPr>
                              <m:t>𝝅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16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i="1">
                                    <a:latin typeface="Cambria Math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m:rPr>
                        <m:sty m:val="p"/>
                      </m:rPr>
                      <a:rPr lang="en-US" sz="1600">
                        <a:latin typeface="Cambria Math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1600" b="1" i="1">
                        <a:latin typeface="Cambria Math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1600" i="1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600">
                        <a:latin typeface="Cambria Math"/>
                      </a:rPr>
                      <m:t>Cat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1600" b="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𝜶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+</m:t>
                            </m:r>
                            <m:r>
                              <a:rPr lang="en-US" sz="1600" b="1" i="0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𝐦</m:t>
                            </m:r>
                          </m:num>
                          <m:den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2000" dirty="0"/>
                  <a:t>For single concentration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0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𝐶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000" dirty="0">
                  <a:ea typeface="Cambria Math"/>
                </a:endParaRPr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z</m:t>
                              </m:r>
                            </m:e>
                            <m:sup>
                              <m:r>
                                <a:rPr lang="en-US" sz="2000" b="1">
                                  <a:latin typeface="Cambria Math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  <m:r>
                        <a:rPr lang="en-US" sz="20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/>
                            </a:rPr>
                            <m:t>𝑁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for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C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0005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 is number of prior observations that we keep constant with increasing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gets smaller with increasing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000" dirty="0"/>
              </a:p>
              <a:p>
                <a:pPr marL="57150" indent="0">
                  <a:buNone/>
                </a:pPr>
                <a:endParaRPr lang="en-US" sz="2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91264" cy="5400600"/>
              </a:xfrm>
              <a:blipFill>
                <a:blip r:embed="rId2"/>
                <a:stretch>
                  <a:fillRect l="-662" t="-564" b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3544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Chinese Restaurant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Imagine Chinese Restaurant with an infinite number of tables, each with infinite capacity</a:t>
                </a:r>
              </a:p>
              <a:p>
                <a:r>
                  <a:rPr lang="en-US" sz="2000" dirty="0"/>
                  <a:t>The first customer sits at the first table</a:t>
                </a:r>
              </a:p>
              <a:p>
                <a:r>
                  <a:rPr lang="en-US" sz="2000" dirty="0"/>
                  <a:t>Every new customer:</a:t>
                </a:r>
              </a:p>
              <a:p>
                <a:pPr lvl="1"/>
                <a:r>
                  <a:rPr lang="en-US" sz="1800" dirty="0"/>
                  <a:t>Joins already occupied table with probability proportional to the number of customers sitting at that table</a:t>
                </a:r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or starts a new table with probability proportional to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concentrarion parameter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𝛼</m:t>
                    </m:r>
                  </m:oMath>
                </a14:m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539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2081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692696"/>
                <a:ext cx="8784976" cy="6048672"/>
              </a:xfrm>
            </p:spPr>
            <p:txBody>
              <a:bodyPr>
                <a:noAutofit/>
              </a:bodyPr>
              <a:lstStyle/>
              <a:p>
                <a:pPr marL="57150" indent="0">
                  <a:spcBef>
                    <a:spcPct val="0"/>
                  </a:spcBef>
                  <a:buNone/>
                </a:pPr>
                <a:r>
                  <a:rPr lang="en-US" sz="1800" dirty="0"/>
                  <a:t>We have defined Infinite BGMM as (for simplicity assuming the same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en-US" sz="1800" dirty="0"/>
                  <a:t> for all Gaussian component variances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𝜎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 and conjugate prior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𝒩</m:t>
                    </m:r>
                    <m:d>
                      <m:dPr>
                        <m:endChr m:val="|"/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):</a:t>
                </a:r>
              </a:p>
              <a:p>
                <a:pPr marL="57150" indent="0">
                  <a:spcBef>
                    <a:spcPct val="0"/>
                  </a:spcBef>
                  <a:buNone/>
                </a:pPr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b="1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b="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dirty="0"/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Alternative definition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1,</m:t>
                            </m:r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 </m:t>
                            </m:r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acc>
                          </m:e>
                          <m:e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  <m:r>
                              <a:rPr lang="en-US" sz="1800" b="0" i="0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800" b="0" i="0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 </m:t>
                            </m:r>
                            <m:r>
                              <a:rPr lang="en-US" sz="18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sz="1800" b="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≠</m:t>
                            </m:r>
                            <m:acc>
                              <m:accPr>
                                <m:chr m:val="̃"/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b="1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endChr m:val="|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),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dirty="0"/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r>
                  <a:rPr lang="en-US" sz="1800" dirty="0"/>
                  <a:t>or using </a:t>
                </a:r>
                <a:r>
                  <a:rPr lang="en-US" sz="1800" dirty="0" err="1"/>
                  <a:t>Dirichlet</a:t>
                </a:r>
                <a:r>
                  <a:rPr lang="en-US" sz="1800" dirty="0"/>
                  <a:t> Process with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base distribution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𝐻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𝒩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800" dirty="0"/>
                  <a:t> and </a:t>
                </a:r>
                <a:r>
                  <a:rPr lang="en-US" sz="1800" dirty="0">
                    <a:solidFill>
                      <a:schemeClr val="accent2"/>
                    </a:solidFill>
                  </a:rPr>
                  <a:t>concentration parameter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sz="1800" dirty="0"/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𝐷𝑃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~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𝐺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                                 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,                     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i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  <a:p>
                <a:pPr marL="57150" indent="0">
                  <a:spcBef>
                    <a:spcPct val="0"/>
                  </a:spcBef>
                  <a:buFontTx/>
                  <a:buNone/>
                </a:pPr>
                <a:endParaRPr lang="en-US" sz="1800" b="1" dirty="0">
                  <a:solidFill>
                    <a:srgbClr val="000000"/>
                  </a:solidFill>
                  <a:latin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692696"/>
                <a:ext cx="8784976" cy="6048672"/>
              </a:xfrm>
              <a:blipFill>
                <a:blip r:embed="rId2"/>
                <a:stretch>
                  <a:fillRect t="-605" b="-23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942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pic>
        <p:nvPicPr>
          <p:cNvPr id="1026" name="Picture 2" descr="File:Dirichlet process draws.sv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5285"/>
            <a:ext cx="4958011" cy="49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kern="0" dirty="0">
                    <a:ea typeface="Cambria Math"/>
                  </a:rPr>
                  <a:t>Samples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sz="2000" b="0" i="0" kern="0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kern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96744" y="1556792"/>
                <a:ext cx="1403648" cy="4093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sz="2000" b="0" dirty="0"/>
              </a:p>
              <a:p>
                <a:endParaRPr lang="en-US" sz="2000" dirty="0"/>
              </a:p>
              <a:p>
                <a:endParaRPr lang="en-US" sz="2000" b="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=100</m:t>
                    </m:r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=1</m:t>
                    </m:r>
                    <m:r>
                      <a:rPr lang="en-US" sz="2000" b="0" i="0" smtClean="0">
                        <a:latin typeface="Cambria Math"/>
                      </a:rPr>
                      <m:t>000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744" y="1556792"/>
                <a:ext cx="1403648" cy="40934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0" y="6125234"/>
                <a:ext cx="9144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b="0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</m:oMath>
                </a14:m>
                <a:r>
                  <a:rPr lang="en-US" sz="2000" b="0" i="0" kern="0" dirty="0">
                    <a:latin typeface="Cambria Math"/>
                    <a:ea typeface="Cambria Math"/>
                  </a:rPr>
                  <a:t> </a:t>
                </a:r>
                <a:r>
                  <a:rPr lang="en-US" sz="2000" kern="0" dirty="0">
                    <a:ea typeface="Cambria Math"/>
                  </a:rPr>
                  <a:t>is discrete distribution with continuous support</a:t>
                </a:r>
                <a:endParaRPr lang="en-US" sz="2000" kern="0" dirty="0">
                  <a:latin typeface="Cambria Math"/>
                  <a:ea typeface="Cambria Math"/>
                </a:endParaRPr>
              </a:p>
              <a:p>
                <a:r>
                  <a:rPr lang="en-US" sz="2000" b="0" kern="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2000" kern="0" dirty="0">
                    <a:ea typeface="Cambria Math"/>
                  </a:rPr>
                  <a:t> is </a:t>
                </a:r>
                <a:r>
                  <a:rPr lang="en-US" sz="2000" kern="0" dirty="0">
                    <a:solidFill>
                      <a:schemeClr val="accent2"/>
                    </a:solidFill>
                    <a:ea typeface="Cambria Math"/>
                  </a:rPr>
                  <a:t>distribution over discrete distributions with continuous support</a:t>
                </a:r>
                <a:endParaRPr lang="en-US" sz="2000" b="0" kern="0" dirty="0">
                  <a:solidFill>
                    <a:schemeClr val="accent2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25234"/>
                <a:ext cx="9144000" cy="707886"/>
              </a:xfrm>
              <a:prstGeom prst="rect">
                <a:avLst/>
              </a:prstGeom>
              <a:blipFill>
                <a:blip r:embed="rId5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60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 process</a:t>
            </a:r>
          </a:p>
        </p:txBody>
      </p:sp>
      <p:pic>
        <p:nvPicPr>
          <p:cNvPr id="1026" name="Picture 2" descr="File:Dirichlet process draws.sv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8" b="50832"/>
          <a:stretch/>
        </p:blipFill>
        <p:spPr bwMode="auto">
          <a:xfrm>
            <a:off x="323528" y="1196752"/>
            <a:ext cx="770485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0" kern="0" dirty="0">
                    <a:ea typeface="Cambria Math"/>
                  </a:rPr>
                  <a:t>Samples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G</m:t>
                    </m:r>
                    <m:r>
                      <a:rPr lang="en-US" sz="2000" b="0" i="0" kern="0" smtClean="0">
                        <a:latin typeface="Cambria Math"/>
                        <a:ea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 kern="0" smtClean="0">
                            <a:latin typeface="Cambria Math"/>
                            <a:ea typeface="Cambria Math"/>
                          </a:rPr>
                          <m:t>𝒩</m:t>
                        </m:r>
                        <m:d>
                          <m:dPr>
                            <m:ctrlPr>
                              <a:rPr lang="en-US" sz="2000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kern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0,1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endParaRPr lang="en-US" sz="2000" b="0" kern="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4171" y="764704"/>
                <a:ext cx="4590077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40352" y="1608765"/>
                <a:ext cx="14036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1608765"/>
                <a:ext cx="140364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46856" y="3617729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ea typeface="Cambria Math"/>
              </a:rPr>
              <a:t>Let’s decide on arbitrary partitioning of the support (regions A, B, C, ...).</a:t>
            </a:r>
          </a:p>
          <a:p>
            <a:r>
              <a:rPr lang="en-US" sz="2000" b="0" kern="0" dirty="0">
                <a:ea typeface="Cambria Math"/>
              </a:rPr>
              <a:t>Now, for each sample from the DP, let’s integrate the probability mass in each partition. The resulting vectors of probabilities are samples from Dirichlet distribution.</a:t>
            </a:r>
          </a:p>
          <a:p>
            <a:endParaRPr lang="en-US" sz="2000" kern="0" dirty="0">
              <a:ea typeface="Cambria Math"/>
            </a:endParaRPr>
          </a:p>
          <a:p>
            <a:r>
              <a:rPr lang="en-US" sz="2000" b="0" kern="0" dirty="0">
                <a:ea typeface="Cambria Math"/>
              </a:rPr>
              <a:t>When Categorical distribution is used as the base distribution DP degrades to Dirichlet distribution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57EA6-FF87-4F96-B988-1B2C234F9C6B}"/>
              </a:ext>
            </a:extLst>
          </p:cNvPr>
          <p:cNvSpPr txBox="1"/>
          <p:nvPr/>
        </p:nvSpPr>
        <p:spPr>
          <a:xfrm>
            <a:off x="971600" y="229232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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B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C 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7F1C3D8-AA26-4783-9220-9EB86AAD0B97}"/>
              </a:ext>
            </a:extLst>
          </p:cNvPr>
          <p:cNvGrpSpPr/>
          <p:nvPr/>
        </p:nvGrpSpPr>
        <p:grpSpPr>
          <a:xfrm>
            <a:off x="749147" y="1219562"/>
            <a:ext cx="2354856" cy="1134818"/>
            <a:chOff x="749147" y="1219562"/>
            <a:chExt cx="2354856" cy="113481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87A7AB-7B57-461B-B0D5-82E5FF0BBFDF}"/>
                </a:ext>
              </a:extLst>
            </p:cNvPr>
            <p:cNvSpPr/>
            <p:nvPr/>
          </p:nvSpPr>
          <p:spPr>
            <a:xfrm>
              <a:off x="749147" y="1219562"/>
              <a:ext cx="980499" cy="1124672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C92FAF-3616-472F-A0DA-79FDC9A2048B}"/>
                </a:ext>
              </a:extLst>
            </p:cNvPr>
            <p:cNvSpPr/>
            <p:nvPr/>
          </p:nvSpPr>
          <p:spPr>
            <a:xfrm>
              <a:off x="1729647" y="1229708"/>
              <a:ext cx="702325" cy="1124672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EA4548-6158-4851-B963-0380481B40B0}"/>
                </a:ext>
              </a:extLst>
            </p:cNvPr>
            <p:cNvSpPr/>
            <p:nvPr/>
          </p:nvSpPr>
          <p:spPr>
            <a:xfrm>
              <a:off x="2431973" y="1219562"/>
              <a:ext cx="672030" cy="112467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FD10806-80D0-41C2-8D18-9E6AA25720B9}"/>
              </a:ext>
            </a:extLst>
          </p:cNvPr>
          <p:cNvSpPr txBox="1"/>
          <p:nvPr/>
        </p:nvSpPr>
        <p:spPr>
          <a:xfrm>
            <a:off x="3390055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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B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C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002A49-DDC9-4628-A606-897437A44C4C}"/>
              </a:ext>
            </a:extLst>
          </p:cNvPr>
          <p:cNvSpPr txBox="1"/>
          <p:nvPr/>
        </p:nvSpPr>
        <p:spPr>
          <a:xfrm>
            <a:off x="5816014" y="22768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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B</a:t>
            </a:r>
            <a:r>
              <a:rPr lang="en-US" dirty="0">
                <a:sym typeface="Wingdings" panose="05000000000000000000" pitchFamily="2" charset="2"/>
              </a:rPr>
              <a:t>|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C </a:t>
            </a:r>
            <a:endParaRPr lang="cs-CZ" dirty="0">
              <a:solidFill>
                <a:srgbClr val="FF0000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339093D-063E-4399-8B0C-82112AA99D4C}"/>
              </a:ext>
            </a:extLst>
          </p:cNvPr>
          <p:cNvGrpSpPr/>
          <p:nvPr/>
        </p:nvGrpSpPr>
        <p:grpSpPr>
          <a:xfrm>
            <a:off x="3178034" y="1225078"/>
            <a:ext cx="2354856" cy="1134818"/>
            <a:chOff x="749147" y="1219562"/>
            <a:chExt cx="2354856" cy="113481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229AD0-5237-4685-A182-D57FCB1B9595}"/>
                </a:ext>
              </a:extLst>
            </p:cNvPr>
            <p:cNvSpPr/>
            <p:nvPr/>
          </p:nvSpPr>
          <p:spPr>
            <a:xfrm>
              <a:off x="749147" y="1219562"/>
              <a:ext cx="980499" cy="1124672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D890713-A308-40FF-B33F-022306D48603}"/>
                </a:ext>
              </a:extLst>
            </p:cNvPr>
            <p:cNvSpPr/>
            <p:nvPr/>
          </p:nvSpPr>
          <p:spPr>
            <a:xfrm>
              <a:off x="1729647" y="1229708"/>
              <a:ext cx="702325" cy="1124672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F177D7-946B-4D8F-BA1F-2529BE9BE2F6}"/>
                </a:ext>
              </a:extLst>
            </p:cNvPr>
            <p:cNvSpPr/>
            <p:nvPr/>
          </p:nvSpPr>
          <p:spPr>
            <a:xfrm>
              <a:off x="2431973" y="1219562"/>
              <a:ext cx="672030" cy="112467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63733C-F0A1-4E6B-B948-6DCAC60DEAEE}"/>
              </a:ext>
            </a:extLst>
          </p:cNvPr>
          <p:cNvGrpSpPr/>
          <p:nvPr/>
        </p:nvGrpSpPr>
        <p:grpSpPr>
          <a:xfrm>
            <a:off x="5607028" y="1219570"/>
            <a:ext cx="2354856" cy="1134818"/>
            <a:chOff x="749147" y="1219562"/>
            <a:chExt cx="2354856" cy="113481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2BE513-E63F-41AB-B8D5-6522ADDFD27B}"/>
                </a:ext>
              </a:extLst>
            </p:cNvPr>
            <p:cNvSpPr/>
            <p:nvPr/>
          </p:nvSpPr>
          <p:spPr>
            <a:xfrm>
              <a:off x="749147" y="1219562"/>
              <a:ext cx="980499" cy="1124672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195184-9E01-47C6-AC21-E371DE10EDC7}"/>
                </a:ext>
              </a:extLst>
            </p:cNvPr>
            <p:cNvSpPr/>
            <p:nvPr/>
          </p:nvSpPr>
          <p:spPr>
            <a:xfrm>
              <a:off x="1729647" y="1229708"/>
              <a:ext cx="702325" cy="1124672"/>
            </a:xfrm>
            <a:prstGeom prst="rect">
              <a:avLst/>
            </a:prstGeom>
            <a:solidFill>
              <a:srgbClr val="0070C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F9DEA29-C1B9-4022-8CC7-153D5D8CFA3A}"/>
                </a:ext>
              </a:extLst>
            </p:cNvPr>
            <p:cNvSpPr/>
            <p:nvPr/>
          </p:nvSpPr>
          <p:spPr>
            <a:xfrm>
              <a:off x="2431973" y="1219562"/>
              <a:ext cx="672030" cy="1124672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EB176333-4945-4F8A-8871-CF010F60FAD9}"/>
              </a:ext>
            </a:extLst>
          </p:cNvPr>
          <p:cNvSpPr/>
          <p:nvPr/>
        </p:nvSpPr>
        <p:spPr>
          <a:xfrm rot="16200000">
            <a:off x="1085558" y="2325251"/>
            <a:ext cx="269714" cy="94253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Left Brace 25">
            <a:extLst>
              <a:ext uri="{FF2B5EF4-FFF2-40B4-BE49-F238E27FC236}">
                <a16:creationId xmlns:a16="http://schemas.microsoft.com/office/drawing/2014/main" id="{99058611-A47A-456A-9B84-7429EDD7C3D7}"/>
              </a:ext>
            </a:extLst>
          </p:cNvPr>
          <p:cNvSpPr/>
          <p:nvPr/>
        </p:nvSpPr>
        <p:spPr>
          <a:xfrm rot="16200000">
            <a:off x="1926968" y="2426370"/>
            <a:ext cx="269717" cy="740291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31A95964-0A48-470E-91BD-0D9042A06B29}"/>
              </a:ext>
            </a:extLst>
          </p:cNvPr>
          <p:cNvSpPr/>
          <p:nvPr/>
        </p:nvSpPr>
        <p:spPr>
          <a:xfrm rot="16200000">
            <a:off x="2632517" y="2459886"/>
            <a:ext cx="269716" cy="67325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FDF26A52-7FA5-4179-955F-6B909FDBC964}"/>
              </a:ext>
            </a:extLst>
          </p:cNvPr>
          <p:cNvSpPr/>
          <p:nvPr/>
        </p:nvSpPr>
        <p:spPr>
          <a:xfrm rot="16200000">
            <a:off x="3531848" y="2328760"/>
            <a:ext cx="269714" cy="94253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4A9F775A-95DE-4F05-9D3C-FFD92C033D97}"/>
              </a:ext>
            </a:extLst>
          </p:cNvPr>
          <p:cNvSpPr/>
          <p:nvPr/>
        </p:nvSpPr>
        <p:spPr>
          <a:xfrm rot="16200000">
            <a:off x="4363695" y="2420316"/>
            <a:ext cx="288843" cy="740291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C171B65E-6629-478D-9096-040645716FC1}"/>
              </a:ext>
            </a:extLst>
          </p:cNvPr>
          <p:cNvSpPr/>
          <p:nvPr/>
        </p:nvSpPr>
        <p:spPr>
          <a:xfrm rot="16200000">
            <a:off x="5078807" y="2463395"/>
            <a:ext cx="269716" cy="67325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990B6A61-8964-4348-8E07-DFAA208AA41E}"/>
              </a:ext>
            </a:extLst>
          </p:cNvPr>
          <p:cNvSpPr/>
          <p:nvPr/>
        </p:nvSpPr>
        <p:spPr>
          <a:xfrm rot="16200000">
            <a:off x="5970181" y="2327888"/>
            <a:ext cx="269714" cy="942532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Left Brace 31">
            <a:extLst>
              <a:ext uri="{FF2B5EF4-FFF2-40B4-BE49-F238E27FC236}">
                <a16:creationId xmlns:a16="http://schemas.microsoft.com/office/drawing/2014/main" id="{9738D0AF-0757-4F06-8BDE-914922A55285}"/>
              </a:ext>
            </a:extLst>
          </p:cNvPr>
          <p:cNvSpPr/>
          <p:nvPr/>
        </p:nvSpPr>
        <p:spPr>
          <a:xfrm rot="16200000">
            <a:off x="6809658" y="2427075"/>
            <a:ext cx="272355" cy="741518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9E4719E6-54C4-4519-9673-E25A129E5421}"/>
              </a:ext>
            </a:extLst>
          </p:cNvPr>
          <p:cNvSpPr/>
          <p:nvPr/>
        </p:nvSpPr>
        <p:spPr>
          <a:xfrm rot="16200000">
            <a:off x="7517140" y="2462523"/>
            <a:ext cx="269716" cy="67325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5A93FD-7FDF-4DA8-9925-B4C1CCDA0155}"/>
              </a:ext>
            </a:extLst>
          </p:cNvPr>
          <p:cNvSpPr txBox="1"/>
          <p:nvPr/>
        </p:nvSpPr>
        <p:spPr>
          <a:xfrm>
            <a:off x="953073" y="3059021"/>
            <a:ext cx="5191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0.11</a:t>
            </a:r>
            <a:endParaRPr lang="cs-CZ" sz="1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BD5A9C-76A7-4052-BF5D-16F14BA4CA8E}"/>
              </a:ext>
            </a:extLst>
          </p:cNvPr>
          <p:cNvSpPr txBox="1"/>
          <p:nvPr/>
        </p:nvSpPr>
        <p:spPr>
          <a:xfrm>
            <a:off x="1807234" y="305915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0.78</a:t>
            </a:r>
            <a:endParaRPr lang="cs-CZ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68C117-DF27-4FDD-950D-F9E0A21FF383}"/>
              </a:ext>
            </a:extLst>
          </p:cNvPr>
          <p:cNvSpPr txBox="1"/>
          <p:nvPr/>
        </p:nvSpPr>
        <p:spPr>
          <a:xfrm>
            <a:off x="2554692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0.11</a:t>
            </a:r>
            <a:endParaRPr lang="cs-CZ" sz="1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5A5FB0-F82C-4868-A354-0EA6FA609913}"/>
              </a:ext>
            </a:extLst>
          </p:cNvPr>
          <p:cNvSpPr txBox="1"/>
          <p:nvPr/>
        </p:nvSpPr>
        <p:spPr>
          <a:xfrm>
            <a:off x="3409933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0.03</a:t>
            </a:r>
            <a:endParaRPr lang="cs-CZ" sz="1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38861B2-CB74-4540-86D3-51011604104C}"/>
              </a:ext>
            </a:extLst>
          </p:cNvPr>
          <p:cNvSpPr txBox="1"/>
          <p:nvPr/>
        </p:nvSpPr>
        <p:spPr>
          <a:xfrm>
            <a:off x="4264094" y="305915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0.85</a:t>
            </a:r>
            <a:endParaRPr lang="cs-CZ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5C1D4C-50FC-4F1E-84D7-DC8B507D2B24}"/>
              </a:ext>
            </a:extLst>
          </p:cNvPr>
          <p:cNvSpPr txBox="1"/>
          <p:nvPr/>
        </p:nvSpPr>
        <p:spPr>
          <a:xfrm>
            <a:off x="5011552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0.12</a:t>
            </a:r>
            <a:endParaRPr lang="cs-CZ" sz="1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D8A6B0-40A3-40D5-AEBD-84BFC76F47A2}"/>
              </a:ext>
            </a:extLst>
          </p:cNvPr>
          <p:cNvSpPr txBox="1"/>
          <p:nvPr/>
        </p:nvSpPr>
        <p:spPr>
          <a:xfrm>
            <a:off x="5852056" y="305902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0.09</a:t>
            </a:r>
            <a:endParaRPr lang="cs-CZ" sz="1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243A63-C78D-413A-BC36-D65E1AA91739}"/>
              </a:ext>
            </a:extLst>
          </p:cNvPr>
          <p:cNvSpPr txBox="1"/>
          <p:nvPr/>
        </p:nvSpPr>
        <p:spPr>
          <a:xfrm>
            <a:off x="6706217" y="305915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0.80</a:t>
            </a:r>
            <a:endParaRPr lang="cs-CZ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BE91015-FFD9-4737-976B-CD474D089D47}"/>
              </a:ext>
            </a:extLst>
          </p:cNvPr>
          <p:cNvSpPr txBox="1"/>
          <p:nvPr/>
        </p:nvSpPr>
        <p:spPr>
          <a:xfrm>
            <a:off x="7453675" y="3059021"/>
            <a:ext cx="568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0. 11</a:t>
            </a:r>
            <a:endParaRPr lang="cs-CZ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64E71A-A2A0-4CE4-9C55-2586E7AEA661}"/>
              </a:ext>
            </a:extLst>
          </p:cNvPr>
          <p:cNvSpPr/>
          <p:nvPr/>
        </p:nvSpPr>
        <p:spPr>
          <a:xfrm>
            <a:off x="953073" y="3059021"/>
            <a:ext cx="2121880" cy="285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C0129D-1AA5-4B15-A11E-7A40FE87536E}"/>
              </a:ext>
            </a:extLst>
          </p:cNvPr>
          <p:cNvSpPr/>
          <p:nvPr/>
        </p:nvSpPr>
        <p:spPr>
          <a:xfrm>
            <a:off x="3419872" y="3059021"/>
            <a:ext cx="2121880" cy="285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1CC5E1C-E919-48D1-A5B6-FCEF469A8DC0}"/>
              </a:ext>
            </a:extLst>
          </p:cNvPr>
          <p:cNvSpPr/>
          <p:nvPr/>
        </p:nvSpPr>
        <p:spPr>
          <a:xfrm>
            <a:off x="5868144" y="3061569"/>
            <a:ext cx="2121880" cy="285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71C4AF7-E964-403D-80F6-0B97A5ED5D41}"/>
                  </a:ext>
                </a:extLst>
              </p:cNvPr>
              <p:cNvSpPr/>
              <p:nvPr/>
            </p:nvSpPr>
            <p:spPr>
              <a:xfrm>
                <a:off x="2227425" y="5981218"/>
                <a:ext cx="459007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kern="0" smtClean="0">
                        <a:latin typeface="Cambria Math"/>
                        <a:ea typeface="Cambria Math"/>
                      </a:rPr>
                      <m:t>DP</m:t>
                    </m:r>
                    <m:d>
                      <m:dPr>
                        <m:ctrlPr>
                          <a:rPr lang="en-US" sz="2000" b="0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kern="0" smtClean="0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sz="2000" b="1" i="1" ker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kern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𝝅</m:t>
                            </m:r>
                          </m:e>
                        </m:d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b="0" i="1" kern="0" smtClean="0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2000" b="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Dir</m:t>
                    </m:r>
                    <m:r>
                      <a:rPr lang="en-US" sz="2000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000" b="1" i="1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2000" b="0" i="0" kern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b="0" kern="0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71C4AF7-E964-403D-80F6-0B97A5ED5D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425" y="5981218"/>
                <a:ext cx="4590077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751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A802-B479-46C8-B2BD-B7166C28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Pitman-</a:t>
            </a:r>
            <a:r>
              <a:rPr lang="en-US" dirty="0" err="1"/>
              <a:t>Yor</a:t>
            </a:r>
            <a:r>
              <a:rPr lang="en-US" dirty="0"/>
              <a:t> process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DA9D4-119B-4004-AF1A-6C148D8B7D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</p:spPr>
            <p:txBody>
              <a:bodyPr/>
              <a:lstStyle/>
              <a:p>
                <a:r>
                  <a:rPr lang="en-US" sz="2000" dirty="0"/>
                  <a:t>Generalization of </a:t>
                </a:r>
                <a:r>
                  <a:rPr lang="cs-CZ" sz="2000" dirty="0"/>
                  <a:t>Dirichlet Process</a:t>
                </a:r>
                <a:r>
                  <a:rPr lang="en-US" sz="2000" dirty="0"/>
                  <a:t> based on stick breaking process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with two parameters</a:t>
                </a:r>
              </a:p>
              <a:p>
                <a:pPr lvl="1"/>
                <a:r>
                  <a:rPr lang="en-US" sz="1800" dirty="0"/>
                  <a:t>discount parameter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endParaRPr lang="en-US" sz="1800" b="0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1800" dirty="0"/>
                  <a:t>concentration parameter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endParaRPr lang="en-US" sz="1800" dirty="0"/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for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𝑐</m:t>
                    </m:r>
                    <m:r>
                      <a:rPr lang="en-US" sz="2000" i="1">
                        <a:latin typeface="Cambria Math"/>
                      </a:rPr>
                      <m:t>=1,2,…, ∞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  <a:br>
                  <a:rPr lang="en-US" sz="2000" i="1" dirty="0">
                    <a:latin typeface="Cambria Math"/>
                  </a:rPr>
                </a:br>
                <a:r>
                  <a:rPr lang="en-US" sz="2000" i="1" dirty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 ~ 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Beta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/>
                          </a:rPr>
                          <m:t>1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2000">
                            <a:latin typeface="Cambria Math"/>
                          </a:rPr>
                          <m:t>,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</m:e>
                    </m:d>
                  </m:oMath>
                </a14:m>
                <a:br>
                  <a:rPr lang="en-US" sz="2000" i="1" dirty="0">
                    <a:latin typeface="Cambria Math"/>
                  </a:rPr>
                </a:br>
                <a:r>
                  <a:rPr lang="en-US" sz="2000" i="1" dirty="0">
                    <a:latin typeface="Cambria Math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nary>
                      <m:naryPr>
                        <m:chr m:val="∏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−1</m:t>
                        </m:r>
                      </m:sup>
                      <m:e>
                        <m:r>
                          <a:rPr lang="en-US" sz="2000" i="1">
                            <a:latin typeface="Cambria Math"/>
                          </a:rPr>
                          <m:t> (1−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  <a:p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, PY process degrades to DP</a:t>
                </a:r>
              </a:p>
              <a:p>
                <a:r>
                  <a:rPr lang="en-US" sz="2000" dirty="0"/>
                  <a:t>With 𝑑 close to one, distribution of weights has long tail following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Zipf's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law</a:t>
                </a:r>
                <a:r>
                  <a:rPr lang="en-US" sz="2000" dirty="0"/>
                  <a:t>: first weights is (in average) twice the second one, tree times the third one, ...</a:t>
                </a:r>
              </a:p>
              <a:p>
                <a:pPr lvl="1"/>
                <a:r>
                  <a:rPr lang="en-US" sz="1600" dirty="0"/>
                  <a:t>In any language, the most frequent word is about 2x more frequent than the second most frequent and 3x more frequent than the third most frequent and …</a:t>
                </a:r>
              </a:p>
              <a:p>
                <a:pPr lvl="1"/>
                <a:r>
                  <a:rPr lang="en-US" sz="1600" dirty="0"/>
                  <a:t>In English: 7% “THE”, 3.5% “OF”, 2.8%, “AND”, … </a:t>
                </a:r>
              </a:p>
              <a:p>
                <a:pPr lvl="1"/>
                <a:r>
                  <a:rPr lang="en-US" sz="1600" dirty="0"/>
                  <a:t>Largest city in a country has about twice the population of the second largest …</a:t>
                </a:r>
              </a:p>
              <a:p>
                <a:pPr lvl="1"/>
                <a:r>
                  <a:rPr lang="en-US" sz="1600" dirty="0"/>
                  <a:t>Same for: corporation sizes, income rankings, ranks of number of people watching the same TV channel</a:t>
                </a:r>
              </a:p>
              <a:p>
                <a:endParaRPr lang="cs-CZ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CDA9D4-119B-4004-AF1A-6C148D8B7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  <a:blipFill>
                <a:blip r:embed="rId2"/>
                <a:stretch>
                  <a:fillRect l="-667" t="-581" r="-222" b="-3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374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Variational</a:t>
            </a:r>
            <a:r>
              <a:rPr lang="en-US" dirty="0"/>
              <a:t> Bayes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3756173"/>
                <a:ext cx="8738403" cy="1977083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Find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is good approximation for the true posterior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Maximize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w.r.t.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which in turn minimizes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0" smtClean="0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  <m:r>
                      <a:rPr lang="en-US" sz="200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e>
                            <m:r>
                              <a:rPr lang="en-US" sz="20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</m:oMath>
                </a14:m>
                <a:endParaRPr lang="en-US" sz="2000" dirty="0">
                  <a:solidFill>
                    <a:srgbClr val="000000"/>
                  </a:solidFill>
                </a:endParaRPr>
              </a:p>
              <a:p>
                <a:endParaRPr lang="en-US" sz="20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</a:rPr>
                  <a:t>“Handcraft” a reasonable parametric distribution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8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𝜼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and optimize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𝜼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 w.r.t. its parameters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0000"/>
                        </a:solidFill>
                        <a:latin typeface="Cambria Math"/>
                      </a:rPr>
                      <m:t>𝜼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.</a:t>
                </a:r>
              </a:p>
              <a:p>
                <a:pPr lvl="1"/>
                <a:endParaRPr lang="en-US" sz="180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sz="1800" dirty="0">
                    <a:solidFill>
                      <a:schemeClr val="accent2"/>
                    </a:solidFill>
                  </a:rPr>
                  <a:t>Mean field approximation</a:t>
                </a:r>
                <a:r>
                  <a:rPr lang="en-US" sz="1800" i="1" dirty="0">
                    <a:solidFill>
                      <a:srgbClr val="000000"/>
                    </a:solidFill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</a:rPr>
                  <a:t>assuming factorized form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800" b="0" i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…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3756173"/>
                <a:ext cx="8738403" cy="1977083"/>
              </a:xfrm>
              <a:blipFill rotWithShape="1">
                <a:blip r:embed="rId2"/>
                <a:stretch>
                  <a:fillRect l="-558" t="-1235" r="-70" b="-30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9181"/>
            <a:ext cx="8784976" cy="109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44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>
                    <a:solidFill>
                      <a:srgbClr val="000000"/>
                    </a:solidFill>
                  </a:rPr>
                  <a:t>Samples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solidFill>
                          <a:srgbClr val="0000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6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3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3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=0.9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B6DEC94-7E79-4BA8-8647-CEA6114704D1}"/>
              </a:ext>
            </a:extLst>
          </p:cNvPr>
          <p:cNvGrpSpPr/>
          <p:nvPr/>
        </p:nvGrpSpPr>
        <p:grpSpPr>
          <a:xfrm>
            <a:off x="370226" y="1556792"/>
            <a:ext cx="8064896" cy="1850558"/>
            <a:chOff x="35496" y="1150863"/>
            <a:chExt cx="10752484" cy="2400503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A6FFB7E3-A482-46CA-9AC2-24FD71BB9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150863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2023BE8C-784D-4D75-B8DF-E31624F0D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1150863"/>
              <a:ext cx="3695700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08129467-CA08-4C0C-B4B9-C018E8BCD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1151066"/>
              <a:ext cx="3629025" cy="240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ADFECE6-A3A2-43ED-9847-D1F488DF1CA3}"/>
              </a:ext>
            </a:extLst>
          </p:cNvPr>
          <p:cNvSpPr/>
          <p:nvPr/>
        </p:nvSpPr>
        <p:spPr>
          <a:xfrm rot="16200000">
            <a:off x="4319972" y="-351420"/>
            <a:ext cx="432047" cy="7704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F297-E064-4B30-AA02-99CA753410B3}"/>
              </a:ext>
            </a:extLst>
          </p:cNvPr>
          <p:cNvSpPr txBox="1"/>
          <p:nvPr/>
        </p:nvSpPr>
        <p:spPr>
          <a:xfrm>
            <a:off x="2979792" y="3789040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over many samples</a:t>
            </a:r>
            <a:endParaRPr lang="cs-CZ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3D3B7B78-F38A-48C7-92CD-DE295DC3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81" y="4515414"/>
            <a:ext cx="2984671" cy="200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8BA56D0C-5F05-490B-AD79-AC40D5D0E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75" y="4499181"/>
            <a:ext cx="3048571" cy="20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A65CD1-7CDC-491C-89BF-3FF292CA77F2}"/>
              </a:ext>
            </a:extLst>
          </p:cNvPr>
          <p:cNvSpPr txBox="1"/>
          <p:nvPr/>
        </p:nvSpPr>
        <p:spPr>
          <a:xfrm>
            <a:off x="5828479" y="42440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log-log scale</a:t>
            </a:r>
            <a:endParaRPr lang="cs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176D9-E2CA-43D0-81B8-891A63BDE340}"/>
              </a:ext>
            </a:extLst>
          </p:cNvPr>
          <p:cNvSpPr txBox="1"/>
          <p:nvPr/>
        </p:nvSpPr>
        <p:spPr>
          <a:xfrm>
            <a:off x="2084063" y="424404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scale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45166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/>
                  <a:t>Samples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  <m:r>
                          <a:rPr lang="en-US" sz="36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cs-CZ" sz="36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7363FEE-A4CC-4AC9-98D9-75430DF86E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>
            <a:extLst>
              <a:ext uri="{FF2B5EF4-FFF2-40B4-BE49-F238E27FC236}">
                <a16:creationId xmlns:a16="http://schemas.microsoft.com/office/drawing/2014/main" id="{DADFECE6-A3A2-43ED-9847-D1F488DF1CA3}"/>
              </a:ext>
            </a:extLst>
          </p:cNvPr>
          <p:cNvSpPr/>
          <p:nvPr/>
        </p:nvSpPr>
        <p:spPr>
          <a:xfrm rot="16200000">
            <a:off x="4319972" y="-351420"/>
            <a:ext cx="432047" cy="77048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3DF297-E064-4B30-AA02-99CA753410B3}"/>
              </a:ext>
            </a:extLst>
          </p:cNvPr>
          <p:cNvSpPr txBox="1"/>
          <p:nvPr/>
        </p:nvSpPr>
        <p:spPr>
          <a:xfrm>
            <a:off x="3019548" y="3789040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over many samples</a:t>
            </a:r>
            <a:endParaRPr lang="cs-C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65CD1-7CDC-491C-89BF-3FF292CA77F2}"/>
              </a:ext>
            </a:extLst>
          </p:cNvPr>
          <p:cNvSpPr txBox="1"/>
          <p:nvPr/>
        </p:nvSpPr>
        <p:spPr>
          <a:xfrm>
            <a:off x="5828479" y="424404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log-log scale</a:t>
            </a:r>
            <a:endParaRPr lang="cs-C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9176D9-E2CA-43D0-81B8-891A63BDE340}"/>
              </a:ext>
            </a:extLst>
          </p:cNvPr>
          <p:cNvSpPr txBox="1"/>
          <p:nvPr/>
        </p:nvSpPr>
        <p:spPr>
          <a:xfrm>
            <a:off x="2149173" y="4221088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linear scale</a:t>
            </a:r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BE57C25-B18D-4157-8882-C1CE928D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" y="1555600"/>
            <a:ext cx="2802349" cy="185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393F62D-63B5-4EF8-AE2F-C15C1FE1D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5" y="1564690"/>
            <a:ext cx="2753574" cy="18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5207C57E-33CF-4A8B-B163-D3BC882CA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36" y="1556792"/>
            <a:ext cx="2753574" cy="185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775DA10-D242-424F-B740-8985001F0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3024441" cy="20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96CDF33C-B8B2-4BA7-A1E0-6CEA4AEF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09120"/>
            <a:ext cx="3079211" cy="206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016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CRP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cs typeface="Times New Roman" panose="02020603050405020304" pitchFamily="18" charset="0"/>
                      </a:rPr>
                      <m:t>GEM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/>
                  <a:t>Imagine Chinese Restaurant with an infinite number of tables, each with infinite capacity</a:t>
                </a:r>
              </a:p>
              <a:p>
                <a:r>
                  <a:rPr lang="en-US" sz="2000" dirty="0"/>
                  <a:t>The first customer sits at the first table</a:t>
                </a:r>
              </a:p>
              <a:p>
                <a:r>
                  <a:rPr lang="en-US" sz="2000" dirty="0"/>
                  <a:t>Every new customer:</a:t>
                </a:r>
              </a:p>
              <a:p>
                <a:pPr lvl="1"/>
                <a:r>
                  <a:rPr lang="en-US" sz="1800" dirty="0"/>
                  <a:t>Joins one of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𝐶</m:t>
                    </m:r>
                  </m:oMath>
                </a14:m>
                <a:r>
                  <a:rPr lang="en-US" sz="1800" dirty="0"/>
                  <a:t> already occupied table with probability proportional to the number of customers sitting at that table minus discount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𝑐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800" i="1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1"/>
                <a:endParaRPr lang="en-US" sz="1800" dirty="0"/>
              </a:p>
              <a:p>
                <a:pPr lvl="1"/>
                <a:r>
                  <a:rPr lang="en-US" sz="1800" dirty="0"/>
                  <a:t>or starts a new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𝐶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sz="1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/>
                  <a:t>table with probability</a:t>
                </a:r>
                <a:br>
                  <a:rPr lang="en-US" sz="1800" dirty="0"/>
                </a:b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sz="1800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1800" i="1">
                            <a:latin typeface="Cambria Math"/>
                          </a:rPr>
                          <m:t>=</m:t>
                        </m:r>
                        <m:r>
                          <a:rPr lang="en-US" sz="1800" i="1">
                            <a:latin typeface="Cambria Math"/>
                          </a:rPr>
                          <m:t>𝐶</m:t>
                        </m:r>
                        <m:r>
                          <a:rPr lang="en-US" sz="1800" i="1">
                            <a:latin typeface="Cambria Math"/>
                          </a:rPr>
                          <m:t>+1</m:t>
                        </m:r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1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𝐶𝑑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𝛼</m:t>
                        </m:r>
                        <m:r>
                          <a:rPr lang="en-US" sz="1800" i="1">
                            <a:latin typeface="Cambria Math"/>
                          </a:rPr>
                          <m:t>+</m:t>
                        </m:r>
                        <m:r>
                          <a:rPr lang="en-US" sz="1800" i="1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 t="-674" r="-9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992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normAutofit/>
          </a:bodyPr>
          <a:lstStyle/>
          <a:p>
            <a:r>
              <a:rPr lang="en-US" dirty="0"/>
              <a:t>Pitman-</a:t>
            </a:r>
            <a:r>
              <a:rPr lang="en-US" dirty="0" err="1"/>
              <a:t>Yor</a:t>
            </a:r>
            <a:r>
              <a:rPr lang="en-US" dirty="0"/>
              <a:t> Process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457200" y="1600200"/>
                <a:ext cx="8229600" cy="5257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anchor="t">
                <a:normAutofit/>
              </a:bodyPr>
              <a:lstStyle/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Sample from Pitman-</a:t>
                </a:r>
                <a:r>
                  <a:rPr lang="en-US" sz="2000" dirty="0" err="1"/>
                  <a:t>Yor</a:t>
                </a:r>
                <a:r>
                  <a:rPr lang="en-US" sz="2000" dirty="0"/>
                  <a:t> Process</a:t>
                </a:r>
                <a:r>
                  <a:rPr lang="en-US" sz="2000" i="1" dirty="0"/>
                  <a:t> </a:t>
                </a:r>
                <a:r>
                  <a:rPr lang="en-US" sz="2000" dirty="0"/>
                  <a:t>with base distribution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concentration parameter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and discount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</a:rPr>
                        <m:t>PY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None/>
                </a:pPr>
                <a:r>
                  <a:rPr lang="en-US" sz="2000" dirty="0"/>
                  <a:t>can be obtained as</a:t>
                </a:r>
                <a:endParaRPr lang="en-US" sz="2000" b="1" i="1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~ 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=1..∞</m:t>
                      </m:r>
                    </m:oMath>
                  </m:oMathPara>
                </a14:m>
                <a:endParaRPr lang="en-US" sz="2000" i="1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br>
                  <a:rPr lang="en-US" sz="2000" i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  <a:p>
                <a:pPr marL="4000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2000" dirty="0"/>
                  <a:t>In CRP analogy,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is a meal served at table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000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NormalGamma</m:t>
                    </m:r>
                  </m:oMath>
                </a14:m>
                <a:r>
                  <a:rPr lang="en-US" sz="2000" dirty="0"/>
                  <a:t> (or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Normal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/>
                  <a:t> again corresponds to (parameters of) infinite Gaussian Mixture model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can be seen and prior for GMM parameters.</a:t>
                </a:r>
              </a:p>
              <a:p>
                <a:pPr marL="40005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</a:pPr>
                <a:r>
                  <a:rPr lang="en-US" sz="2000" dirty="0"/>
                  <a:t>However,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process, it is interesting to consider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Cat</m:t>
                    </m:r>
                  </m:oMath>
                </a14:m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  <a:p>
                <a:pPr marL="57150" indent="0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57200" y="1600200"/>
                <a:ext cx="8229600" cy="5257800"/>
              </a:xfrm>
              <a:prstGeom prst="rect">
                <a:avLst/>
              </a:prstGeom>
              <a:blipFill>
                <a:blip r:embed="rId2"/>
                <a:stretch>
                  <a:fillRect l="-74" t="-1160" r="-81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433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 bwMode="auto">
              <a:xfrm>
                <a:off x="457200" y="274638"/>
                <a:ext cx="8229600" cy="1143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anchor="ctr">
                <a:normAutofit/>
              </a:bodyPr>
              <a:lstStyle/>
              <a:p>
                <a:r>
                  <a:rPr lang="en-US" dirty="0"/>
                  <a:t>PY Process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 bwMode="auto">
              <a:xfrm>
                <a:off x="457200" y="274638"/>
                <a:ext cx="8229600" cy="1143000"/>
              </a:xfrm>
              <a:prstGeom prst="rect">
                <a:avLst/>
              </a:prstGeom>
              <a:blipFill>
                <a:blip r:embed="rId2"/>
                <a:stretch>
                  <a:fillRect b="-79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9A68371C-7D39-4A3C-9CE8-4B2C29965893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1560" y="1417638"/>
                <a:ext cx="8075240" cy="5179714"/>
              </a:xfrm>
            </p:spPr>
            <p:txBody>
              <a:bodyPr/>
              <a:lstStyle/>
              <a:p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/>
                  <a:t>are probabilities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400" dirty="0"/>
                  <a:t> categories</a:t>
                </a:r>
                <a:endParaRPr lang="en-US" sz="240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400" dirty="0"/>
                  <a:t> corresponds to category associated with cluster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is distribution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When sampling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, we pick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generated corresponding category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(finite) Categorical distribution where</a:t>
                </a:r>
                <a:br>
                  <a:rPr lang="en-US" sz="2400" dirty="0"/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9A68371C-7D39-4A3C-9CE8-4B2C29965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1560" y="1417638"/>
                <a:ext cx="8075240" cy="5179714"/>
              </a:xfrm>
              <a:blipFill>
                <a:blip r:embed="rId3"/>
                <a:stretch>
                  <a:fillRect l="-1132" t="-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122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CC5BE8-0477-4D82-AE8F-73940C4150D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PY Process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CC5BE8-0477-4D82-AE8F-73940C415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A1BA6-C476-4627-846F-ACCF29AEA8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𝐺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200" smtClean="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en-US" sz="2200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𝐺</m:t>
                    </m:r>
                  </m:oMath>
                </a14:m>
                <a:r>
                  <a:rPr lang="en-US" sz="2200" dirty="0">
                    <a:cs typeface="Times New Roman" panose="02020603050405020304" pitchFamily="18" charset="0"/>
                  </a:rPr>
                  <a:t> is Categorical Distribution</a:t>
                </a:r>
                <a:endParaRPr lang="en-US" sz="2200" dirty="0">
                  <a:latin typeface="Cambria Math"/>
                  <a:ea typeface="Cambria Math"/>
                </a:endParaRPr>
              </a:p>
              <a:p>
                <a:r>
                  <a:rPr lang="en-US" sz="2200" dirty="0">
                    <a:ea typeface="Cambria Math"/>
                  </a:rPr>
                  <a:t>We have seen that</a:t>
                </a:r>
              </a:p>
              <a:p>
                <a:pPr marL="0" indent="0">
                  <a:buNone/>
                </a:pPr>
                <a:br>
                  <a:rPr lang="en-US" sz="2200" dirty="0">
                    <a:ea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DP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Dir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2200" dirty="0">
                  <a:cs typeface="Times New Roman" panose="02020603050405020304" pitchFamily="18" charset="0"/>
                </a:endParaRPr>
              </a:p>
              <a:p>
                <a:endParaRPr lang="en-US" sz="2200" dirty="0"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But for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en-US" sz="22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≠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Dir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2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200" dirty="0"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Prior for (finite) Categorical distributions </a:t>
                </a:r>
                <a:r>
                  <a:rPr lang="en-US" sz="2200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imposing </a:t>
                </a:r>
                <a:r>
                  <a:rPr lang="en-US" sz="2200" dirty="0" err="1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Zipf’s</a:t>
                </a:r>
                <a:r>
                  <a:rPr lang="en-US" sz="2200" dirty="0">
                    <a:solidFill>
                      <a:schemeClr val="accent2"/>
                    </a:solidFill>
                    <a:cs typeface="Times New Roman" panose="02020603050405020304" pitchFamily="18" charset="0"/>
                  </a:rPr>
                  <a:t> law</a:t>
                </a:r>
              </a:p>
              <a:p>
                <a:r>
                  <a:rPr lang="en-US" sz="2200" dirty="0">
                    <a:cs typeface="Times New Roman" panose="02020603050405020304" pitchFamily="18" charset="0"/>
                  </a:rPr>
                  <a:t>Useful for modeling different phenomena e.g. in Natural Language Processing (NLP)</a:t>
                </a:r>
              </a:p>
              <a:p>
                <a:endParaRPr lang="cs-CZ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6A1BA6-C476-4627-846F-ACCF29AEA8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242594"/>
              </a:xfrm>
              <a:blipFill>
                <a:blip r:embed="rId3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35496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ACE057-52DA-411B-8E79-304DD81CDDC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prior</a:t>
                </a:r>
                <a:endParaRPr lang="cs-CZ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3ACE057-52DA-411B-8E79-304DD81CD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FC9712-B468-4184-BFCA-D7980C9C34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5536" y="1639341"/>
                <a:ext cx="7992888" cy="4741987"/>
              </a:xfrm>
            </p:spPr>
            <p:txBody>
              <a:bodyPr/>
              <a:lstStyle/>
              <a:p>
                <a:r>
                  <a:rPr lang="en-US" sz="2200" dirty="0"/>
                  <a:t>We assume (</a:t>
                </a:r>
                <a:r>
                  <a:rPr lang="en-US" sz="2200" i="1" dirty="0"/>
                  <a:t>unigram</a:t>
                </a:r>
                <a:r>
                  <a:rPr lang="en-US" sz="2200" dirty="0"/>
                  <a:t>) generative model, where sequence of categories (e.g. words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</a:rPr>
                  <a:t>…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200" dirty="0"/>
                  <a:t> are generated as</a:t>
                </a:r>
              </a:p>
              <a:p>
                <a:endParaRPr lang="en-US" sz="2200" i="1" dirty="0">
                  <a:latin typeface="Cambria Math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  <a:ea typeface="Cambria Math"/>
                        </a:rPr>
                        <m:t>𝐺</m:t>
                      </m:r>
                      <m: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/>
                          <a:ea typeface="Cambria Math"/>
                        </a:rPr>
                        <m:t>P</m:t>
                      </m:r>
                      <m:r>
                        <m:rPr>
                          <m:sty m:val="p"/>
                        </m:rPr>
                        <a:rPr lang="en-US" sz="2200">
                          <a:latin typeface="Cambria Math" panose="02040503050406030204" pitchFamily="18" charset="0"/>
                          <a:ea typeface="Cambria Math"/>
                        </a:rPr>
                        <m:t>Y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200">
                              <a:latin typeface="Cambria Math" panose="02040503050406030204" pitchFamily="18" charset="0"/>
                              <a:ea typeface="Cambria Math"/>
                            </a:rPr>
                            <m:t>Cat</m:t>
                          </m:r>
                          <m:d>
                            <m:dPr>
                              <m:ctrlPr>
                                <a:rPr lang="en-US" sz="22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US" sz="2200" i="1"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for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=1..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𝑁</m:t>
                      </m:r>
                    </m:oMath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    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/>
                        </a:rPr>
                        <m:t>~</m:t>
                      </m:r>
                      <m:r>
                        <a:rPr lang="en-US" sz="2200" i="1">
                          <a:latin typeface="Cambria Math" panose="02040503050406030204" pitchFamily="18" charset="0"/>
                          <a:ea typeface="Cambria Math"/>
                        </a:rPr>
                        <m:t>𝐺</m:t>
                      </m:r>
                    </m:oMath>
                  </m:oMathPara>
                </a14:m>
                <a:endParaRPr lang="en-US" sz="2200" dirty="0"/>
              </a:p>
              <a:p>
                <a:pPr marL="0" indent="0">
                  <a:buNone/>
                </a:pPr>
                <a:r>
                  <a:rPr lang="en-US" sz="2200" dirty="0"/>
                  <a:t>	or equivalently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pPr marL="57150" indent="0">
                  <a:spcBef>
                    <a:spcPct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,… </m:t>
                          </m:r>
                        </m:e>
                      </m:d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 </m:t>
                      </m:r>
                      <m:r>
                        <m:rPr>
                          <m:sty m:val="p"/>
                        </m:rP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GEM</m:t>
                      </m:r>
                      <m:d>
                        <m:d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Cat</m:t>
                      </m:r>
                      <m:d>
                        <m:dPr>
                          <m:ctrlPr>
                            <a:rPr lang="en-US" sz="2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</a:rPr>
                        <m:t>=1..∞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 ~</m:t>
                      </m:r>
                      <m:r>
                        <a:rPr lang="en-US" sz="2200" b="1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           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2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rgbClr val="0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b>
                          <m:sSub>
                            <m:sSubPr>
                              <m:ctrlP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</m:t>
                      </m:r>
                      <m:r>
                        <a:rPr lang="en-US" sz="2200" i="1" smtClean="0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=1..</m:t>
                      </m:r>
                      <m:r>
                        <a:rPr lang="en-US" sz="2200" i="1">
                          <a:solidFill>
                            <a:srgbClr val="00000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2FC9712-B468-4184-BFCA-D7980C9C34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39341"/>
                <a:ext cx="7992888" cy="4741987"/>
              </a:xfrm>
              <a:blipFill>
                <a:blip r:embed="rId3"/>
                <a:stretch>
                  <a:fillRect l="-915" t="-7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802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CGS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prior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066726"/>
                <a:ext cx="8229600" cy="5746650"/>
              </a:xfrm>
            </p:spPr>
            <p:txBody>
              <a:bodyPr/>
              <a:lstStyle/>
              <a:p>
                <a:r>
                  <a:rPr lang="en-US" sz="2000" dirty="0"/>
                  <a:t>We use Collapsed Gibbs sampling (similar to infinite BGMM)</a:t>
                </a:r>
              </a:p>
              <a:p>
                <a:pPr marL="0" indent="0">
                  <a:buNone/>
                </a:pPr>
                <a:br>
                  <a:rPr lang="en-US" sz="2000" dirty="0"/>
                </a:b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 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evaluated using Chinese Restaurant Process (CRP)</a:t>
                </a:r>
              </a:p>
              <a:p>
                <a:pPr marL="457200" lvl="1" indent="0">
                  <a:buNone/>
                </a:pPr>
                <a:r>
                  <a:rPr lang="en-US" sz="1600" dirty="0"/>
                  <a:t>	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latin typeface="Cambria Math"/>
                          </a:rPr>
                          <m:t>𝑐</m:t>
                        </m:r>
                      </m:e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latin typeface="Cambria Math"/>
                          </a:rPr>
                          <m:t>𝐶</m:t>
                        </m:r>
                        <m:r>
                          <a:rPr lang="en-US" sz="1600" i="1">
                            <a:latin typeface="Cambria Math"/>
                          </a:rPr>
                          <m:t>+1</m:t>
                        </m:r>
                      </m:e>
                      <m:e>
                        <m:sSub>
                          <m:sSubPr>
                            <m:ctrlP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16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𝐶𝑑</m:t>
                        </m:r>
                      </m:num>
                      <m:den>
                        <m:r>
                          <a:rPr lang="en-US" sz="1600" i="1">
                            <a:latin typeface="Cambria Math"/>
                          </a:rPr>
                          <m:t>𝛼</m:t>
                        </m:r>
                        <m:r>
                          <a:rPr lang="en-US" sz="1600" i="1">
                            <a:latin typeface="Cambria Math"/>
                          </a:rPr>
                          <m:t>+</m:t>
                        </m:r>
                        <m:r>
                          <a:rPr lang="en-US" sz="1600" i="1">
                            <a:latin typeface="Cambria Math"/>
                          </a:rPr>
                          <m:t>𝑁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sz="20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Cat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en-US" sz="2000" dirty="0"/>
                  <a:t> when starting new table.</a:t>
                </a:r>
              </a:p>
              <a:p>
                <a:r>
                  <a:rPr lang="en-US" sz="2000" dirty="0"/>
                  <a:t>Each table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serves only one “meal”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, which is shared by all customers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sitting at that table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For already occupied table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, we can look at any customer sitting at the table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  <m:sub>
                        <m:r>
                          <a:rPr lang="en-US" sz="2000">
                            <a:latin typeface="Cambria Math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) and his meal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dirty="0"/>
                  <a:t> and we know that a new customer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joining the same table will eat the same meal with probability one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	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/>
                              </a:rPr>
                              <m:t>𝐳</m:t>
                            </m:r>
                          </m:e>
                          <m:sub>
                            <m:r>
                              <a:rPr lang="en-US" sz="2000">
                                <a:latin typeface="Cambria Math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066726"/>
                <a:ext cx="8229600" cy="5746650"/>
              </a:xfrm>
              <a:blipFill>
                <a:blip r:embed="rId3"/>
                <a:stretch>
                  <a:fillRect l="-741" t="-530" r="-1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31" y="1484784"/>
            <a:ext cx="2524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27584" y="2420888"/>
            <a:ext cx="5380204" cy="648072"/>
            <a:chOff x="827585" y="3789040"/>
            <a:chExt cx="6028276" cy="773682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98"/>
            <a:stretch/>
          </p:blipFill>
          <p:spPr bwMode="auto">
            <a:xfrm>
              <a:off x="827585" y="3789040"/>
              <a:ext cx="1649802" cy="767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69"/>
            <a:stretch/>
          </p:blipFill>
          <p:spPr bwMode="auto">
            <a:xfrm>
              <a:off x="2211171" y="3795178"/>
              <a:ext cx="4644690" cy="767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5109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dirty="0"/>
                  <a:t>CGS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ea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/>
                      </a:rPr>
                      <m:t>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/>
                          </a:rPr>
                          <m:t>Cat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dirty="0"/>
                  <a:t> prior-II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>
                <a:blip r:embed="rId2"/>
                <a:stretch>
                  <a:fillRect l="-2963" r="-3037" b="-85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532859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dirty="0" smtClean="0"/>
                      <m:t>A</m:t>
                    </m:r>
                    <m:r>
                      <m:rPr>
                        <m:nor/>
                      </m:rPr>
                      <a:rPr lang="en-US" sz="2400" dirty="0" smtClean="0"/>
                      <m:t>pproximate</m:t>
                    </m:r>
                    <m:r>
                      <m:rPr>
                        <m:nor/>
                      </m:rPr>
                      <a:rPr lang="en-US" sz="2400" dirty="0" smtClean="0"/>
                      <m:t> </m:t>
                    </m:r>
                    <m:r>
                      <m:rPr>
                        <m:nor/>
                      </m:rPr>
                      <a:rPr lang="en-US" sz="2400" dirty="0" smtClean="0"/>
                      <m:t>posterior</m:t>
                    </m:r>
                    <m:r>
                      <m:rPr>
                        <m:nor/>
                      </m:rPr>
                      <a:rPr lang="en-US" sz="2400" dirty="0" smtClean="0"/>
                      <m:t> </m:t>
                    </m:r>
                    <m:r>
                      <m:rPr>
                        <m:nor/>
                      </m:rPr>
                      <a:rPr lang="en-US" sz="2400" dirty="0" smtClean="0"/>
                      <m:t>predictive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000" b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𝐳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sub>
                                <m:sup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  <m:sup>
                                      <m:r>
                                        <a:rPr lang="en-US" sz="2000" b="1" i="0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</a:rPr>
                                            <m:t>𝐳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>
                                              <a:latin typeface="Cambria Math" panose="02040503050406030204" pitchFamily="18" charset="0"/>
                                            </a:rPr>
                                            <m:t>l</m:t>
                                          </m:r>
                                        </m:sub>
                                        <m:sup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Cat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𝐳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sub>
                                    <m:sup>
                                      <m:r>
                                        <a:rPr lang="en-US" sz="2000" b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/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  <m: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p>
                                      </m:sSub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𝛼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i="1">
                                          <a:latin typeface="Cambria Math"/>
                                        </a:rPr>
                                        <m:t>𝑁</m:t>
                                      </m:r>
                                    </m:den>
                                  </m:f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+ </m:t>
                                  </m:r>
                                </m:e>
                              </m:nary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Cat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</m:d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𝑙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5328592"/>
              </a:xfrm>
              <a:blipFill>
                <a:blip r:embed="rId3"/>
                <a:stretch>
                  <a:fillRect l="-1037" t="-3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45115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3B7-2019-4C98-A36A-CDBD762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Language Modeling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176" y="1196752"/>
                <a:ext cx="8579296" cy="5661248"/>
              </a:xfrm>
            </p:spPr>
            <p:txBody>
              <a:bodyPr/>
              <a:lstStyle/>
              <a:p>
                <a:r>
                  <a:rPr lang="en-US" sz="2400" dirty="0"/>
                  <a:t>In NLP or speech processing, we often need to model distribution of word sequences</a:t>
                </a:r>
                <a:br>
                  <a:rPr lang="en-US" sz="20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This can be approximated by N-gram language model (LM)</a:t>
                </a:r>
              </a:p>
              <a:p>
                <a:pPr lvl="1"/>
                <a:r>
                  <a:rPr lang="en-US" sz="2000" dirty="0" err="1"/>
                  <a:t>uni</a:t>
                </a:r>
                <a:r>
                  <a:rPr lang="en-US" sz="2000" dirty="0"/>
                  <a:t>-gram: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000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bi-gram:</a:t>
                </a:r>
                <a:br>
                  <a:rPr lang="en-US" sz="2000" i="1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  <a:p>
                <a:pPr lvl="1"/>
                <a:r>
                  <a:rPr lang="en-US" sz="2000" dirty="0"/>
                  <a:t>ML </a:t>
                </a:r>
                <a:r>
                  <a:rPr lang="en-US" sz="2000" dirty="0" err="1"/>
                  <a:t>estimatimation</a:t>
                </a:r>
                <a:r>
                  <a:rPr lang="en-US" sz="2000" dirty="0"/>
                  <a:t>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/>
                  <a:t> is not robust – not seeing certain word or word pair in training text </a:t>
                </a:r>
                <a14:m>
                  <m:oMath xmlns:m="http://schemas.openxmlformats.org/officeDocument/2006/math">
                    <m:r>
                      <a:rPr lang="en-US" sz="20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does not mean that it has zero probability in new data.</a:t>
                </a:r>
              </a:p>
              <a:p>
                <a:pPr lvl="1"/>
                <a:r>
                  <a:rPr lang="en-US" sz="2000" dirty="0"/>
                  <a:t>Smoothing techniques (Good–Turing discounting, </a:t>
                </a:r>
                <a:r>
                  <a:rPr lang="en-US" sz="2000" dirty="0" err="1"/>
                  <a:t>Kneser</a:t>
                </a:r>
                <a:r>
                  <a:rPr lang="en-US" sz="2000" dirty="0"/>
                  <a:t>–Ney smoothing, …) are typically used to get better estimates.</a:t>
                </a:r>
              </a:p>
              <a:p>
                <a:r>
                  <a:rPr lang="en-US" sz="2400" dirty="0"/>
                  <a:t>Let’s use Bayesian approach …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176" y="1196752"/>
                <a:ext cx="8579296" cy="5661248"/>
              </a:xfrm>
              <a:blipFill>
                <a:blip r:embed="rId2"/>
                <a:stretch>
                  <a:fillRect l="-995" t="-753" r="-2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59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dirty="0"/>
              <a:t>Minimizing </a:t>
            </a:r>
            <a:r>
              <a:rPr lang="en-US" sz="3600" dirty="0" err="1"/>
              <a:t>Kullback-Leibler</a:t>
            </a:r>
            <a:r>
              <a:rPr lang="en-US" sz="3600" dirty="0"/>
              <a:t> divergence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4015" y="1091877"/>
                <a:ext cx="8820473" cy="896963"/>
              </a:xfrm>
            </p:spPr>
            <p:txBody>
              <a:bodyPr/>
              <a:lstStyle/>
              <a:p>
                <a:r>
                  <a:rPr lang="en-US" sz="2000" dirty="0"/>
                  <a:t>We optimize parameters of (simpler) distribution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to minimize </a:t>
                </a:r>
                <a:r>
                  <a:rPr lang="en-US" sz="2000" dirty="0" err="1"/>
                  <a:t>Kullback-Leibler</a:t>
                </a:r>
                <a:r>
                  <a:rPr lang="en-US" sz="2000" dirty="0"/>
                  <a:t> divergence between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solidFill>
                              <a:srgbClr val="0000FF"/>
                            </a:solidFill>
                            <a:latin typeface="Cambria Math"/>
                          </a:rPr>
                          <m:t>𝐘</m:t>
                        </m:r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000" b="1" i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𝐗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015" y="1091877"/>
                <a:ext cx="8820473" cy="896963"/>
              </a:xfrm>
              <a:blipFill rotWithShape="1">
                <a:blip r:embed="rId2"/>
                <a:stretch>
                  <a:fillRect l="-622" t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3500"/>
            <a:ext cx="8762551" cy="288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 bwMode="auto">
              <a:xfrm>
                <a:off x="3563888" y="5157192"/>
                <a:ext cx="5553000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Two local optima when (numerically)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  <m:r>
                          <a:rPr lang="en-US" sz="200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i="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i="0" kern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</m:e>
                    </m:d>
                    <m:r>
                      <a:rPr lang="en-US" sz="2000" i="1" kern="0" smtClea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VB performs this optimization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888" y="5157192"/>
                <a:ext cx="5553000" cy="1512168"/>
              </a:xfrm>
              <a:prstGeom prst="rect">
                <a:avLst/>
              </a:prstGeom>
              <a:blipFill rotWithShape="1">
                <a:blip r:embed="rId4"/>
                <a:stretch>
                  <a:fillRect l="-988" t="-16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179512" y="5157192"/>
                <a:ext cx="3384376" cy="15121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/>
                  <a:t>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ker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𝐘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2000" b="1" ker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𝐗</m:t>
                            </m:r>
                          </m:e>
                        </m:d>
                        <m: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||</m:t>
                        </m:r>
                        <m:r>
                          <a:rPr lang="en-US" sz="2000" i="1" ker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000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ker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  <m:r>
                      <a:rPr lang="en-US" sz="2000" i="1" kern="0" smtClean="0">
                        <a:latin typeface="Cambria Math"/>
                      </a:rPr>
                      <m:t>.</m:t>
                    </m:r>
                  </m:oMath>
                </a14:m>
                <a:endParaRPr lang="en-US" sz="2000" kern="0" dirty="0"/>
              </a:p>
              <a:p>
                <a:r>
                  <a:rPr lang="en-US" sz="2000" kern="0" dirty="0"/>
                  <a:t>Not VB objective</a:t>
                </a:r>
              </a:p>
              <a:p>
                <a:r>
                  <a:rPr lang="en-US" sz="2000" kern="0" dirty="0">
                    <a:solidFill>
                      <a:schemeClr val="accent2"/>
                    </a:solidFill>
                  </a:rPr>
                  <a:t>Expectation propagation</a:t>
                </a: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5157192"/>
                <a:ext cx="3384376" cy="1512168"/>
              </a:xfrm>
              <a:prstGeom prst="rect">
                <a:avLst/>
              </a:prstGeom>
              <a:blipFill rotWithShape="1">
                <a:blip r:embed="rId5"/>
                <a:stretch>
                  <a:fillRect l="-1439" t="-1613" b="-48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5868144" y="2141066"/>
            <a:ext cx="288032" cy="56166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 rot="5400000">
            <a:off x="1486289" y="3594282"/>
            <a:ext cx="288032" cy="271503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415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6C3B7-2019-4C98-A36A-CDBD76285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dirty="0"/>
              <a:t>Bayesian Language Modeling</a:t>
            </a:r>
            <a:endParaRPr lang="cs-CZ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8964488" cy="5400600"/>
              </a:xfrm>
            </p:spPr>
            <p:txBody>
              <a:bodyPr/>
              <a:lstStyle/>
              <a:p>
                <a:r>
                  <a:rPr lang="en-US" sz="2400" dirty="0"/>
                  <a:t>For unigram</a:t>
                </a:r>
              </a:p>
              <a:p>
                <a:pPr lvl="1"/>
                <a:r>
                  <a:rPr lang="en-US" sz="2000" dirty="0"/>
                  <a:t>We assume that individual words are </a:t>
                </a:r>
                <a:r>
                  <a:rPr lang="en-US" sz="2000" dirty="0" err="1"/>
                  <a:t>i.i.d</a:t>
                </a:r>
                <a:r>
                  <a:rPr lang="en-US" sz="2000" dirty="0"/>
                  <a:t>.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Let’s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as a prior for the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will be flat categorical 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We can use the CGS inference described before</a:t>
                </a:r>
              </a:p>
              <a:p>
                <a:pPr lvl="1"/>
                <a:r>
                  <a:rPr lang="en-US" sz="2000" dirty="0"/>
                  <a:t>We can use the approximate posterior predictive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000" dirty="0"/>
                  <a:t> as the unigram probabilities, where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000" dirty="0"/>
                  <a:t> is the training text. </a:t>
                </a:r>
              </a:p>
              <a:p>
                <a:r>
                  <a:rPr lang="en-US" sz="2400" dirty="0"/>
                  <a:t>For bigram</a:t>
                </a:r>
              </a:p>
              <a:p>
                <a:pPr lvl="1"/>
                <a:r>
                  <a:rPr lang="en-US" sz="2000" dirty="0"/>
                  <a:t>One Categorical distribution for each bigram history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as a prior for parameter of each bigram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/>
                      </a:rPr>
                      <m:t>𝐻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Cat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categorical distribution, but its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treated as random variable with prior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PY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en-US" sz="2000" dirty="0"/>
                  <a:t> (i.e. as for the unigram).</a:t>
                </a:r>
              </a:p>
              <a:p>
                <a:pPr marL="457200" lvl="1" indent="0">
                  <a:buNone/>
                </a:pPr>
                <a:r>
                  <a:rPr lang="en-US" sz="1600" dirty="0">
                    <a:solidFill>
                      <a:srgbClr val="0000FF"/>
                    </a:solidFill>
                  </a:rPr>
                  <a:t>Y. </a:t>
                </a:r>
                <a:r>
                  <a:rPr lang="en-US" sz="1600" dirty="0" err="1">
                    <a:solidFill>
                      <a:srgbClr val="0000FF"/>
                    </a:solidFill>
                  </a:rPr>
                  <a:t>Teh</a:t>
                </a:r>
                <a:r>
                  <a:rPr lang="en-US" sz="1600" dirty="0">
                    <a:solidFill>
                      <a:srgbClr val="0000FF"/>
                    </a:solidFill>
                  </a:rPr>
                  <a:t>. A hierarchical Bayesian language model based on Pitman-</a:t>
                </a:r>
                <a:r>
                  <a:rPr lang="en-US" sz="1600" dirty="0" err="1">
                    <a:solidFill>
                      <a:srgbClr val="0000FF"/>
                    </a:solidFill>
                  </a:rPr>
                  <a:t>Yor</a:t>
                </a:r>
                <a:r>
                  <a:rPr lang="en-US" sz="1600" dirty="0">
                    <a:solidFill>
                      <a:srgbClr val="0000FF"/>
                    </a:solidFill>
                  </a:rPr>
                  <a:t> process.</a:t>
                </a:r>
                <a:br>
                  <a:rPr lang="en-US" sz="1600" dirty="0">
                    <a:solidFill>
                      <a:srgbClr val="0000FF"/>
                    </a:solidFill>
                  </a:rPr>
                </a:br>
                <a:r>
                  <a:rPr lang="en-US" sz="1600" dirty="0">
                    <a:solidFill>
                      <a:srgbClr val="0000FF"/>
                    </a:solidFill>
                  </a:rPr>
                  <a:t>In Proceedings of ACL International Conference, 2006.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31FB-1017-4388-8D4E-6960DE9F74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8964488" cy="5400600"/>
              </a:xfrm>
              <a:blipFill>
                <a:blip r:embed="rId2"/>
                <a:stretch>
                  <a:fillRect l="-884" t="-790" r="-7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381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VB – Mean field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</p:spPr>
            <p:txBody>
              <a:bodyPr/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Popular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 optimization method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Variant of </a:t>
                </a:r>
                <a:r>
                  <a:rPr lang="en-US" sz="2000" dirty="0" err="1">
                    <a:solidFill>
                      <a:srgbClr val="000000"/>
                    </a:solidFill>
                    <a:ea typeface="Cambria Math"/>
                  </a:rPr>
                  <a:t>Variational</a:t>
                </a:r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 Bayes, where the set of model variables </a:t>
                </a:r>
                <a14:m>
                  <m:oMath xmlns:m="http://schemas.openxmlformats.org/officeDocument/2006/math">
                    <m:r>
                      <a:rPr lang="en-US" sz="2000" b="1">
                        <a:solidFill>
                          <a:srgbClr val="000000"/>
                        </a:solidFill>
                        <a:latin typeface="Cambria Math"/>
                      </a:rPr>
                      <m:t>𝐘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can be split into subsets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2000">
                            <a:solidFill>
                              <a:srgbClr val="00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000000"/>
                        </a:solidFill>
                        <a:latin typeface="Cambria Math"/>
                      </a:rPr>
                      <m:t>, …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a typeface="Cambria Math"/>
                  </a:rPr>
                  <a:t>, with </a:t>
                </a:r>
                <a:r>
                  <a:rPr lang="en-US" sz="2000" dirty="0">
                    <a:solidFill>
                      <a:schemeClr val="accent2"/>
                    </a:solidFill>
                    <a:ea typeface="Cambria Math"/>
                  </a:rPr>
                  <a:t>conditionally conjugate priors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|</m:t>
                    </m:r>
                    <m:r>
                      <a:rPr lang="en-US" sz="1800" b="1" i="0" smtClean="0">
                        <a:solidFill>
                          <a:srgbClr val="000000"/>
                        </a:solidFill>
                        <a:latin typeface="Cambria Math"/>
                      </a:rPr>
                      <m:t>𝐗</m:t>
                    </m:r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j</m:t>
                        </m:r>
                        <m: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0000"/>
                            </a:solidFill>
                            <a:latin typeface="Cambria Math"/>
                          </a:rPr>
                          <m:t>i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is tractable with conjugate prior</a:t>
                </a:r>
              </a:p>
              <a:p>
                <a:pPr lvl="1"/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E.g. for Bayesian GMM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/>
                              </a:rPr>
                              <m:t>𝑐</m:t>
                            </m:r>
                          </m:sub>
                        </m:sSub>
                      </m:e>
                      <m:e>
                        <m:r>
                          <a:rPr lang="en-US" sz="1800" b="1">
                            <a:latin typeface="Cambria Math"/>
                          </a:rPr>
                          <m:t>𝐗</m:t>
                        </m:r>
                        <m:r>
                          <a:rPr lang="en-US" sz="1800" b="1" i="0" smtClean="0">
                            <a:latin typeface="Cambria Math"/>
                          </a:rPr>
                          <m:t>,</m:t>
                        </m:r>
                        <m:r>
                          <a:rPr lang="en-US" sz="1800" b="1" i="0" smtClean="0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has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Normal</m:t>
                    </m:r>
                    <m:r>
                      <m:rPr>
                        <m:sty m:val="p"/>
                      </m:rPr>
                      <a:rPr lang="en-US" sz="1800" i="0" smtClean="0">
                        <a:latin typeface="Cambria Math"/>
                      </a:rPr>
                      <m:t>G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/>
                      </a:rPr>
                      <m:t>amma</m:t>
                    </m:r>
                  </m:oMath>
                </a14:m>
                <a:r>
                  <a:rPr lang="en-US" sz="1800" dirty="0">
                    <a:solidFill>
                      <a:srgbClr val="000000"/>
                    </a:solidFill>
                    <a:ea typeface="Cambria Math"/>
                  </a:rPr>
                  <a:t> prior</a:t>
                </a: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We assume factorized approximate posterior</a:t>
                </a: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20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This factorization dictates the optimal (conjugate) distributions for the factors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800" i="1" kern="1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 kern="1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800" kern="120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Cambria Math"/>
                  </a:rPr>
                  <a:t> and brings well defined iterative update formulas:</a:t>
                </a:r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3989040"/>
              </a:xfrm>
              <a:blipFill rotWithShape="1">
                <a:blip r:embed="rId2"/>
                <a:stretch>
                  <a:fillRect l="-815" t="-612" r="-1556" b="-4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23728" y="3995772"/>
                <a:ext cx="45365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/>
                      </a:rPr>
                      <m:t>…=</m:t>
                    </m:r>
                    <m:nary>
                      <m:naryPr>
                        <m:chr m:val="∏"/>
                        <m:supHide m:val="on"/>
                        <m:ctrlPr>
                          <a:rPr lang="en-US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995772"/>
                <a:ext cx="4536504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8033" b="-185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907704" y="5589240"/>
                <a:ext cx="4968552" cy="984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𝑞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∝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rgbClr val="000000"/>
                          </a:solidFill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𝐘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∀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j</m:t>
                                  </m:r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</m:d>
                                  <m: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∀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j</m:t>
                                      </m:r>
                                      <m: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i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nary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589240"/>
                <a:ext cx="4968552" cy="9840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89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5"/>
          <a:stretch/>
        </p:blipFill>
        <p:spPr bwMode="auto">
          <a:xfrm>
            <a:off x="230063" y="692696"/>
            <a:ext cx="8734425" cy="122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 bwMode="auto">
              <a:xfrm>
                <a:off x="107504" y="1772816"/>
                <a:ext cx="8856984" cy="4896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en-US" sz="16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=3</m:t>
                    </m:r>
                  </m:oMath>
                </a14:m>
                <a:endParaRPr lang="en-US" sz="1600" i="1" kern="0" dirty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Now, lets optimize the lower bound 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b="0" i="0" kern="0" smtClea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w.r.t only one distribution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20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endParaRPr lang="en-US" sz="18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 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16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normalized to be a valid distribution (therefore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16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𝑐𝑜𝑛𝑠𝑡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)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𝐘</m:t>
                                </m:r>
                              </m:e>
                              <m:sub>
                                <m:r>
                                  <a:rPr lang="en-US" sz="1600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is maximized by setting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𝐾𝐿</m:t>
                        </m:r>
                      </m:sub>
                    </m:sSub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term to zero, which implies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In general, we can iteratively update each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b="0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given the others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i</m:t>
                            </m:r>
                            <m:r>
                              <a:rPr lang="en-US" sz="16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≠</m:t>
                            </m:r>
                            <m:r>
                              <a:rPr lang="en-US" sz="1600" b="0" i="1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as:</a:t>
                </a: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endParaRPr lang="en-US" sz="1100" kern="0" dirty="0">
                  <a:solidFill>
                    <a:srgbClr val="000000"/>
                  </a:solidFill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sz="1600" kern="0" dirty="0">
                    <a:solidFill>
                      <a:srgbClr val="000000"/>
                    </a:solidFill>
                    <a:ea typeface="Cambria Math"/>
                  </a:rPr>
                  <a:t>     where each update guaranties to improve the lower bound </a:t>
                </a:r>
                <a14:m>
                  <m:oMath xmlns:m="http://schemas.openxmlformats.org/officeDocument/2006/math">
                    <m:r>
                      <a:rPr lang="en-US" sz="16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ℒ</m:t>
                    </m:r>
                    <m:d>
                      <m:dPr>
                        <m:ctrlPr>
                          <a:rPr lang="en-US" sz="1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16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16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0" kern="0" smtClea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𝐘</m:t>
                            </m:r>
                          </m:e>
                        </m:d>
                      </m:e>
                    </m:d>
                  </m:oMath>
                </a14:m>
                <a:endParaRPr lang="en-US" sz="1600" kern="0" dirty="0">
                  <a:solidFill>
                    <a:srgbClr val="000000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1772816"/>
                <a:ext cx="8856984" cy="4896544"/>
              </a:xfrm>
              <a:prstGeom prst="rect">
                <a:avLst/>
              </a:prstGeom>
              <a:blipFill rotWithShape="1">
                <a:blip r:embed="rId3"/>
                <a:stretch>
                  <a:fillRect l="-275" t="-3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4" y="-27384"/>
            <a:ext cx="8229600" cy="648072"/>
          </a:xfrm>
        </p:spPr>
        <p:txBody>
          <a:bodyPr/>
          <a:lstStyle/>
          <a:p>
            <a:r>
              <a:rPr lang="en-US" sz="4000" dirty="0"/>
              <a:t>Mean field - update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9995"/>
            <a:ext cx="828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13" y="5013176"/>
            <a:ext cx="66579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1" y="5762170"/>
            <a:ext cx="3895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57320" y="2494690"/>
            <a:ext cx="8172450" cy="1726398"/>
            <a:chOff x="957320" y="2492896"/>
            <a:chExt cx="8172450" cy="172639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320" y="2492896"/>
              <a:ext cx="8172450" cy="172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95" t="74905" r="22174"/>
            <a:stretch/>
          </p:blipFill>
          <p:spPr bwMode="auto">
            <a:xfrm>
              <a:off x="7410028" y="3786655"/>
              <a:ext cx="541965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14" t="74905" r="14793"/>
            <a:stretch/>
          </p:blipFill>
          <p:spPr bwMode="auto">
            <a:xfrm>
              <a:off x="6784990" y="3784282"/>
              <a:ext cx="514350" cy="432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01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</p:spPr>
            <p:txBody>
              <a:bodyPr/>
              <a:lstStyle/>
              <a:p>
                <a:r>
                  <a:rPr lang="en-US" sz="2000" dirty="0"/>
                  <a:t>Joint likelihood for Bayesian GMM</a:t>
                </a:r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r>
                  <a:rPr lang="en-US" sz="2000" dirty="0"/>
                  <a:t>where</a:t>
                </a:r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1800" dirty="0"/>
              </a:p>
              <a:p>
                <a:pPr marL="57150" indent="0">
                  <a:buNone/>
                </a:pPr>
                <a:endParaRPr lang="en-US" sz="2000" dirty="0"/>
              </a:p>
              <a:p>
                <a:pPr marL="400050"/>
                <a:r>
                  <a:rPr lang="en-US" sz="2000" dirty="0"/>
                  <a:t>Mean field approximation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𝝁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  <m:r>
                          <a:rPr lang="en-US" sz="2000" b="1">
                            <a:latin typeface="Cambria Math"/>
                          </a:rPr>
                          <m:t>,</m:t>
                        </m:r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b="1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/>
                          </a:rPr>
                          <m:t>𝝁</m:t>
                        </m:r>
                        <m:r>
                          <a:rPr lang="en-US" sz="2000" i="1">
                            <a:latin typeface="Cambria Math"/>
                          </a:rPr>
                          <m:t>,</m:t>
                        </m:r>
                        <m:r>
                          <a:rPr lang="en-US" sz="2000">
                            <a:latin typeface="Cambria Math"/>
                          </a:rPr>
                          <m:t> </m:t>
                        </m:r>
                        <m:r>
                          <a:rPr lang="en-US" sz="2000" b="1" i="1">
                            <a:latin typeface="Cambria Math"/>
                          </a:rPr>
                          <m:t>𝝀</m:t>
                        </m:r>
                        <m:r>
                          <a:rPr lang="en-US" sz="2000" b="1" i="1">
                            <a:latin typeface="Cambria Math"/>
                          </a:rPr>
                          <m:t>,</m:t>
                        </m:r>
                        <m:r>
                          <a:rPr lang="en-US" sz="2000" b="1" i="1">
                            <a:latin typeface="Cambria Math"/>
                          </a:rPr>
                          <m:t>𝝅</m:t>
                        </m:r>
                      </m:e>
                    </m:d>
                    <m:r>
                      <a:rPr lang="en-US" sz="1400" b="1" i="1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dictates updates:</a:t>
                </a:r>
              </a:p>
              <a:p>
                <a:pPr marL="400050"/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4525963"/>
              </a:xfrm>
              <a:blipFill rotWithShape="1">
                <a:blip r:embed="rId2"/>
                <a:stretch>
                  <a:fillRect l="-593" t="-538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4"/>
          <a:stretch/>
        </p:blipFill>
        <p:spPr bwMode="auto">
          <a:xfrm>
            <a:off x="539552" y="1340768"/>
            <a:ext cx="8604447" cy="1221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dirty="0" err="1"/>
              <a:t>Variational</a:t>
            </a:r>
            <a:r>
              <a:rPr lang="en-US" dirty="0"/>
              <a:t> Bayes for GMM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5709642" cy="141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36" y="5317521"/>
            <a:ext cx="6372200" cy="143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6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531441"/>
            <a:ext cx="8984109" cy="10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</p:spPr>
            <p:txBody>
              <a:bodyPr/>
              <a:lstStyle/>
              <a:p>
                <a:r>
                  <a:rPr lang="en-US" sz="4000" dirty="0"/>
                  <a:t>VBGMM – update for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44624"/>
                <a:ext cx="8229600" cy="1143000"/>
              </a:xfrm>
              <a:blipFill rotWithShape="1">
                <a:blip r:embed="rId3"/>
                <a:stretch>
                  <a:fillRect b="-3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04245"/>
                <a:ext cx="8229600" cy="824955"/>
              </a:xfrm>
            </p:spPr>
            <p:txBody>
              <a:bodyPr/>
              <a:lstStyle/>
              <a:p>
                <a:r>
                  <a:rPr lang="en-US" sz="2000" dirty="0"/>
                  <a:t>We see that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𝑞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/>
                          </a:rPr>
                          <m:t>𝐳</m:t>
                        </m:r>
                      </m:e>
                    </m:d>
                  </m:oMath>
                </a14:m>
                <a:r>
                  <a:rPr lang="en-US" sz="2000" dirty="0"/>
                  <a:t> further factorizes - so called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induced factorization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04245"/>
                <a:ext cx="8229600" cy="824955"/>
              </a:xfrm>
              <a:blipFill rotWithShape="1">
                <a:blip r:embed="rId4"/>
                <a:stretch>
                  <a:fillRect l="-59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2577042" y="4962434"/>
            <a:ext cx="3816424" cy="504056"/>
          </a:xfrm>
          <a:prstGeom prst="wedgeRoundRectCallout">
            <a:avLst>
              <a:gd name="adj1" fmla="val -66338"/>
              <a:gd name="adj2" fmla="val 1067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kern="0" dirty="0"/>
              <a:t>Similar to responsibilities from EM</a:t>
            </a:r>
            <a:endParaRPr lang="en-US" kern="0" dirty="0">
              <a:solidFill>
                <a:schemeClr val="accent2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81604"/>
            <a:ext cx="8748464" cy="293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8882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0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3697</Words>
  <Application>Microsoft Office PowerPoint</Application>
  <PresentationFormat>On-screen Show (4:3)</PresentationFormat>
  <Paragraphs>480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Cambria</vt:lpstr>
      <vt:lpstr>Cambria Math</vt:lpstr>
      <vt:lpstr>Times New Roman</vt:lpstr>
      <vt:lpstr>Výchozí návrh</vt:lpstr>
      <vt:lpstr>PowerPoint Presentation</vt:lpstr>
      <vt:lpstr>Bayesian Gaussian Mixture Model</vt:lpstr>
      <vt:lpstr>Approximate inference  (for Bayesian GMM)</vt:lpstr>
      <vt:lpstr>Variational Bayes</vt:lpstr>
      <vt:lpstr>Minimizing Kullback-Leibler divergence</vt:lpstr>
      <vt:lpstr>VB – Mean field approximation</vt:lpstr>
      <vt:lpstr>Mean field - update</vt:lpstr>
      <vt:lpstr>Variational Bayes for GMM</vt:lpstr>
      <vt:lpstr>VBGMM – update for q(z)</vt:lpstr>
      <vt:lpstr>VBGMM – update for q(π,μ, λ)</vt:lpstr>
      <vt:lpstr>Flashback - Factorization over components</vt:lpstr>
      <vt:lpstr>VBGMM – update for q(μ_c, λ_c )</vt:lpstr>
      <vt:lpstr>VBGMM – update for q(π)</vt:lpstr>
      <vt:lpstr>VBGMM – update for q(z_n )</vt:lpstr>
      <vt:lpstr>Summary of VB-GMM updates</vt:lpstr>
      <vt:lpstr>VB parameter posteriors</vt:lpstr>
      <vt:lpstr>Evaluating VB-GMM</vt:lpstr>
      <vt:lpstr>VB predictive vs. ML solution</vt:lpstr>
      <vt:lpstr>Approximate inference  (for Bayesian GMM)</vt:lpstr>
      <vt:lpstr>Gibbs Sampling</vt:lpstr>
      <vt:lpstr>Gibbs Sampling for Bayesian GMM</vt:lpstr>
      <vt:lpstr>First 5-iterations of GS</vt:lpstr>
      <vt:lpstr>First 30-iterations of GS</vt:lpstr>
      <vt:lpstr>Collapsed GS for Bayesian GMM</vt:lpstr>
      <vt:lpstr>CGS for BGMM - P(z_i│z_(\i) )</vt:lpstr>
      <vt:lpstr>CGS for BGMM - p(x_i│z_i,x_(\i),z_(\i) )</vt:lpstr>
      <vt:lpstr>CGS for BGMM - p(x_i│x,z_(\i) )</vt:lpstr>
      <vt:lpstr>Infinite Bayesian GMM</vt:lpstr>
      <vt:lpstr>Stick breaking process - GEM</vt:lpstr>
      <vt:lpstr>Samples from GEM</vt:lpstr>
      <vt:lpstr>Infinite Bayesian GMM</vt:lpstr>
      <vt:lpstr>CGS for infinite Bayesian GMM</vt:lpstr>
      <vt:lpstr>Chinese Restaurant Process</vt:lpstr>
      <vt:lpstr>Posterior predictive: Dirichlet vs GEM prior</vt:lpstr>
      <vt:lpstr>Chinese Restaurant Process</vt:lpstr>
      <vt:lpstr>Dirichlet Process</vt:lpstr>
      <vt:lpstr>Dirichlet process</vt:lpstr>
      <vt:lpstr>Dirichlet process</vt:lpstr>
      <vt:lpstr>Pitman-Yor process</vt:lpstr>
      <vt:lpstr>Samples from GEM(α=0,d=0.9)</vt:lpstr>
      <vt:lpstr>Samples from GEM(α=1,d=0)</vt:lpstr>
      <vt:lpstr>CRP for GEM(α,d)</vt:lpstr>
      <vt:lpstr>Pitman-Yor Process</vt:lpstr>
      <vt:lpstr>PY Process for H=Cat(r)</vt:lpstr>
      <vt:lpstr>PY Process for H=Cat(r)</vt:lpstr>
      <vt:lpstr>PY(Cat(r), α,d) prior</vt:lpstr>
      <vt:lpstr>CGS with PY(Cat(r), α,d) prior</vt:lpstr>
      <vt:lpstr>CGS with PY(Cat(r), α,d) prior-II</vt:lpstr>
      <vt:lpstr>Language Modeling</vt:lpstr>
      <vt:lpstr>Bayesian Language Modeling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Burget Lukáš (2782)</dc:creator>
  <cp:lastModifiedBy>Burget Lukáš (2782)</cp:lastModifiedBy>
  <cp:revision>31</cp:revision>
  <dcterms:created xsi:type="dcterms:W3CDTF">2019-12-11T01:25:30Z</dcterms:created>
  <dcterms:modified xsi:type="dcterms:W3CDTF">2023-11-08T16:34:18Z</dcterms:modified>
</cp:coreProperties>
</file>