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493" r:id="rId3"/>
    <p:sldId id="495" r:id="rId4"/>
    <p:sldId id="497" r:id="rId5"/>
    <p:sldId id="321" r:id="rId6"/>
    <p:sldId id="498" r:id="rId7"/>
    <p:sldId id="499" r:id="rId8"/>
    <p:sldId id="420" r:id="rId9"/>
    <p:sldId id="391" r:id="rId10"/>
    <p:sldId id="474" r:id="rId11"/>
    <p:sldId id="393" r:id="rId12"/>
    <p:sldId id="394" r:id="rId13"/>
    <p:sldId id="500" r:id="rId14"/>
    <p:sldId id="515" r:id="rId15"/>
    <p:sldId id="502" r:id="rId16"/>
    <p:sldId id="503" r:id="rId17"/>
    <p:sldId id="492" r:id="rId18"/>
    <p:sldId id="491" r:id="rId19"/>
    <p:sldId id="509" r:id="rId20"/>
    <p:sldId id="514" r:id="rId21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0000FF"/>
    <a:srgbClr val="006600"/>
    <a:srgbClr val="FF3399"/>
    <a:srgbClr val="FF0000"/>
    <a:srgbClr val="000066"/>
    <a:srgbClr val="A50021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" autoAdjust="0"/>
    <p:restoredTop sz="94660"/>
  </p:normalViewPr>
  <p:slideViewPr>
    <p:cSldViewPr>
      <p:cViewPr>
        <p:scale>
          <a:sx n="86" d="100"/>
          <a:sy n="86" d="100"/>
        </p:scale>
        <p:origin x="1675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November 2023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597A602-62EA-BF51-6B65-1FBB2B5D7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sz="3600" dirty="0"/>
          </a:p>
          <a:p>
            <a:r>
              <a:rPr lang="en-US" altLang="en-US" sz="2400" dirty="0"/>
              <a:t>Generative models</a:t>
            </a:r>
            <a:endParaRPr lang="cs-CZ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gaussmixes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" b="7840"/>
          <a:stretch/>
        </p:blipFill>
        <p:spPr bwMode="auto">
          <a:xfrm>
            <a:off x="0" y="2276872"/>
            <a:ext cx="9058940" cy="4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Multivariate observations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51248"/>
                <a:ext cx="8229600" cy="769640"/>
              </a:xfrm>
            </p:spPr>
            <p:txBody>
              <a:bodyPr/>
              <a:lstStyle/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altLang="en-US" sz="2000" dirty="0">
                    <a:cs typeface="Times New Roman" panose="02020603050405020304" pitchFamily="18" charset="0"/>
                  </a:rPr>
                  <a:t>From now, univariate observations will be denoted 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400" b="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solidFill>
                      <a:srgbClr val="000000"/>
                    </a:solidFill>
                    <a:ea typeface="+mn-ea"/>
                    <a:cs typeface="Times New Roman" panose="02020603050405020304" pitchFamily="18" charset="0"/>
                  </a:rPr>
                  <a:t>and multivariate as </a:t>
                </a:r>
                <a14:m>
                  <m:oMath xmlns:m="http://schemas.openxmlformats.org/officeDocument/2006/math">
                    <m:r>
                      <a:rPr lang="en-US" altLang="en-US" sz="2400" b="1" i="0">
                        <a:latin typeface="Cambria Math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𝑑𝑖𝑎𝑚𝑒𝑡𝑒𝑟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…]</m:t>
                    </m:r>
                  </m:oMath>
                </a14:m>
                <a:endParaRPr lang="en-US" alt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51248"/>
                <a:ext cx="8229600" cy="769640"/>
              </a:xfrm>
              <a:blipFill rotWithShape="1">
                <a:blip r:embed="rId3"/>
                <a:stretch>
                  <a:fillRect t="-634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637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38230" y="3891267"/>
                <a:ext cx="169969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sym typeface="Wingdings" pitchFamily="2" charset="2"/>
                  </a:rPr>
                  <a:t></a:t>
                </a:r>
                <a:r>
                  <a:rPr lang="en-US" altLang="en-US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000" b="1">
                        <a:latin typeface="Cambria Math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altLang="en-US" sz="2000" dirty="0"/>
              </a:p>
            </p:txBody>
          </p:sp>
        </mc:Choice>
        <mc:Fallback xmlns="">
          <p:sp>
            <p:nvSpPr>
              <p:cNvPr id="15463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38230" y="3891267"/>
                <a:ext cx="1699692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22727" b="-2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655" name="Text Box 31"/>
          <p:cNvSpPr txBox="1">
            <a:spLocks noChangeArrowheads="1"/>
          </p:cNvSpPr>
          <p:nvPr/>
        </p:nvSpPr>
        <p:spPr bwMode="auto">
          <a:xfrm rot="-1626404">
            <a:off x="6400800" y="5823476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56" name="Text Box 32"/>
          <p:cNvSpPr txBox="1">
            <a:spLocks noChangeArrowheads="1"/>
          </p:cNvSpPr>
          <p:nvPr/>
        </p:nvSpPr>
        <p:spPr bwMode="auto">
          <a:xfrm rot="1548830">
            <a:off x="2362200" y="5823476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4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Estimation of parameters</a:t>
            </a:r>
            <a:endParaRPr lang="cs-CZ" altLang="en-US" dirty="0"/>
          </a:p>
        </p:txBody>
      </p:sp>
      <p:grpSp>
        <p:nvGrpSpPr>
          <p:cNvPr id="6205" name="Group 61"/>
          <p:cNvGrpSpPr>
            <a:grpSpLocks/>
          </p:cNvGrpSpPr>
          <p:nvPr/>
        </p:nvGrpSpPr>
        <p:grpSpPr bwMode="auto">
          <a:xfrm>
            <a:off x="684213" y="3070225"/>
            <a:ext cx="7561262" cy="1584325"/>
            <a:chOff x="385" y="618"/>
            <a:chExt cx="4763" cy="998"/>
          </a:xfrm>
        </p:grpSpPr>
        <p:grpSp>
          <p:nvGrpSpPr>
            <p:cNvPr id="6206" name="Group 62"/>
            <p:cNvGrpSpPr>
              <a:grpSpLocks/>
            </p:cNvGrpSpPr>
            <p:nvPr/>
          </p:nvGrpSpPr>
          <p:grpSpPr bwMode="auto">
            <a:xfrm>
              <a:off x="385" y="618"/>
              <a:ext cx="4763" cy="998"/>
              <a:chOff x="476" y="2795"/>
              <a:chExt cx="4763" cy="998"/>
            </a:xfrm>
          </p:grpSpPr>
          <p:sp>
            <p:nvSpPr>
              <p:cNvPr id="6207" name="Line 63"/>
              <p:cNvSpPr>
                <a:spLocks noChangeShapeType="1"/>
              </p:cNvSpPr>
              <p:nvPr/>
            </p:nvSpPr>
            <p:spPr bwMode="auto">
              <a:xfrm>
                <a:off x="476" y="3702"/>
                <a:ext cx="47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64"/>
              <p:cNvSpPr>
                <a:spLocks/>
              </p:cNvSpPr>
              <p:nvPr/>
            </p:nvSpPr>
            <p:spPr bwMode="auto">
              <a:xfrm>
                <a:off x="1882" y="2848"/>
                <a:ext cx="1565" cy="854"/>
              </a:xfrm>
              <a:custGeom>
                <a:avLst/>
                <a:gdLst>
                  <a:gd name="T0" fmla="*/ 0 w 2087"/>
                  <a:gd name="T1" fmla="*/ 839 h 854"/>
                  <a:gd name="T2" fmla="*/ 136 w 2087"/>
                  <a:gd name="T3" fmla="*/ 839 h 854"/>
                  <a:gd name="T4" fmla="*/ 363 w 2087"/>
                  <a:gd name="T5" fmla="*/ 748 h 854"/>
                  <a:gd name="T6" fmla="*/ 590 w 2087"/>
                  <a:gd name="T7" fmla="*/ 521 h 854"/>
                  <a:gd name="T8" fmla="*/ 862 w 2087"/>
                  <a:gd name="T9" fmla="*/ 68 h 854"/>
                  <a:gd name="T10" fmla="*/ 1043 w 2087"/>
                  <a:gd name="T11" fmla="*/ 113 h 854"/>
                  <a:gd name="T12" fmla="*/ 1180 w 2087"/>
                  <a:gd name="T13" fmla="*/ 22 h 854"/>
                  <a:gd name="T14" fmla="*/ 1316 w 2087"/>
                  <a:gd name="T15" fmla="*/ 159 h 854"/>
                  <a:gd name="T16" fmla="*/ 1542 w 2087"/>
                  <a:gd name="T17" fmla="*/ 567 h 854"/>
                  <a:gd name="T18" fmla="*/ 1860 w 2087"/>
                  <a:gd name="T19" fmla="*/ 794 h 854"/>
                  <a:gd name="T20" fmla="*/ 2087 w 2087"/>
                  <a:gd name="T21" fmla="*/ 83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7" h="854">
                    <a:moveTo>
                      <a:pt x="0" y="839"/>
                    </a:moveTo>
                    <a:cubicBezTo>
                      <a:pt x="38" y="846"/>
                      <a:pt x="76" y="854"/>
                      <a:pt x="136" y="839"/>
                    </a:cubicBezTo>
                    <a:cubicBezTo>
                      <a:pt x="196" y="824"/>
                      <a:pt x="288" y="801"/>
                      <a:pt x="363" y="748"/>
                    </a:cubicBezTo>
                    <a:cubicBezTo>
                      <a:pt x="438" y="695"/>
                      <a:pt x="507" y="634"/>
                      <a:pt x="590" y="521"/>
                    </a:cubicBezTo>
                    <a:cubicBezTo>
                      <a:pt x="673" y="408"/>
                      <a:pt x="787" y="136"/>
                      <a:pt x="862" y="68"/>
                    </a:cubicBezTo>
                    <a:cubicBezTo>
                      <a:pt x="937" y="0"/>
                      <a:pt x="990" y="121"/>
                      <a:pt x="1043" y="113"/>
                    </a:cubicBezTo>
                    <a:cubicBezTo>
                      <a:pt x="1096" y="105"/>
                      <a:pt x="1135" y="14"/>
                      <a:pt x="1180" y="22"/>
                    </a:cubicBezTo>
                    <a:cubicBezTo>
                      <a:pt x="1225" y="30"/>
                      <a:pt x="1256" y="68"/>
                      <a:pt x="1316" y="159"/>
                    </a:cubicBezTo>
                    <a:cubicBezTo>
                      <a:pt x="1376" y="250"/>
                      <a:pt x="1451" y="461"/>
                      <a:pt x="1542" y="567"/>
                    </a:cubicBezTo>
                    <a:cubicBezTo>
                      <a:pt x="1633" y="673"/>
                      <a:pt x="1769" y="749"/>
                      <a:pt x="1860" y="794"/>
                    </a:cubicBezTo>
                    <a:cubicBezTo>
                      <a:pt x="1951" y="839"/>
                      <a:pt x="2019" y="839"/>
                      <a:pt x="2087" y="839"/>
                    </a:cubicBezTo>
                  </a:path>
                </a:pathLst>
              </a:custGeom>
              <a:noFill/>
              <a:ln w="25400" cap="rnd">
                <a:solidFill>
                  <a:srgbClr val="3333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65"/>
              <p:cNvSpPr>
                <a:spLocks/>
              </p:cNvSpPr>
              <p:nvPr/>
            </p:nvSpPr>
            <p:spPr bwMode="auto">
              <a:xfrm>
                <a:off x="2733" y="3173"/>
                <a:ext cx="2143" cy="529"/>
              </a:xfrm>
              <a:custGeom>
                <a:avLst/>
                <a:gdLst>
                  <a:gd name="T0" fmla="*/ 0 w 2858"/>
                  <a:gd name="T1" fmla="*/ 506 h 529"/>
                  <a:gd name="T2" fmla="*/ 182 w 2858"/>
                  <a:gd name="T3" fmla="*/ 506 h 529"/>
                  <a:gd name="T4" fmla="*/ 635 w 2858"/>
                  <a:gd name="T5" fmla="*/ 370 h 529"/>
                  <a:gd name="T6" fmla="*/ 998 w 2858"/>
                  <a:gd name="T7" fmla="*/ 98 h 529"/>
                  <a:gd name="T8" fmla="*/ 1316 w 2858"/>
                  <a:gd name="T9" fmla="*/ 7 h 529"/>
                  <a:gd name="T10" fmla="*/ 1588 w 2858"/>
                  <a:gd name="T11" fmla="*/ 143 h 529"/>
                  <a:gd name="T12" fmla="*/ 1769 w 2858"/>
                  <a:gd name="T13" fmla="*/ 143 h 529"/>
                  <a:gd name="T14" fmla="*/ 2132 w 2858"/>
                  <a:gd name="T15" fmla="*/ 370 h 529"/>
                  <a:gd name="T16" fmla="*/ 2404 w 2858"/>
                  <a:gd name="T17" fmla="*/ 461 h 529"/>
                  <a:gd name="T18" fmla="*/ 2858 w 2858"/>
                  <a:gd name="T19" fmla="*/ 50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8" h="529">
                    <a:moveTo>
                      <a:pt x="0" y="506"/>
                    </a:moveTo>
                    <a:cubicBezTo>
                      <a:pt x="38" y="517"/>
                      <a:pt x="76" y="529"/>
                      <a:pt x="182" y="506"/>
                    </a:cubicBezTo>
                    <a:cubicBezTo>
                      <a:pt x="288" y="483"/>
                      <a:pt x="499" y="438"/>
                      <a:pt x="635" y="370"/>
                    </a:cubicBezTo>
                    <a:cubicBezTo>
                      <a:pt x="771" y="302"/>
                      <a:pt x="884" y="159"/>
                      <a:pt x="998" y="98"/>
                    </a:cubicBezTo>
                    <a:cubicBezTo>
                      <a:pt x="1112" y="37"/>
                      <a:pt x="1218" y="0"/>
                      <a:pt x="1316" y="7"/>
                    </a:cubicBezTo>
                    <a:cubicBezTo>
                      <a:pt x="1414" y="14"/>
                      <a:pt x="1513" y="120"/>
                      <a:pt x="1588" y="143"/>
                    </a:cubicBezTo>
                    <a:cubicBezTo>
                      <a:pt x="1663" y="166"/>
                      <a:pt x="1678" y="105"/>
                      <a:pt x="1769" y="143"/>
                    </a:cubicBezTo>
                    <a:cubicBezTo>
                      <a:pt x="1860" y="181"/>
                      <a:pt x="2026" y="317"/>
                      <a:pt x="2132" y="370"/>
                    </a:cubicBezTo>
                    <a:cubicBezTo>
                      <a:pt x="2238" y="423"/>
                      <a:pt x="2283" y="438"/>
                      <a:pt x="2404" y="461"/>
                    </a:cubicBezTo>
                    <a:cubicBezTo>
                      <a:pt x="2525" y="484"/>
                      <a:pt x="2691" y="495"/>
                      <a:pt x="2858" y="506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auto">
              <a:xfrm flipV="1">
                <a:off x="2562" y="2795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69"/>
              <p:cNvSpPr>
                <a:spLocks/>
              </p:cNvSpPr>
              <p:nvPr/>
            </p:nvSpPr>
            <p:spPr bwMode="auto">
              <a:xfrm>
                <a:off x="793" y="3067"/>
                <a:ext cx="1905" cy="635"/>
              </a:xfrm>
              <a:custGeom>
                <a:avLst/>
                <a:gdLst>
                  <a:gd name="T0" fmla="*/ 0 w 2812"/>
                  <a:gd name="T1" fmla="*/ 741 h 756"/>
                  <a:gd name="T2" fmla="*/ 272 w 2812"/>
                  <a:gd name="T3" fmla="*/ 696 h 756"/>
                  <a:gd name="T4" fmla="*/ 544 w 2812"/>
                  <a:gd name="T5" fmla="*/ 559 h 756"/>
                  <a:gd name="T6" fmla="*/ 907 w 2812"/>
                  <a:gd name="T7" fmla="*/ 287 h 756"/>
                  <a:gd name="T8" fmla="*/ 1497 w 2812"/>
                  <a:gd name="T9" fmla="*/ 15 h 756"/>
                  <a:gd name="T10" fmla="*/ 2087 w 2812"/>
                  <a:gd name="T11" fmla="*/ 378 h 756"/>
                  <a:gd name="T12" fmla="*/ 2586 w 2812"/>
                  <a:gd name="T13" fmla="*/ 696 h 756"/>
                  <a:gd name="T14" fmla="*/ 2812 w 2812"/>
                  <a:gd name="T15" fmla="*/ 74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2" h="756">
                    <a:moveTo>
                      <a:pt x="0" y="741"/>
                    </a:moveTo>
                    <a:cubicBezTo>
                      <a:pt x="90" y="733"/>
                      <a:pt x="181" y="726"/>
                      <a:pt x="272" y="696"/>
                    </a:cubicBezTo>
                    <a:cubicBezTo>
                      <a:pt x="363" y="666"/>
                      <a:pt x="438" y="627"/>
                      <a:pt x="544" y="559"/>
                    </a:cubicBezTo>
                    <a:cubicBezTo>
                      <a:pt x="650" y="491"/>
                      <a:pt x="748" y="378"/>
                      <a:pt x="907" y="287"/>
                    </a:cubicBezTo>
                    <a:cubicBezTo>
                      <a:pt x="1066" y="196"/>
                      <a:pt x="1300" y="0"/>
                      <a:pt x="1497" y="15"/>
                    </a:cubicBezTo>
                    <a:cubicBezTo>
                      <a:pt x="1694" y="30"/>
                      <a:pt x="1906" y="265"/>
                      <a:pt x="2087" y="378"/>
                    </a:cubicBezTo>
                    <a:cubicBezTo>
                      <a:pt x="2268" y="491"/>
                      <a:pt x="2465" y="636"/>
                      <a:pt x="2586" y="696"/>
                    </a:cubicBezTo>
                    <a:cubicBezTo>
                      <a:pt x="2707" y="756"/>
                      <a:pt x="2759" y="748"/>
                      <a:pt x="2812" y="741"/>
                    </a:cubicBezTo>
                  </a:path>
                </a:pathLst>
              </a:custGeom>
              <a:noFill/>
              <a:ln w="254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15" name="Group 71"/>
            <p:cNvGrpSpPr>
              <a:grpSpLocks/>
            </p:cNvGrpSpPr>
            <p:nvPr/>
          </p:nvGrpSpPr>
          <p:grpSpPr bwMode="auto">
            <a:xfrm>
              <a:off x="2835" y="1480"/>
              <a:ext cx="1860" cy="90"/>
              <a:chOff x="2835" y="1480"/>
              <a:chExt cx="1860" cy="90"/>
            </a:xfrm>
          </p:grpSpPr>
          <p:sp>
            <p:nvSpPr>
              <p:cNvPr id="6216" name="AutoShape 72"/>
              <p:cNvSpPr>
                <a:spLocks noChangeArrowheads="1"/>
              </p:cNvSpPr>
              <p:nvPr/>
            </p:nvSpPr>
            <p:spPr bwMode="auto">
              <a:xfrm>
                <a:off x="283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AutoShape 73"/>
              <p:cNvSpPr>
                <a:spLocks noChangeArrowheads="1"/>
              </p:cNvSpPr>
              <p:nvPr/>
            </p:nvSpPr>
            <p:spPr bwMode="auto">
              <a:xfrm>
                <a:off x="297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AutoShape 74"/>
              <p:cNvSpPr>
                <a:spLocks noChangeArrowheads="1"/>
              </p:cNvSpPr>
              <p:nvPr/>
            </p:nvSpPr>
            <p:spPr bwMode="auto">
              <a:xfrm>
                <a:off x="315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AutoShape 75"/>
              <p:cNvSpPr>
                <a:spLocks noChangeArrowheads="1"/>
              </p:cNvSpPr>
              <p:nvPr/>
            </p:nvSpPr>
            <p:spPr bwMode="auto">
              <a:xfrm>
                <a:off x="3288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AutoShape 76"/>
              <p:cNvSpPr>
                <a:spLocks noChangeArrowheads="1"/>
              </p:cNvSpPr>
              <p:nvPr/>
            </p:nvSpPr>
            <p:spPr bwMode="auto">
              <a:xfrm>
                <a:off x="3560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AutoShape 77"/>
              <p:cNvSpPr>
                <a:spLocks noChangeArrowheads="1"/>
              </p:cNvSpPr>
              <p:nvPr/>
            </p:nvSpPr>
            <p:spPr bwMode="auto">
              <a:xfrm>
                <a:off x="351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AutoShape 78"/>
              <p:cNvSpPr>
                <a:spLocks noChangeArrowheads="1"/>
              </p:cNvSpPr>
              <p:nvPr/>
            </p:nvSpPr>
            <p:spPr bwMode="auto">
              <a:xfrm>
                <a:off x="365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AutoShape 79"/>
              <p:cNvSpPr>
                <a:spLocks noChangeArrowheads="1"/>
              </p:cNvSpPr>
              <p:nvPr/>
            </p:nvSpPr>
            <p:spPr bwMode="auto">
              <a:xfrm>
                <a:off x="342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AutoShape 80"/>
              <p:cNvSpPr>
                <a:spLocks noChangeArrowheads="1"/>
              </p:cNvSpPr>
              <p:nvPr/>
            </p:nvSpPr>
            <p:spPr bwMode="auto">
              <a:xfrm>
                <a:off x="374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AutoShape 81"/>
              <p:cNvSpPr>
                <a:spLocks noChangeArrowheads="1"/>
              </p:cNvSpPr>
              <p:nvPr/>
            </p:nvSpPr>
            <p:spPr bwMode="auto">
              <a:xfrm>
                <a:off x="392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AutoShape 82"/>
              <p:cNvSpPr>
                <a:spLocks noChangeArrowheads="1"/>
              </p:cNvSpPr>
              <p:nvPr/>
            </p:nvSpPr>
            <p:spPr bwMode="auto">
              <a:xfrm>
                <a:off x="396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AutoShape 83"/>
              <p:cNvSpPr>
                <a:spLocks noChangeArrowheads="1"/>
              </p:cNvSpPr>
              <p:nvPr/>
            </p:nvSpPr>
            <p:spPr bwMode="auto">
              <a:xfrm>
                <a:off x="405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AutoShape 84"/>
              <p:cNvSpPr>
                <a:spLocks noChangeArrowheads="1"/>
              </p:cNvSpPr>
              <p:nvPr/>
            </p:nvSpPr>
            <p:spPr bwMode="auto">
              <a:xfrm>
                <a:off x="419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9" name="AutoShape 85"/>
              <p:cNvSpPr>
                <a:spLocks noChangeArrowheads="1"/>
              </p:cNvSpPr>
              <p:nvPr/>
            </p:nvSpPr>
            <p:spPr bwMode="auto">
              <a:xfrm>
                <a:off x="4377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0" name="AutoShape 86"/>
              <p:cNvSpPr>
                <a:spLocks noChangeArrowheads="1"/>
              </p:cNvSpPr>
              <p:nvPr/>
            </p:nvSpPr>
            <p:spPr bwMode="auto">
              <a:xfrm>
                <a:off x="460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1" name="AutoShape 87"/>
              <p:cNvSpPr>
                <a:spLocks noChangeArrowheads="1"/>
              </p:cNvSpPr>
              <p:nvPr/>
            </p:nvSpPr>
            <p:spPr bwMode="auto">
              <a:xfrm>
                <a:off x="383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2" name="AutoShape 88"/>
              <p:cNvSpPr>
                <a:spLocks noChangeArrowheads="1"/>
              </p:cNvSpPr>
              <p:nvPr/>
            </p:nvSpPr>
            <p:spPr bwMode="auto">
              <a:xfrm>
                <a:off x="3606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33" name="Group 89"/>
            <p:cNvGrpSpPr>
              <a:grpSpLocks/>
            </p:cNvGrpSpPr>
            <p:nvPr/>
          </p:nvGrpSpPr>
          <p:grpSpPr bwMode="auto">
            <a:xfrm>
              <a:off x="748" y="1480"/>
              <a:ext cx="1634" cy="90"/>
              <a:chOff x="748" y="1480"/>
              <a:chExt cx="1634" cy="90"/>
            </a:xfrm>
          </p:grpSpPr>
          <p:sp>
            <p:nvSpPr>
              <p:cNvPr id="6234" name="AutoShape 90"/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5" name="AutoShape 91"/>
              <p:cNvSpPr>
                <a:spLocks noChangeArrowheads="1"/>
              </p:cNvSpPr>
              <p:nvPr/>
            </p:nvSpPr>
            <p:spPr bwMode="auto">
              <a:xfrm>
                <a:off x="165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6" name="AutoShape 92"/>
              <p:cNvSpPr>
                <a:spLocks noChangeArrowheads="1"/>
              </p:cNvSpPr>
              <p:nvPr/>
            </p:nvSpPr>
            <p:spPr bwMode="auto">
              <a:xfrm>
                <a:off x="229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7" name="AutoShape 93"/>
              <p:cNvSpPr>
                <a:spLocks noChangeArrowheads="1"/>
              </p:cNvSpPr>
              <p:nvPr/>
            </p:nvSpPr>
            <p:spPr bwMode="auto">
              <a:xfrm>
                <a:off x="206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8" name="AutoShape 94"/>
              <p:cNvSpPr>
                <a:spLocks noChangeArrowheads="1"/>
              </p:cNvSpPr>
              <p:nvPr/>
            </p:nvSpPr>
            <p:spPr bwMode="auto">
              <a:xfrm>
                <a:off x="188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9" name="AutoShape 95"/>
              <p:cNvSpPr>
                <a:spLocks noChangeArrowheads="1"/>
              </p:cNvSpPr>
              <p:nvPr/>
            </p:nvSpPr>
            <p:spPr bwMode="auto">
              <a:xfrm>
                <a:off x="174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0" name="AutoShape 96"/>
              <p:cNvSpPr>
                <a:spLocks noChangeArrowheads="1"/>
              </p:cNvSpPr>
              <p:nvPr/>
            </p:nvSpPr>
            <p:spPr bwMode="auto">
              <a:xfrm>
                <a:off x="147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1" name="AutoShape 97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2" name="AutoShape 98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3" name="AutoShape 99"/>
              <p:cNvSpPr>
                <a:spLocks noChangeArrowheads="1"/>
              </p:cNvSpPr>
              <p:nvPr/>
            </p:nvSpPr>
            <p:spPr bwMode="auto">
              <a:xfrm>
                <a:off x="102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4" name="AutoShape 100"/>
              <p:cNvSpPr>
                <a:spLocks noChangeArrowheads="1"/>
              </p:cNvSpPr>
              <p:nvPr/>
            </p:nvSpPr>
            <p:spPr bwMode="auto">
              <a:xfrm>
                <a:off x="74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5" name="AutoShape 101"/>
              <p:cNvSpPr>
                <a:spLocks noChangeArrowheads="1"/>
              </p:cNvSpPr>
              <p:nvPr/>
            </p:nvSpPr>
            <p:spPr bwMode="auto">
              <a:xfrm>
                <a:off x="1610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6" name="AutoShape 102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" name="Group 103"/>
            <p:cNvGrpSpPr>
              <a:grpSpLocks/>
            </p:cNvGrpSpPr>
            <p:nvPr/>
          </p:nvGrpSpPr>
          <p:grpSpPr bwMode="auto">
            <a:xfrm>
              <a:off x="1927" y="1480"/>
              <a:ext cx="1407" cy="90"/>
              <a:chOff x="1927" y="1480"/>
              <a:chExt cx="1407" cy="90"/>
            </a:xfrm>
          </p:grpSpPr>
          <p:sp>
            <p:nvSpPr>
              <p:cNvPr id="6248" name="AutoShape 104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" name="AutoShape 105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" name="AutoShape 106"/>
              <p:cNvSpPr>
                <a:spLocks noChangeArrowheads="1"/>
              </p:cNvSpPr>
              <p:nvPr/>
            </p:nvSpPr>
            <p:spPr bwMode="auto">
              <a:xfrm>
                <a:off x="2608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" name="AutoShape 107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" name="AutoShape 108"/>
              <p:cNvSpPr>
                <a:spLocks noChangeArrowheads="1"/>
              </p:cNvSpPr>
              <p:nvPr/>
            </p:nvSpPr>
            <p:spPr bwMode="auto">
              <a:xfrm>
                <a:off x="278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" name="AutoShape 109"/>
              <p:cNvSpPr>
                <a:spLocks noChangeArrowheads="1"/>
              </p:cNvSpPr>
              <p:nvPr/>
            </p:nvSpPr>
            <p:spPr bwMode="auto">
              <a:xfrm>
                <a:off x="292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" name="AutoShape 110"/>
              <p:cNvSpPr>
                <a:spLocks noChangeArrowheads="1"/>
              </p:cNvSpPr>
              <p:nvPr/>
            </p:nvSpPr>
            <p:spPr bwMode="auto">
              <a:xfrm>
                <a:off x="306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" name="AutoShape 111"/>
              <p:cNvSpPr>
                <a:spLocks noChangeArrowheads="1"/>
              </p:cNvSpPr>
              <p:nvPr/>
            </p:nvSpPr>
            <p:spPr bwMode="auto">
              <a:xfrm>
                <a:off x="324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" name="AutoShape 112"/>
              <p:cNvSpPr>
                <a:spLocks noChangeArrowheads="1"/>
              </p:cNvSpPr>
              <p:nvPr/>
            </p:nvSpPr>
            <p:spPr bwMode="auto">
              <a:xfrm>
                <a:off x="224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10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1927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426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" name="AutoShape 116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1" name="AutoShape 117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62" name="Text Box 118"/>
              <p:cNvSpPr txBox="1">
                <a:spLocks noChangeArrowheads="1"/>
              </p:cNvSpPr>
              <p:nvPr/>
            </p:nvSpPr>
            <p:spPr bwMode="auto">
              <a:xfrm>
                <a:off x="684213" y="1484313"/>
                <a:ext cx="771919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Usually we do not know the true distributions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𝑐𝑙𝑎𝑠𝑠</m:t>
                        </m:r>
                      </m:e>
                    </m:d>
                  </m:oMath>
                </a14:m>
                <a:endParaRPr lang="cs-CZ" altLang="en-US" dirty="0"/>
              </a:p>
            </p:txBody>
          </p:sp>
        </mc:Choice>
        <mc:Fallback xmlns="">
          <p:sp>
            <p:nvSpPr>
              <p:cNvPr id="6262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1484313"/>
                <a:ext cx="771919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74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539310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231" t="-7336" r="-26154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12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Estimation of parameters</a:t>
            </a:r>
            <a:endParaRPr lang="cs-CZ" alt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95288" y="2781300"/>
            <a:ext cx="7993062" cy="1873250"/>
            <a:chOff x="204" y="2069"/>
            <a:chExt cx="5035" cy="1180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385" y="2069"/>
              <a:ext cx="4763" cy="1180"/>
              <a:chOff x="385" y="436"/>
              <a:chExt cx="4763" cy="1180"/>
            </a:xfrm>
          </p:grpSpPr>
          <p:grpSp>
            <p:nvGrpSpPr>
              <p:cNvPr id="7174" name="Group 6"/>
              <p:cNvGrpSpPr>
                <a:grpSpLocks/>
              </p:cNvGrpSpPr>
              <p:nvPr/>
            </p:nvGrpSpPr>
            <p:grpSpPr bwMode="auto">
              <a:xfrm>
                <a:off x="385" y="436"/>
                <a:ext cx="4763" cy="1180"/>
                <a:chOff x="476" y="2613"/>
                <a:chExt cx="4763" cy="1180"/>
              </a:xfrm>
            </p:grpSpPr>
            <p:sp>
              <p:nvSpPr>
                <p:cNvPr id="7175" name="Line 7"/>
                <p:cNvSpPr>
                  <a:spLocks noChangeShapeType="1"/>
                </p:cNvSpPr>
                <p:nvPr/>
              </p:nvSpPr>
              <p:spPr bwMode="auto">
                <a:xfrm>
                  <a:off x="476" y="3702"/>
                  <a:ext cx="47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1882" y="2848"/>
                  <a:ext cx="1565" cy="854"/>
                </a:xfrm>
                <a:custGeom>
                  <a:avLst/>
                  <a:gdLst>
                    <a:gd name="T0" fmla="*/ 0 w 2087"/>
                    <a:gd name="T1" fmla="*/ 839 h 854"/>
                    <a:gd name="T2" fmla="*/ 136 w 2087"/>
                    <a:gd name="T3" fmla="*/ 839 h 854"/>
                    <a:gd name="T4" fmla="*/ 363 w 2087"/>
                    <a:gd name="T5" fmla="*/ 748 h 854"/>
                    <a:gd name="T6" fmla="*/ 590 w 2087"/>
                    <a:gd name="T7" fmla="*/ 521 h 854"/>
                    <a:gd name="T8" fmla="*/ 862 w 2087"/>
                    <a:gd name="T9" fmla="*/ 68 h 854"/>
                    <a:gd name="T10" fmla="*/ 1043 w 2087"/>
                    <a:gd name="T11" fmla="*/ 113 h 854"/>
                    <a:gd name="T12" fmla="*/ 1180 w 2087"/>
                    <a:gd name="T13" fmla="*/ 22 h 854"/>
                    <a:gd name="T14" fmla="*/ 1316 w 2087"/>
                    <a:gd name="T15" fmla="*/ 159 h 854"/>
                    <a:gd name="T16" fmla="*/ 1542 w 2087"/>
                    <a:gd name="T17" fmla="*/ 567 h 854"/>
                    <a:gd name="T18" fmla="*/ 1860 w 2087"/>
                    <a:gd name="T19" fmla="*/ 794 h 854"/>
                    <a:gd name="T20" fmla="*/ 2087 w 2087"/>
                    <a:gd name="T21" fmla="*/ 839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87" h="854">
                      <a:moveTo>
                        <a:pt x="0" y="839"/>
                      </a:moveTo>
                      <a:cubicBezTo>
                        <a:pt x="38" y="846"/>
                        <a:pt x="76" y="854"/>
                        <a:pt x="136" y="839"/>
                      </a:cubicBezTo>
                      <a:cubicBezTo>
                        <a:pt x="196" y="824"/>
                        <a:pt x="288" y="801"/>
                        <a:pt x="363" y="748"/>
                      </a:cubicBezTo>
                      <a:cubicBezTo>
                        <a:pt x="438" y="695"/>
                        <a:pt x="507" y="634"/>
                        <a:pt x="590" y="521"/>
                      </a:cubicBezTo>
                      <a:cubicBezTo>
                        <a:pt x="673" y="408"/>
                        <a:pt x="787" y="136"/>
                        <a:pt x="862" y="68"/>
                      </a:cubicBezTo>
                      <a:cubicBezTo>
                        <a:pt x="937" y="0"/>
                        <a:pt x="990" y="121"/>
                        <a:pt x="1043" y="113"/>
                      </a:cubicBezTo>
                      <a:cubicBezTo>
                        <a:pt x="1096" y="105"/>
                        <a:pt x="1135" y="14"/>
                        <a:pt x="1180" y="22"/>
                      </a:cubicBezTo>
                      <a:cubicBezTo>
                        <a:pt x="1225" y="30"/>
                        <a:pt x="1256" y="68"/>
                        <a:pt x="1316" y="159"/>
                      </a:cubicBezTo>
                      <a:cubicBezTo>
                        <a:pt x="1376" y="250"/>
                        <a:pt x="1451" y="461"/>
                        <a:pt x="1542" y="567"/>
                      </a:cubicBezTo>
                      <a:cubicBezTo>
                        <a:pt x="1633" y="673"/>
                        <a:pt x="1769" y="749"/>
                        <a:pt x="1860" y="794"/>
                      </a:cubicBezTo>
                      <a:cubicBezTo>
                        <a:pt x="1951" y="839"/>
                        <a:pt x="2019" y="839"/>
                        <a:pt x="2087" y="839"/>
                      </a:cubicBezTo>
                    </a:path>
                  </a:pathLst>
                </a:custGeom>
                <a:noFill/>
                <a:ln w="25400" cap="rnd">
                  <a:solidFill>
                    <a:srgbClr val="3333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7" name="Freeform 9"/>
                <p:cNvSpPr>
                  <a:spLocks/>
                </p:cNvSpPr>
                <p:nvPr/>
              </p:nvSpPr>
              <p:spPr bwMode="auto">
                <a:xfrm>
                  <a:off x="2733" y="3173"/>
                  <a:ext cx="2143" cy="529"/>
                </a:xfrm>
                <a:custGeom>
                  <a:avLst/>
                  <a:gdLst>
                    <a:gd name="T0" fmla="*/ 0 w 2858"/>
                    <a:gd name="T1" fmla="*/ 506 h 529"/>
                    <a:gd name="T2" fmla="*/ 182 w 2858"/>
                    <a:gd name="T3" fmla="*/ 506 h 529"/>
                    <a:gd name="T4" fmla="*/ 635 w 2858"/>
                    <a:gd name="T5" fmla="*/ 370 h 529"/>
                    <a:gd name="T6" fmla="*/ 998 w 2858"/>
                    <a:gd name="T7" fmla="*/ 98 h 529"/>
                    <a:gd name="T8" fmla="*/ 1316 w 2858"/>
                    <a:gd name="T9" fmla="*/ 7 h 529"/>
                    <a:gd name="T10" fmla="*/ 1588 w 2858"/>
                    <a:gd name="T11" fmla="*/ 143 h 529"/>
                    <a:gd name="T12" fmla="*/ 1769 w 2858"/>
                    <a:gd name="T13" fmla="*/ 143 h 529"/>
                    <a:gd name="T14" fmla="*/ 2132 w 2858"/>
                    <a:gd name="T15" fmla="*/ 370 h 529"/>
                    <a:gd name="T16" fmla="*/ 2404 w 2858"/>
                    <a:gd name="T17" fmla="*/ 461 h 529"/>
                    <a:gd name="T18" fmla="*/ 2858 w 2858"/>
                    <a:gd name="T19" fmla="*/ 506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58" h="529">
                      <a:moveTo>
                        <a:pt x="0" y="506"/>
                      </a:moveTo>
                      <a:cubicBezTo>
                        <a:pt x="38" y="517"/>
                        <a:pt x="76" y="529"/>
                        <a:pt x="182" y="506"/>
                      </a:cubicBezTo>
                      <a:cubicBezTo>
                        <a:pt x="288" y="483"/>
                        <a:pt x="499" y="438"/>
                        <a:pt x="635" y="370"/>
                      </a:cubicBezTo>
                      <a:cubicBezTo>
                        <a:pt x="771" y="302"/>
                        <a:pt x="884" y="159"/>
                        <a:pt x="998" y="98"/>
                      </a:cubicBezTo>
                      <a:cubicBezTo>
                        <a:pt x="1112" y="37"/>
                        <a:pt x="1218" y="0"/>
                        <a:pt x="1316" y="7"/>
                      </a:cubicBezTo>
                      <a:cubicBezTo>
                        <a:pt x="1414" y="14"/>
                        <a:pt x="1513" y="120"/>
                        <a:pt x="1588" y="143"/>
                      </a:cubicBezTo>
                      <a:cubicBezTo>
                        <a:pt x="1663" y="166"/>
                        <a:pt x="1678" y="105"/>
                        <a:pt x="1769" y="143"/>
                      </a:cubicBezTo>
                      <a:cubicBezTo>
                        <a:pt x="1860" y="181"/>
                        <a:pt x="2026" y="317"/>
                        <a:pt x="2132" y="370"/>
                      </a:cubicBezTo>
                      <a:cubicBezTo>
                        <a:pt x="2238" y="423"/>
                        <a:pt x="2283" y="438"/>
                        <a:pt x="2404" y="461"/>
                      </a:cubicBezTo>
                      <a:cubicBezTo>
                        <a:pt x="2525" y="484"/>
                        <a:pt x="2691" y="495"/>
                        <a:pt x="2858" y="506"/>
                      </a:cubicBez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36" y="2613"/>
                  <a:ext cx="8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333399"/>
                      </a:solidFill>
                    </a:rPr>
                    <a:t>unvoiced</a:t>
                  </a:r>
                  <a:endParaRPr lang="cs-CZ" altLang="en-US">
                    <a:solidFill>
                      <a:srgbClr val="333399"/>
                    </a:solidFill>
                  </a:endParaRPr>
                </a:p>
              </p:txBody>
            </p:sp>
            <p:sp>
              <p:nvSpPr>
                <p:cNvPr id="717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16" y="2613"/>
                  <a:ext cx="58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FF0000"/>
                      </a:solidFill>
                    </a:rPr>
                    <a:t>voiced</a:t>
                  </a:r>
                  <a:endParaRPr lang="cs-CZ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62" y="2795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1" name="Freeform 13"/>
                <p:cNvSpPr>
                  <a:spLocks/>
                </p:cNvSpPr>
                <p:nvPr/>
              </p:nvSpPr>
              <p:spPr bwMode="auto">
                <a:xfrm>
                  <a:off x="793" y="3067"/>
                  <a:ext cx="1905" cy="635"/>
                </a:xfrm>
                <a:custGeom>
                  <a:avLst/>
                  <a:gdLst>
                    <a:gd name="T0" fmla="*/ 0 w 2812"/>
                    <a:gd name="T1" fmla="*/ 741 h 756"/>
                    <a:gd name="T2" fmla="*/ 272 w 2812"/>
                    <a:gd name="T3" fmla="*/ 696 h 756"/>
                    <a:gd name="T4" fmla="*/ 544 w 2812"/>
                    <a:gd name="T5" fmla="*/ 559 h 756"/>
                    <a:gd name="T6" fmla="*/ 907 w 2812"/>
                    <a:gd name="T7" fmla="*/ 287 h 756"/>
                    <a:gd name="T8" fmla="*/ 1497 w 2812"/>
                    <a:gd name="T9" fmla="*/ 15 h 756"/>
                    <a:gd name="T10" fmla="*/ 2087 w 2812"/>
                    <a:gd name="T11" fmla="*/ 378 h 756"/>
                    <a:gd name="T12" fmla="*/ 2586 w 2812"/>
                    <a:gd name="T13" fmla="*/ 696 h 756"/>
                    <a:gd name="T14" fmla="*/ 2812 w 2812"/>
                    <a:gd name="T15" fmla="*/ 741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2" h="756">
                      <a:moveTo>
                        <a:pt x="0" y="741"/>
                      </a:moveTo>
                      <a:cubicBezTo>
                        <a:pt x="90" y="733"/>
                        <a:pt x="181" y="726"/>
                        <a:pt x="272" y="696"/>
                      </a:cubicBezTo>
                      <a:cubicBezTo>
                        <a:pt x="363" y="666"/>
                        <a:pt x="438" y="627"/>
                        <a:pt x="544" y="559"/>
                      </a:cubicBezTo>
                      <a:cubicBezTo>
                        <a:pt x="650" y="491"/>
                        <a:pt x="748" y="378"/>
                        <a:pt x="907" y="287"/>
                      </a:cubicBezTo>
                      <a:cubicBezTo>
                        <a:pt x="1066" y="196"/>
                        <a:pt x="1300" y="0"/>
                        <a:pt x="1497" y="15"/>
                      </a:cubicBezTo>
                      <a:cubicBezTo>
                        <a:pt x="1694" y="30"/>
                        <a:pt x="1906" y="265"/>
                        <a:pt x="2087" y="378"/>
                      </a:cubicBezTo>
                      <a:cubicBezTo>
                        <a:pt x="2268" y="491"/>
                        <a:pt x="2465" y="636"/>
                        <a:pt x="2586" y="696"/>
                      </a:cubicBezTo>
                      <a:cubicBezTo>
                        <a:pt x="2707" y="756"/>
                        <a:pt x="2759" y="748"/>
                        <a:pt x="2812" y="741"/>
                      </a:cubicBezTo>
                    </a:path>
                  </a:pathLst>
                </a:custGeom>
                <a:noFill/>
                <a:ln w="254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83" y="2613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008000"/>
                      </a:solidFill>
                    </a:rPr>
                    <a:t>silence</a:t>
                  </a:r>
                  <a:endParaRPr lang="cs-CZ" altLang="en-US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2835" y="1480"/>
                <a:ext cx="1860" cy="90"/>
                <a:chOff x="2835" y="1480"/>
                <a:chExt cx="1860" cy="90"/>
              </a:xfrm>
            </p:grpSpPr>
            <p:sp>
              <p:nvSpPr>
                <p:cNvPr id="7184" name="AutoShape 16"/>
                <p:cNvSpPr>
                  <a:spLocks noChangeArrowheads="1"/>
                </p:cNvSpPr>
                <p:nvPr/>
              </p:nvSpPr>
              <p:spPr bwMode="auto">
                <a:xfrm>
                  <a:off x="283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5" name="AutoShape 17"/>
                <p:cNvSpPr>
                  <a:spLocks noChangeArrowheads="1"/>
                </p:cNvSpPr>
                <p:nvPr/>
              </p:nvSpPr>
              <p:spPr bwMode="auto">
                <a:xfrm>
                  <a:off x="297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" name="AutoShape 18"/>
                <p:cNvSpPr>
                  <a:spLocks noChangeArrowheads="1"/>
                </p:cNvSpPr>
                <p:nvPr/>
              </p:nvSpPr>
              <p:spPr bwMode="auto">
                <a:xfrm>
                  <a:off x="315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" name="AutoShape 19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 noChangeArrowheads="1"/>
                </p:cNvSpPr>
                <p:nvPr/>
              </p:nvSpPr>
              <p:spPr bwMode="auto">
                <a:xfrm>
                  <a:off x="3560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9" name="AutoShape 21"/>
                <p:cNvSpPr>
                  <a:spLocks noChangeArrowheads="1"/>
                </p:cNvSpPr>
                <p:nvPr/>
              </p:nvSpPr>
              <p:spPr bwMode="auto">
                <a:xfrm>
                  <a:off x="351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0" name="AutoShape 22"/>
                <p:cNvSpPr>
                  <a:spLocks noChangeArrowheads="1"/>
                </p:cNvSpPr>
                <p:nvPr/>
              </p:nvSpPr>
              <p:spPr bwMode="auto">
                <a:xfrm>
                  <a:off x="365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1" name="AutoShape 23"/>
                <p:cNvSpPr>
                  <a:spLocks noChangeArrowheads="1"/>
                </p:cNvSpPr>
                <p:nvPr/>
              </p:nvSpPr>
              <p:spPr bwMode="auto">
                <a:xfrm>
                  <a:off x="342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2" name="AutoShape 24"/>
                <p:cNvSpPr>
                  <a:spLocks noChangeArrowheads="1"/>
                </p:cNvSpPr>
                <p:nvPr/>
              </p:nvSpPr>
              <p:spPr bwMode="auto">
                <a:xfrm>
                  <a:off x="374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3" name="AutoShape 25"/>
                <p:cNvSpPr>
                  <a:spLocks noChangeArrowheads="1"/>
                </p:cNvSpPr>
                <p:nvPr/>
              </p:nvSpPr>
              <p:spPr bwMode="auto">
                <a:xfrm>
                  <a:off x="392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4" name="AutoShape 26"/>
                <p:cNvSpPr>
                  <a:spLocks noChangeArrowheads="1"/>
                </p:cNvSpPr>
                <p:nvPr/>
              </p:nvSpPr>
              <p:spPr bwMode="auto">
                <a:xfrm>
                  <a:off x="396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AutoShape 27"/>
                <p:cNvSpPr>
                  <a:spLocks noChangeArrowheads="1"/>
                </p:cNvSpPr>
                <p:nvPr/>
              </p:nvSpPr>
              <p:spPr bwMode="auto">
                <a:xfrm>
                  <a:off x="405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AutoShape 28"/>
                <p:cNvSpPr>
                  <a:spLocks noChangeArrowheads="1"/>
                </p:cNvSpPr>
                <p:nvPr/>
              </p:nvSpPr>
              <p:spPr bwMode="auto">
                <a:xfrm>
                  <a:off x="419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7" name="AutoShape 29"/>
                <p:cNvSpPr>
                  <a:spLocks noChangeArrowheads="1"/>
                </p:cNvSpPr>
                <p:nvPr/>
              </p:nvSpPr>
              <p:spPr bwMode="auto">
                <a:xfrm>
                  <a:off x="4377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8" name="AutoShape 30"/>
                <p:cNvSpPr>
                  <a:spLocks noChangeArrowheads="1"/>
                </p:cNvSpPr>
                <p:nvPr/>
              </p:nvSpPr>
              <p:spPr bwMode="auto">
                <a:xfrm>
                  <a:off x="460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83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AutoShape 32"/>
                <p:cNvSpPr>
                  <a:spLocks noChangeArrowheads="1"/>
                </p:cNvSpPr>
                <p:nvPr/>
              </p:nvSpPr>
              <p:spPr bwMode="auto">
                <a:xfrm>
                  <a:off x="3606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01" name="Group 33"/>
              <p:cNvGrpSpPr>
                <a:grpSpLocks/>
              </p:cNvGrpSpPr>
              <p:nvPr/>
            </p:nvGrpSpPr>
            <p:grpSpPr bwMode="auto">
              <a:xfrm>
                <a:off x="748" y="1480"/>
                <a:ext cx="1634" cy="90"/>
                <a:chOff x="748" y="1480"/>
                <a:chExt cx="1634" cy="90"/>
              </a:xfrm>
            </p:grpSpPr>
            <p:sp>
              <p:nvSpPr>
                <p:cNvPr id="7202" name="AutoShape 34"/>
                <p:cNvSpPr>
                  <a:spLocks noChangeArrowheads="1"/>
                </p:cNvSpPr>
                <p:nvPr/>
              </p:nvSpPr>
              <p:spPr bwMode="auto">
                <a:xfrm>
                  <a:off x="1565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3" name="AutoShape 35"/>
                <p:cNvSpPr>
                  <a:spLocks noChangeArrowheads="1"/>
                </p:cNvSpPr>
                <p:nvPr/>
              </p:nvSpPr>
              <p:spPr bwMode="auto">
                <a:xfrm>
                  <a:off x="165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4" name="AutoShape 36"/>
                <p:cNvSpPr>
                  <a:spLocks noChangeArrowheads="1"/>
                </p:cNvSpPr>
                <p:nvPr/>
              </p:nvSpPr>
              <p:spPr bwMode="auto">
                <a:xfrm>
                  <a:off x="229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5" name="AutoShape 37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6" name="AutoShape 38"/>
                <p:cNvSpPr>
                  <a:spLocks noChangeArrowheads="1"/>
                </p:cNvSpPr>
                <p:nvPr/>
              </p:nvSpPr>
              <p:spPr bwMode="auto">
                <a:xfrm>
                  <a:off x="188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7" name="AutoShape 39"/>
                <p:cNvSpPr>
                  <a:spLocks noChangeArrowheads="1"/>
                </p:cNvSpPr>
                <p:nvPr/>
              </p:nvSpPr>
              <p:spPr bwMode="auto">
                <a:xfrm>
                  <a:off x="174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8" name="AutoShape 40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" name="AutoShape 41"/>
                <p:cNvSpPr>
                  <a:spLocks noChangeArrowheads="1"/>
                </p:cNvSpPr>
                <p:nvPr/>
              </p:nvSpPr>
              <p:spPr bwMode="auto">
                <a:xfrm>
                  <a:off x="133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20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AutoShape 43"/>
                <p:cNvSpPr>
                  <a:spLocks noChangeArrowheads="1"/>
                </p:cNvSpPr>
                <p:nvPr/>
              </p:nvSpPr>
              <p:spPr bwMode="auto">
                <a:xfrm>
                  <a:off x="102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2" name="AutoShape 44"/>
                <p:cNvSpPr>
                  <a:spLocks noChangeArrowheads="1"/>
                </p:cNvSpPr>
                <p:nvPr/>
              </p:nvSpPr>
              <p:spPr bwMode="auto">
                <a:xfrm>
                  <a:off x="74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AutoShape 45"/>
                <p:cNvSpPr>
                  <a:spLocks noChangeArrowheads="1"/>
                </p:cNvSpPr>
                <p:nvPr/>
              </p:nvSpPr>
              <p:spPr bwMode="auto">
                <a:xfrm>
                  <a:off x="1610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AutoShape 46"/>
                <p:cNvSpPr>
                  <a:spLocks noChangeArrowheads="1"/>
                </p:cNvSpPr>
                <p:nvPr/>
              </p:nvSpPr>
              <p:spPr bwMode="auto">
                <a:xfrm>
                  <a:off x="1519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15" name="Group 47"/>
              <p:cNvGrpSpPr>
                <a:grpSpLocks/>
              </p:cNvGrpSpPr>
              <p:nvPr/>
            </p:nvGrpSpPr>
            <p:grpSpPr bwMode="auto">
              <a:xfrm>
                <a:off x="1927" y="1480"/>
                <a:ext cx="1407" cy="90"/>
                <a:chOff x="1927" y="1480"/>
                <a:chExt cx="1407" cy="90"/>
              </a:xfrm>
            </p:grpSpPr>
            <p:sp>
              <p:nvSpPr>
                <p:cNvPr id="7216" name="AutoShape 48"/>
                <p:cNvSpPr>
                  <a:spLocks noChangeArrowheads="1"/>
                </p:cNvSpPr>
                <p:nvPr/>
              </p:nvSpPr>
              <p:spPr bwMode="auto">
                <a:xfrm>
                  <a:off x="238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AutoShape 49"/>
                <p:cNvSpPr>
                  <a:spLocks noChangeArrowheads="1"/>
                </p:cNvSpPr>
                <p:nvPr/>
              </p:nvSpPr>
              <p:spPr bwMode="auto">
                <a:xfrm>
                  <a:off x="2472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8" name="AutoShape 50"/>
                <p:cNvSpPr>
                  <a:spLocks noChangeArrowheads="1"/>
                </p:cNvSpPr>
                <p:nvPr/>
              </p:nvSpPr>
              <p:spPr bwMode="auto">
                <a:xfrm>
                  <a:off x="2608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AutoShape 51"/>
                <p:cNvSpPr>
                  <a:spLocks noChangeArrowheads="1"/>
                </p:cNvSpPr>
                <p:nvPr/>
              </p:nvSpPr>
              <p:spPr bwMode="auto">
                <a:xfrm>
                  <a:off x="269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0" name="AutoShape 52"/>
                <p:cNvSpPr>
                  <a:spLocks noChangeArrowheads="1"/>
                </p:cNvSpPr>
                <p:nvPr/>
              </p:nvSpPr>
              <p:spPr bwMode="auto">
                <a:xfrm>
                  <a:off x="278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1" name="AutoShape 53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2" name="AutoShape 54"/>
                <p:cNvSpPr>
                  <a:spLocks noChangeArrowheads="1"/>
                </p:cNvSpPr>
                <p:nvPr/>
              </p:nvSpPr>
              <p:spPr bwMode="auto">
                <a:xfrm>
                  <a:off x="306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3" name="AutoShape 55"/>
                <p:cNvSpPr>
                  <a:spLocks noChangeArrowheads="1"/>
                </p:cNvSpPr>
                <p:nvPr/>
              </p:nvSpPr>
              <p:spPr bwMode="auto">
                <a:xfrm>
                  <a:off x="324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4" name="AutoShape 56"/>
                <p:cNvSpPr>
                  <a:spLocks noChangeArrowheads="1"/>
                </p:cNvSpPr>
                <p:nvPr/>
              </p:nvSpPr>
              <p:spPr bwMode="auto">
                <a:xfrm>
                  <a:off x="224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5" name="AutoShape 57"/>
                <p:cNvSpPr>
                  <a:spLocks noChangeArrowheads="1"/>
                </p:cNvSpPr>
                <p:nvPr/>
              </p:nvSpPr>
              <p:spPr bwMode="auto">
                <a:xfrm>
                  <a:off x="210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6" name="AutoShape 58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7" name="AutoShape 59"/>
                <p:cNvSpPr>
                  <a:spLocks noChangeArrowheads="1"/>
                </p:cNvSpPr>
                <p:nvPr/>
              </p:nvSpPr>
              <p:spPr bwMode="auto">
                <a:xfrm>
                  <a:off x="2426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8" name="AutoShape 60"/>
                <p:cNvSpPr>
                  <a:spLocks noChangeArrowheads="1"/>
                </p:cNvSpPr>
                <p:nvPr/>
              </p:nvSpPr>
              <p:spPr bwMode="auto">
                <a:xfrm>
                  <a:off x="265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9" name="AutoShape 61"/>
                <p:cNvSpPr>
                  <a:spLocks noChangeArrowheads="1"/>
                </p:cNvSpPr>
                <p:nvPr/>
              </p:nvSpPr>
              <p:spPr bwMode="auto">
                <a:xfrm>
                  <a:off x="2744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30" name="Group 62"/>
            <p:cNvGrpSpPr>
              <a:grpSpLocks/>
            </p:cNvGrpSpPr>
            <p:nvPr/>
          </p:nvGrpSpPr>
          <p:grpSpPr bwMode="auto">
            <a:xfrm>
              <a:off x="204" y="2568"/>
              <a:ext cx="2994" cy="599"/>
              <a:chOff x="204" y="3339"/>
              <a:chExt cx="2994" cy="599"/>
            </a:xfrm>
          </p:grpSpPr>
          <p:sp>
            <p:nvSpPr>
              <p:cNvPr id="7231" name="Freeform 63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Freeform 64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3" name="Group 65"/>
            <p:cNvGrpSpPr>
              <a:grpSpLocks/>
            </p:cNvGrpSpPr>
            <p:nvPr/>
          </p:nvGrpSpPr>
          <p:grpSpPr bwMode="auto">
            <a:xfrm>
              <a:off x="1474" y="2341"/>
              <a:ext cx="2222" cy="826"/>
              <a:chOff x="204" y="3339"/>
              <a:chExt cx="2994" cy="599"/>
            </a:xfrm>
          </p:grpSpPr>
          <p:sp>
            <p:nvSpPr>
              <p:cNvPr id="7234" name="Freeform 66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Freeform 67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6" name="Group 68"/>
            <p:cNvGrpSpPr>
              <a:grpSpLocks/>
            </p:cNvGrpSpPr>
            <p:nvPr/>
          </p:nvGrpSpPr>
          <p:grpSpPr bwMode="auto">
            <a:xfrm>
              <a:off x="2109" y="2659"/>
              <a:ext cx="3130" cy="508"/>
              <a:chOff x="204" y="3339"/>
              <a:chExt cx="2994" cy="599"/>
            </a:xfrm>
          </p:grpSpPr>
          <p:sp>
            <p:nvSpPr>
              <p:cNvPr id="7237" name="Freeform 69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70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40" name="Text Box 72"/>
              <p:cNvSpPr txBox="1">
                <a:spLocks noChangeArrowheads="1"/>
              </p:cNvSpPr>
              <p:nvPr/>
            </p:nvSpPr>
            <p:spPr bwMode="auto">
              <a:xfrm>
                <a:off x="971550" y="1484313"/>
                <a:ext cx="7416801" cy="5170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… we only see some training examples.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Let’s decide for some parametric model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𝑐𝑙𝑎𝑠𝑠</m:t>
                        </m:r>
                      </m:e>
                    </m:d>
                  </m:oMath>
                </a14:m>
                <a:r>
                  <a:rPr lang="en-US" altLang="en-US" dirty="0"/>
                  <a:t> </a:t>
                </a:r>
                <a:br>
                  <a:rPr lang="en-US" altLang="en-US" dirty="0"/>
                </a:br>
                <a:r>
                  <a:rPr lang="en-US" altLang="en-US" dirty="0"/>
                  <a:t>(e.g. Gaussian distribution) and estimate its parameters from the data.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Here, we are using the </a:t>
                </a:r>
                <a:r>
                  <a:rPr lang="en-US" altLang="en-US" b="1" dirty="0"/>
                  <a:t>frequentist approach</a:t>
                </a:r>
                <a:r>
                  <a:rPr lang="en-US" altLang="en-US" dirty="0"/>
                  <a:t>: Estimated distributions tell us that observation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en-US" dirty="0"/>
                  <a:t>will be more likely as we see more similar observations in the training data.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From now, lets forget about classes. We will concentrate just on estimating probability density functions (e.g. one for each class).</a:t>
                </a:r>
              </a:p>
            </p:txBody>
          </p:sp>
        </mc:Choice>
        <mc:Fallback xmlns="">
          <p:sp>
            <p:nvSpPr>
              <p:cNvPr id="7240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1484313"/>
                <a:ext cx="7416801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657" t="-589" b="-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7539310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231" t="-7336" r="-26154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2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en-US" sz="4000" dirty="0"/>
              <a:t>Gaussian distribution </a:t>
            </a:r>
            <a:r>
              <a:rPr lang="en-US" altLang="en-US" sz="3600" dirty="0"/>
              <a:t>(univariate)</a:t>
            </a:r>
            <a:endParaRPr lang="cs-CZ" altLang="en-US" sz="3600" dirty="0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206305" y="270224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077"/>
            <a:ext cx="4969073" cy="3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7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Gaussian distribution?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</p:spPr>
            <p:txBody>
              <a:bodyPr/>
              <a:lstStyle/>
              <a:p>
                <a:r>
                  <a:rPr lang="en-US" sz="2400" dirty="0"/>
                  <a:t>Simple and easy to deal with</a:t>
                </a:r>
              </a:p>
              <a:p>
                <a:pPr lvl="1"/>
                <a:r>
                  <a:rPr lang="en-US" sz="2000" dirty="0"/>
                  <a:t>Just a quadratic function in log domain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Log likelihood of observed sequence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  <a:blipFill>
                <a:blip r:embed="rId2"/>
                <a:stretch>
                  <a:fillRect l="-1037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5522" y="3573016"/>
                <a:ext cx="6777112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3573016"/>
                <a:ext cx="6777112" cy="839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3661" y="4437112"/>
                <a:ext cx="5223033" cy="864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61" y="4437112"/>
                <a:ext cx="5223033" cy="86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812804" y="4551652"/>
            <a:ext cx="648072" cy="720080"/>
          </a:xfrm>
          <a:prstGeom prst="wedgeRoundRectCallout">
            <a:avLst>
              <a:gd name="adj1" fmla="val 71536"/>
              <a:gd name="adj2" fmla="val 81695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117158" y="4551652"/>
            <a:ext cx="648072" cy="720080"/>
          </a:xfrm>
          <a:prstGeom prst="wedgeRoundRectCallout">
            <a:avLst>
              <a:gd name="adj1" fmla="val -67797"/>
              <a:gd name="adj2" fmla="val 81696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8224" y="5538498"/>
            <a:ext cx="352536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Sufficient statistics</a:t>
            </a:r>
          </a:p>
          <a:p>
            <a:pPr algn="ctr"/>
            <a:r>
              <a:rPr lang="en-US" dirty="0"/>
              <a:t>(second, first and zero order)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125270" y="4530386"/>
            <a:ext cx="216024" cy="720080"/>
          </a:xfrm>
          <a:prstGeom prst="wedgeRoundRectCallout">
            <a:avLst>
              <a:gd name="adj1" fmla="val -187563"/>
              <a:gd name="adj2" fmla="val 8464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og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12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Gaussian distribution?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7510"/>
            <a:ext cx="6048672" cy="2647554"/>
          </a:xfrm>
        </p:spPr>
        <p:txBody>
          <a:bodyPr/>
          <a:lstStyle/>
          <a:p>
            <a:r>
              <a:rPr lang="en-US" sz="2000" dirty="0"/>
              <a:t>Naturally occurring</a:t>
            </a:r>
          </a:p>
          <a:p>
            <a:r>
              <a:rPr lang="en-US" sz="2000" dirty="0"/>
              <a:t>Central limit theorem: Summing values of many independently generated random variables gives Gaussian distributed observations</a:t>
            </a:r>
          </a:p>
          <a:p>
            <a:r>
              <a:rPr lang="en-US" sz="2000" dirty="0"/>
              <a:t>Examples: </a:t>
            </a:r>
          </a:p>
          <a:p>
            <a:pPr lvl="1"/>
            <a:r>
              <a:rPr lang="en-US" sz="1600" dirty="0"/>
              <a:t>Summing outcome of N dices</a:t>
            </a:r>
          </a:p>
          <a:p>
            <a:pPr lvl="1"/>
            <a:r>
              <a:rPr lang="en-US" sz="1600" dirty="0"/>
              <a:t>Galton’s board</a:t>
            </a:r>
            <a:br>
              <a:rPr lang="en-US" sz="1200" dirty="0"/>
            </a:br>
            <a:r>
              <a:rPr lang="en-US" sz="1200" dirty="0"/>
              <a:t>https://www.youtube.com/watch?v=03tx4v0i7MA</a:t>
            </a:r>
            <a:endParaRPr lang="en-US" sz="16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242" name="Picture 2" descr="https://upload.wikimedia.org/wikipedia/commons/thumb/8/8c/Dice_sum_central_limit_theorem.svg/512px-Dice_sum_central_limit_theor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6827"/>
            <a:ext cx="3600399" cy="43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1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(multivariate)</a:t>
            </a:r>
            <a:endParaRPr lang="cs-CZ" altLang="en-US" sz="4000" b="1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3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/>
              <a:t>Maximum likelihood estimation of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370" y="1711349"/>
                <a:ext cx="8336101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Let’s choose a parametric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/>
                  <a:t> with parameters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1800" dirty="0"/>
                  <a:t>Gaussian distribution with parameters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𝜇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endParaRPr lang="en-US" sz="1600" dirty="0"/>
              </a:p>
              <a:p>
                <a:r>
                  <a:rPr lang="en-US" sz="2000" dirty="0"/>
                  <a:t>… and let’s have some observed training data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which we assume to be </a:t>
                </a:r>
                <a:r>
                  <a:rPr lang="en-US" sz="2000" dirty="0" err="1"/>
                  <a:t>i.i.d</a:t>
                </a:r>
                <a:r>
                  <a:rPr lang="en-US" sz="2000" dirty="0"/>
                  <a:t>. generated from this distribution.</a:t>
                </a:r>
              </a:p>
              <a:p>
                <a:r>
                  <a:rPr lang="en-US" sz="2000" dirty="0"/>
                  <a:t>We might obtain maximum likelihood estimates of the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𝑀𝐿</m:t>
                        </m:r>
                      </m:sup>
                    </m:sSup>
                  </m:oMath>
                </a14:m>
                <a:r>
                  <a:rPr lang="en-US" sz="2000" dirty="0"/>
                  <a:t> by maximizing the likelihood of the observed data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Later, we will see that, under some assumptions, this estimates gives us the most likely parameters.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370" y="1711349"/>
                <a:ext cx="8336101" cy="4525963"/>
              </a:xfrm>
              <a:blipFill>
                <a:blip r:embed="rId2"/>
                <a:stretch>
                  <a:fillRect l="-658" t="-674" r="-10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560" y="3810346"/>
                <a:ext cx="6405343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10346"/>
                <a:ext cx="6405343" cy="11308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16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estimate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158" y="1340265"/>
            <a:ext cx="7504289" cy="2359522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-972616" y="1556288"/>
                <a:ext cx="10369152" cy="4824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2616" y="1556288"/>
                <a:ext cx="10369152" cy="4824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076056" y="5804761"/>
                <a:ext cx="2560803" cy="64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804761"/>
                <a:ext cx="2560803" cy="64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63888" y="5938956"/>
            <a:ext cx="18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similarly:</a:t>
            </a:r>
          </a:p>
        </p:txBody>
      </p:sp>
    </p:spTree>
    <p:extLst>
      <p:ext uri="{BB962C8B-B14F-4D97-AF65-F5344CB8AC3E}">
        <p14:creationId xmlns:p14="http://schemas.microsoft.com/office/powerpoint/2010/main" val="272700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/>
              <a:t>Categorical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2896"/>
                <a:ext cx="8363272" cy="34892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Also referred to as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Discrete distribution</a:t>
                </a:r>
              </a:p>
              <a:p>
                <a:r>
                  <a:rPr lang="en-US" sz="2000" dirty="0"/>
                  <a:t>Special binary case is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Bernoulli distribution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𝑙𝑖𝑔h𝑡𝑒𝑠𝑡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𝑙𝑖𝑔h𝑡𝑒𝑟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𝑙𝑖𝑔h𝑡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𝑚𝑖𝑑𝑑𝑙𝑒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h𝑒𝑎𝑣𝑦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h𝑒𝑎𝑣𝑖𝑒𝑟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h𝑒𝑎𝑣𝑖𝑒𝑠𝑡</m:t>
                        </m:r>
                      </m:e>
                    </m:d>
                  </m:oMath>
                </a14:m>
                <a:br>
                  <a:rPr lang="en-US" sz="2000" b="0" dirty="0"/>
                </a:br>
                <a:r>
                  <a:rPr lang="en-US" sz="2000" dirty="0"/>
                  <a:t>or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can be simply the index of a category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{1,2,…, 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- probabilities of the categories are the parameters</a:t>
                </a:r>
              </a:p>
              <a:p>
                <a:r>
                  <a:rPr lang="en-US" sz="2000" dirty="0"/>
                  <a:t>Likelihood of an observed training set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br>
                  <a:rPr lang="en-US" sz="2000" dirty="0"/>
                </a:b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b="0" dirty="0"/>
                  <a:t> is number of observations from category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b="0" dirty="0"/>
                  <a:t>. </a:t>
                </a:r>
              </a:p>
              <a:p>
                <a:pPr lvl="1"/>
                <a:r>
                  <a:rPr lang="en-US" sz="1600" dirty="0"/>
                  <a:t>(e.g. the numbers from the table)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2896"/>
                <a:ext cx="8363272" cy="3489251"/>
              </a:xfrm>
              <a:blipFill rotWithShape="1">
                <a:blip r:embed="rId2"/>
                <a:stretch>
                  <a:fillRect l="-656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617381"/>
                  </p:ext>
                </p:extLst>
              </p:nvPr>
            </p:nvGraphicFramePr>
            <p:xfrm>
              <a:off x="1115616" y="1058816"/>
              <a:ext cx="7560840" cy="1146048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6156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33066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77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617381"/>
                  </p:ext>
                </p:extLst>
              </p:nvPr>
            </p:nvGraphicFramePr>
            <p:xfrm>
              <a:off x="1115616" y="1058816"/>
              <a:ext cx="7560840" cy="114604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6156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t="-1176" r="-666049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0621" t="-1176" r="-570186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99383" t="-1176" r="-466667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242" t="-1176" r="-369565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8765" t="-1176" r="-2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8765" t="-1176" r="-1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598765" t="-1176" r="-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48148" t="-1176" r="-926" b="-136471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t="-83495" r="-66604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0621" t="-83495" r="-570186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99383" t="-83495" r="-466667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242" t="-83495" r="-36956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8765" t="-83495" r="-2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8765" t="-83495" r="-1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598765" t="-83495" r="-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709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Frequentist vs. Bayesian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Frequentist point of view: </a:t>
            </a:r>
          </a:p>
          <a:p>
            <a:pPr lvl="1"/>
            <a:r>
              <a:rPr lang="en-US" dirty="0"/>
              <a:t>Probability is the frequency of an event occurring in a large (infinite) number of trials</a:t>
            </a:r>
          </a:p>
          <a:p>
            <a:pPr lvl="1"/>
            <a:r>
              <a:rPr lang="en-US" dirty="0"/>
              <a:t>E.g. When flipping a coin many times, what is the proportion of heads?</a:t>
            </a:r>
          </a:p>
          <a:p>
            <a:r>
              <a:rPr lang="en-US" dirty="0">
                <a:solidFill>
                  <a:schemeClr val="bg2"/>
                </a:solidFill>
              </a:rPr>
              <a:t>Bayesian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Inferring probabilities for events that have never occurred or believes which are not directly observed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Prior believes are specified in terms of prior probabilities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Taking into account uncertainty (posterior distribution) of the estimated parameters or hidden variables in our probabilistic model.</a:t>
            </a:r>
          </a:p>
        </p:txBody>
      </p:sp>
    </p:spTree>
    <p:extLst>
      <p:ext uri="{BB962C8B-B14F-4D97-AF65-F5344CB8AC3E}">
        <p14:creationId xmlns:p14="http://schemas.microsoft.com/office/powerpoint/2010/main" val="3377231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estimate for Categorical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60" y="3673945"/>
                <a:ext cx="8352928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73945"/>
                <a:ext cx="8352928" cy="1242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581650" y="5042097"/>
                <a:ext cx="3094565" cy="687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50" y="5042097"/>
                <a:ext cx="3094565" cy="6879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876256" y="4757127"/>
            <a:ext cx="1749458" cy="1912233"/>
            <a:chOff x="7071014" y="4824527"/>
            <a:chExt cx="1749458" cy="1912233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need to use Lagrange multiplier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enforce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651" t="-67925" b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2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altLang="en-US" sz="4000" dirty="0"/>
              <a:t>Simple classification problem – 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37168"/>
                  </p:ext>
                </p:extLst>
              </p:nvPr>
            </p:nvGraphicFramePr>
            <p:xfrm>
              <a:off x="1295400" y="4495800"/>
              <a:ext cx="7543800" cy="2151888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445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37168"/>
                  </p:ext>
                </p:extLst>
              </p:nvPr>
            </p:nvGraphicFramePr>
            <p:xfrm>
              <a:off x="1295400" y="4495800"/>
              <a:ext cx="7543800" cy="215188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800" r="-663580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800" r="-567702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800" r="-464198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800" r="-367081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800" r="-26481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800" r="-16481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800" r="-65839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800" b="-192000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0800" r="-663580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0800" r="-567702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0800" r="-464198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0800" r="-367081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0800" r="-264815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0800" r="-164815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0800" r="-65839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0800" b="-92000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3689" r="-663580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3689" r="-567702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3689" r="-464198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3689" r="-367081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3689" r="-264815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3689" r="-164815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3689" r="-65839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72"/>
          <p:cNvSpPr txBox="1">
            <a:spLocks noChangeArrowheads="1"/>
          </p:cNvSpPr>
          <p:nvPr/>
        </p:nvSpPr>
        <p:spPr bwMode="auto">
          <a:xfrm>
            <a:off x="451846" y="980728"/>
            <a:ext cx="8229600" cy="29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kern="0" dirty="0"/>
              <a:t>Simple example of learning a probabilistic model for maximum</a:t>
            </a:r>
            <a:br>
              <a:rPr lang="en-US" altLang="en-US" sz="2000" kern="0" dirty="0"/>
            </a:br>
            <a:r>
              <a:rPr lang="en-US" altLang="en-US" sz="2000" kern="0" dirty="0"/>
              <a:t>a-posteriori classification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to introduce classification as a basic problem from machine learning field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to understand frequentist’s view of “probability” and to show its limitations as compared to the Bayesian approaches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to refresh basics from probability theory</a:t>
            </a:r>
          </a:p>
          <a:p>
            <a:pPr lvl="1">
              <a:lnSpc>
                <a:spcPct val="80000"/>
              </a:lnSpc>
            </a:pPr>
            <a:endParaRPr lang="en-US" altLang="en-US" sz="1400" kern="0" dirty="0"/>
          </a:p>
          <a:p>
            <a:pPr>
              <a:lnSpc>
                <a:spcPct val="80000"/>
              </a:lnSpc>
            </a:pPr>
            <a:r>
              <a:rPr lang="en-US" altLang="en-US" sz="2000" kern="0" dirty="0"/>
              <a:t>The task is to classify an object (</a:t>
            </a:r>
            <a:r>
              <a:rPr lang="en-US" altLang="en-US" sz="2000" i="1" kern="0" dirty="0"/>
              <a:t>grenade</a:t>
            </a:r>
            <a:r>
              <a:rPr lang="en-US" altLang="en-US" sz="2000" kern="0" dirty="0"/>
              <a:t> or </a:t>
            </a:r>
            <a:r>
              <a:rPr lang="en-US" altLang="en-US" sz="2000" i="1" kern="0" dirty="0"/>
              <a:t>apple</a:t>
            </a:r>
            <a:r>
              <a:rPr lang="en-US" altLang="en-US" sz="2000" kern="0" dirty="0"/>
              <a:t>) given an observation (discrete weight category)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It is heavy. Is it grenade or apple?</a:t>
            </a:r>
          </a:p>
          <a:p>
            <a:pPr lvl="1">
              <a:lnSpc>
                <a:spcPct val="80000"/>
              </a:lnSpc>
            </a:pPr>
            <a:endParaRPr lang="en-US" altLang="en-US" sz="1400" kern="0" dirty="0"/>
          </a:p>
          <a:p>
            <a:pPr>
              <a:lnSpc>
                <a:spcPct val="80000"/>
              </a:lnSpc>
            </a:pPr>
            <a:r>
              <a:rPr lang="en-US" altLang="en-US" sz="2000" kern="0" dirty="0"/>
              <a:t>Lets have 150 observations as training data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/>
              <a:t>Table of observation counts for each class and weight category</a:t>
            </a:r>
          </a:p>
        </p:txBody>
      </p:sp>
    </p:spTree>
    <p:extLst>
      <p:ext uri="{BB962C8B-B14F-4D97-AF65-F5344CB8AC3E}">
        <p14:creationId xmlns:p14="http://schemas.microsoft.com/office/powerpoint/2010/main" val="377242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altLang="en-US" sz="4000" dirty="0"/>
              <a:t>Simple classification problem – II.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944623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445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944623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9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763" r="-663580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763" r="-567702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763" r="-464198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763" r="-367081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763" r="-2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763" r="-1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763" r="-65839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763" b="-183206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6452" r="-66358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6452" r="-567702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6452" r="-464198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6452" r="-367081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6452" r="-2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6452" r="-1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6452" r="-65839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6452" b="-93548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8544" r="-663580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8544" r="-567702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8544" r="-464198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8544" r="-367081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8544" r="-2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8544" r="-1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8544" r="-6583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451846" y="1052736"/>
                <a:ext cx="8229600" cy="2998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400" kern="0" dirty="0"/>
                  <a:t>Lets estimate joint probabilities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𝑐𝑙𝑎𝑠𝑠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𝑜𝑏𝑠𝑒𝑟𝑣𝑎𝑡𝑖𝑜𝑛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2400" kern="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normalizing the counts by the total count gives </a:t>
                </a:r>
                <a:r>
                  <a:rPr lang="en-US" altLang="en-US" sz="1800" kern="0" dirty="0">
                    <a:solidFill>
                      <a:schemeClr val="accent2"/>
                    </a:solidFill>
                  </a:rPr>
                  <a:t>Maximum likelihood (ML) estimates</a:t>
                </a:r>
                <a:r>
                  <a:rPr lang="en-US" altLang="en-US" sz="1800" kern="0" dirty="0"/>
                  <a:t> (see later):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𝑔𝑟𝑒𝑛𝑎𝑑𝑒</m:t>
                        </m:r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h𝑒𝑎𝑣𝑦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150</m:t>
                        </m:r>
                      </m:den>
                    </m:f>
                  </m:oMath>
                </a14:m>
                <a:endParaRPr lang="en-US" altLang="en-US" sz="1800" kern="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We need many observations to obtain robust estimates this way.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How certain can we be about correctness of  these estimates?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18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kern="0" dirty="0"/>
                  <a:t>Maximum a-posteriori classification rule: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given an observation select the most likely class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kern="0" dirty="0"/>
                  <a:t>i.e. select class with highest posterior probability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𝑐𝑙𝑎𝑠𝑠</m:t>
                    </m:r>
                    <m:r>
                      <a:rPr lang="en-US" sz="1800" b="0" i="1" smtClean="0">
                        <a:latin typeface="Cambria Math"/>
                      </a:rPr>
                      <m:t>|</m:t>
                    </m:r>
                    <m:r>
                      <a:rPr lang="en-US" sz="1800" i="1">
                        <a:latin typeface="Cambria Math"/>
                      </a:rPr>
                      <m:t>𝑜𝑏𝑠𝑒𝑟𝑣𝑎𝑡𝑖𝑜𝑛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1800" kern="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/>
                  <a:t>ML estimate: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𝑔𝑟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1800" i="1">
                            <a:latin typeface="Cambria Math"/>
                          </a:rPr>
                          <m:t>𝑛𝑎𝑑𝑒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i="1">
                            <a:latin typeface="Cambria Math"/>
                          </a:rPr>
                          <m:t>h𝑒𝑎𝑣𝑦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2+6</m:t>
                        </m:r>
                      </m:den>
                    </m:f>
                  </m:oMath>
                </a14:m>
                <a:endParaRPr lang="en-US" altLang="en-US" sz="1800" kern="0" dirty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846" y="1052736"/>
                <a:ext cx="8229600" cy="2998440"/>
              </a:xfrm>
              <a:prstGeom prst="rect">
                <a:avLst/>
              </a:prstGeom>
              <a:blipFill rotWithShape="1">
                <a:blip r:embed="rId5"/>
                <a:stretch>
                  <a:fillRect l="-963" t="-3862" r="-1259" b="-50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73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18" name="Rectangle 294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3276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Sum rule</a:t>
            </a:r>
            <a:r>
              <a:rPr lang="cs-CZ" altLang="en-US" sz="2400" dirty="0"/>
              <a:t>: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cs-CZ" alt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Product rule</a:t>
            </a:r>
            <a:r>
              <a:rPr lang="cs-CZ" altLang="en-US" sz="2400" dirty="0"/>
              <a:t>:</a:t>
            </a: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Bayes rule</a:t>
            </a:r>
            <a:r>
              <a:rPr lang="cs-CZ" altLang="en-US" sz="2400" dirty="0"/>
              <a:t>:</a:t>
            </a: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924917" y="3193812"/>
                <a:ext cx="6463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1" smtClean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917" y="3193812"/>
                <a:ext cx="64635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551079" y="1744938"/>
                <a:ext cx="3304548" cy="96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9" y="1744938"/>
                <a:ext cx="3304548" cy="963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6805" y="4869160"/>
                <a:ext cx="6463507" cy="101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05" y="4869160"/>
                <a:ext cx="6463507" cy="10154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theory – I.</a:t>
            </a:r>
            <a:endParaRPr lang="cs-CZ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37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theory – II.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164578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42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8583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858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4452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164578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9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763" r="-663580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763" r="-567702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763" r="-464198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763" r="-367081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763" r="-2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763" r="-1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763" r="-65839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763" b="-183206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6452" r="-66358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6452" r="-567702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6452" r="-464198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6452" r="-367081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6452" r="-2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6452" r="-1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6452" r="-65839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6452" b="-93548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8544" r="-663580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8544" r="-567702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8544" r="-464198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8544" r="-367081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8544" r="-2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8544" r="-1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8544" r="-6583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457200" y="934616"/>
                <a:ext cx="8229600" cy="2998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Sum rule: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𝑎𝑝𝑝𝑙𝑒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8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800" kern="0" dirty="0"/>
              </a:p>
              <a:p>
                <a:pPr>
                  <a:lnSpc>
                    <a:spcPct val="80000"/>
                  </a:lnSpc>
                </a:pPr>
                <a:endParaRPr lang="en-US" altLang="en-US" sz="20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Product rule:</a:t>
                </a:r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𝑔𝑟𝑒𝑛𝑎𝑑𝑒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i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heavy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1800" i="1" dirty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𝑔𝑟𝑒𝑛𝑎𝑑𝑒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600" kern="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34616"/>
                <a:ext cx="8229600" cy="2998440"/>
              </a:xfrm>
              <a:prstGeom prst="rect">
                <a:avLst/>
              </a:prstGeom>
              <a:blipFill rotWithShape="1">
                <a:blip r:embed="rId5"/>
                <a:stretch>
                  <a:fillRect l="-593" t="-4268" b="-9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6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theory – III.</a:t>
            </a:r>
            <a:endParaRPr lang="cs-CZ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395536" y="1124744"/>
                <a:ext cx="8568952" cy="5256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Bayes rule:</a:t>
                </a: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h𝑒𝑎𝑣𝑦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𝑔𝑟𝑒𝑛𝑎𝑑𝑒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𝑔𝑟𝑒𝑛𝑎𝑑𝑒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h𝑒𝑎𝑣𝑦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The evidence can be evaluated using the sum and product rules in terms of likelihoods and priors: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0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𝑔𝑟𝑒𝑛𝑎𝑑𝑒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𝑔𝑟𝑒𝑛𝑎𝑑𝑒</m:t>
                        </m:r>
                      </m:e>
                    </m:d>
                  </m:oMath>
                </a14:m>
                <a:r>
                  <a:rPr lang="en-US" altLang="en-US" sz="2000" kern="0" dirty="0"/>
                  <a:t> +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𝑎𝑝𝑝𝑙𝑒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𝑎𝑝𝑝𝑙𝑒</m:t>
                        </m:r>
                      </m:e>
                    </m:d>
                  </m:oMath>
                </a14:m>
                <a:endParaRPr lang="en-US" altLang="en-US" kern="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Bayes rule for calculating  the class posterior may not seem very useful now, but it will be useful in case continuous valued observations.</a:t>
                </a:r>
                <a:endParaRPr lang="en-US" altLang="en-US" sz="1600" kern="0" dirty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24744"/>
                <a:ext cx="8568952" cy="5256584"/>
              </a:xfrm>
              <a:prstGeom prst="rect">
                <a:avLst/>
              </a:prstGeom>
              <a:blipFill rotWithShape="1">
                <a:blip r:embed="rId2"/>
                <a:stretch>
                  <a:fillRect l="-640" t="-1624" r="-9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9"/>
          <p:cNvSpPr>
            <a:spLocks noChangeArrowheads="1"/>
          </p:cNvSpPr>
          <p:nvPr/>
        </p:nvSpPr>
        <p:spPr bwMode="auto">
          <a:xfrm>
            <a:off x="683568" y="1772816"/>
            <a:ext cx="2971800" cy="376064"/>
          </a:xfrm>
          <a:prstGeom prst="wedgeRectCallout">
            <a:avLst>
              <a:gd name="adj1" fmla="val -228"/>
              <a:gd name="adj2" fmla="val 146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 dirty="0"/>
              <a:t>Posterio</a:t>
            </a:r>
            <a:r>
              <a:rPr lang="en-US" altLang="en-US" dirty="0"/>
              <a:t>r probability</a:t>
            </a:r>
            <a:endParaRPr lang="cs-CZ" altLang="en-US" dirty="0"/>
          </a:p>
        </p:txBody>
      </p:sp>
      <p:sp>
        <p:nvSpPr>
          <p:cNvPr id="9" name="AutoShape 320"/>
          <p:cNvSpPr>
            <a:spLocks noChangeArrowheads="1"/>
          </p:cNvSpPr>
          <p:nvPr/>
        </p:nvSpPr>
        <p:spPr bwMode="auto">
          <a:xfrm>
            <a:off x="4017640" y="1772816"/>
            <a:ext cx="1418456" cy="376064"/>
          </a:xfrm>
          <a:prstGeom prst="wedgeRectCallout">
            <a:avLst>
              <a:gd name="adj1" fmla="val -24385"/>
              <a:gd name="adj2" fmla="val 96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dirty="0"/>
              <a:t>Likelihood</a:t>
            </a:r>
            <a:endParaRPr lang="cs-CZ" altLang="en-US" dirty="0"/>
          </a:p>
        </p:txBody>
      </p:sp>
      <p:sp>
        <p:nvSpPr>
          <p:cNvPr id="10" name="AutoShape 321"/>
          <p:cNvSpPr>
            <a:spLocks noChangeArrowheads="1"/>
          </p:cNvSpPr>
          <p:nvPr/>
        </p:nvSpPr>
        <p:spPr bwMode="auto">
          <a:xfrm>
            <a:off x="5724830" y="1772816"/>
            <a:ext cx="1809328" cy="376064"/>
          </a:xfrm>
          <a:prstGeom prst="wedgeRectCallout">
            <a:avLst>
              <a:gd name="adj1" fmla="val -25536"/>
              <a:gd name="adj2" fmla="val 106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Prior probability</a:t>
            </a:r>
            <a:endParaRPr lang="cs-CZ" altLang="en-US" dirty="0"/>
          </a:p>
        </p:txBody>
      </p:sp>
      <p:sp>
        <p:nvSpPr>
          <p:cNvPr id="11" name="AutoShape 322"/>
          <p:cNvSpPr>
            <a:spLocks noChangeArrowheads="1"/>
          </p:cNvSpPr>
          <p:nvPr/>
        </p:nvSpPr>
        <p:spPr bwMode="auto">
          <a:xfrm>
            <a:off x="6377136" y="2971800"/>
            <a:ext cx="1219200" cy="457200"/>
          </a:xfrm>
          <a:prstGeom prst="wedgeRectCallout">
            <a:avLst>
              <a:gd name="adj1" fmla="val -108190"/>
              <a:gd name="adj2" fmla="val -49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51734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Continuous random variables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400" dirty="0"/>
              <a:t> –</a:t>
            </a:r>
            <a:r>
              <a:rPr lang="en-US" altLang="en-US" sz="2400" dirty="0"/>
              <a:t>probability</a:t>
            </a:r>
            <a:endParaRPr lang="cs-CZ" altLang="en-US" sz="2400" dirty="0"/>
          </a:p>
          <a:p>
            <a:pPr>
              <a:lnSpc>
                <a:spcPct val="90000"/>
              </a:lnSpc>
            </a:pPr>
            <a:r>
              <a:rPr lang="cs-CZ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400" dirty="0"/>
              <a:t> –</a:t>
            </a:r>
            <a:r>
              <a:rPr lang="en-US" altLang="en-US" sz="2400" dirty="0"/>
              <a:t>probability density function</a:t>
            </a:r>
            <a:endParaRPr lang="cs-CZ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3439404"/>
                <a:ext cx="4465639" cy="106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∈(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d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39404"/>
                <a:ext cx="4465639" cy="10697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94"/>
          <p:cNvSpPr txBox="1">
            <a:spLocks noChangeArrowheads="1"/>
          </p:cNvSpPr>
          <p:nvPr/>
        </p:nvSpPr>
        <p:spPr bwMode="auto">
          <a:xfrm>
            <a:off x="468412" y="3349698"/>
            <a:ext cx="8229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kern="0" dirty="0"/>
              <a:t>Sum rule</a:t>
            </a:r>
            <a:r>
              <a:rPr lang="cs-CZ" altLang="en-US" sz="2400" kern="0" dirty="0"/>
              <a:t>:</a:t>
            </a:r>
            <a:endParaRPr lang="en-US" altLang="en-US" sz="2400" kern="0" dirty="0"/>
          </a:p>
          <a:p>
            <a:pPr>
              <a:lnSpc>
                <a:spcPct val="80000"/>
              </a:lnSpc>
            </a:pPr>
            <a:endParaRPr lang="en-US" altLang="en-US" sz="2400" kern="0" dirty="0"/>
          </a:p>
          <a:p>
            <a:pPr>
              <a:lnSpc>
                <a:spcPct val="80000"/>
              </a:lnSpc>
            </a:pPr>
            <a:endParaRPr lang="cs-CZ" alt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1079" y="5517232"/>
                <a:ext cx="3304548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9" y="5517232"/>
                <a:ext cx="3304548" cy="122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72" y="2593057"/>
            <a:ext cx="3695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3531924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00392" y="52820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3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Classification with continuous observations</a:t>
            </a:r>
            <a:endParaRPr lang="cs-CZ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65104"/>
                <a:ext cx="8229600" cy="2121099"/>
              </a:xfrm>
            </p:spPr>
            <p:txBody>
              <a:bodyPr/>
              <a:lstStyle/>
              <a:p>
                <a:r>
                  <a:rPr lang="en-US" altLang="en-US" sz="1800" dirty="0"/>
                  <a:t>Maximum a-posteriori classification rule says: select the more likely class</a:t>
                </a:r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𝑜𝑏𝑠𝑒𝑟𝑣𝑎𝑡𝑖𝑜𝑛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𝑜𝑏𝑠𝑒𝑟𝑣𝑎𝑡𝑖𝑜𝑛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𝑐𝑙𝑎𝑠𝑠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65104"/>
                <a:ext cx="8229600" cy="2121099"/>
              </a:xfrm>
              <a:blipFill rotWithShape="1">
                <a:blip r:embed="rId2"/>
                <a:stretch>
                  <a:fillRect l="-444" t="-1437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27088" y="3715693"/>
            <a:ext cx="75612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3238898" y="2361558"/>
            <a:ext cx="4573191" cy="1355726"/>
            <a:chOff x="1035" y="2304"/>
            <a:chExt cx="3841" cy="854"/>
          </a:xfrm>
        </p:grpSpPr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1035" y="2304"/>
              <a:ext cx="2087" cy="854"/>
            </a:xfrm>
            <a:custGeom>
              <a:avLst/>
              <a:gdLst>
                <a:gd name="T0" fmla="*/ 0 w 2087"/>
                <a:gd name="T1" fmla="*/ 839 h 854"/>
                <a:gd name="T2" fmla="*/ 136 w 2087"/>
                <a:gd name="T3" fmla="*/ 839 h 854"/>
                <a:gd name="T4" fmla="*/ 363 w 2087"/>
                <a:gd name="T5" fmla="*/ 748 h 854"/>
                <a:gd name="T6" fmla="*/ 590 w 2087"/>
                <a:gd name="T7" fmla="*/ 521 h 854"/>
                <a:gd name="T8" fmla="*/ 862 w 2087"/>
                <a:gd name="T9" fmla="*/ 68 h 854"/>
                <a:gd name="T10" fmla="*/ 1043 w 2087"/>
                <a:gd name="T11" fmla="*/ 113 h 854"/>
                <a:gd name="T12" fmla="*/ 1180 w 2087"/>
                <a:gd name="T13" fmla="*/ 22 h 854"/>
                <a:gd name="T14" fmla="*/ 1316 w 2087"/>
                <a:gd name="T15" fmla="*/ 159 h 854"/>
                <a:gd name="T16" fmla="*/ 1542 w 2087"/>
                <a:gd name="T17" fmla="*/ 567 h 854"/>
                <a:gd name="T18" fmla="*/ 1860 w 2087"/>
                <a:gd name="T19" fmla="*/ 794 h 854"/>
                <a:gd name="T20" fmla="*/ 2087 w 2087"/>
                <a:gd name="T21" fmla="*/ 839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7" h="854">
                  <a:moveTo>
                    <a:pt x="0" y="839"/>
                  </a:moveTo>
                  <a:cubicBezTo>
                    <a:pt x="38" y="846"/>
                    <a:pt x="76" y="854"/>
                    <a:pt x="136" y="839"/>
                  </a:cubicBezTo>
                  <a:cubicBezTo>
                    <a:pt x="196" y="824"/>
                    <a:pt x="288" y="801"/>
                    <a:pt x="363" y="748"/>
                  </a:cubicBezTo>
                  <a:cubicBezTo>
                    <a:pt x="438" y="695"/>
                    <a:pt x="507" y="634"/>
                    <a:pt x="590" y="521"/>
                  </a:cubicBezTo>
                  <a:cubicBezTo>
                    <a:pt x="673" y="408"/>
                    <a:pt x="787" y="136"/>
                    <a:pt x="862" y="68"/>
                  </a:cubicBezTo>
                  <a:cubicBezTo>
                    <a:pt x="937" y="0"/>
                    <a:pt x="990" y="121"/>
                    <a:pt x="1043" y="113"/>
                  </a:cubicBezTo>
                  <a:cubicBezTo>
                    <a:pt x="1096" y="105"/>
                    <a:pt x="1135" y="14"/>
                    <a:pt x="1180" y="22"/>
                  </a:cubicBezTo>
                  <a:cubicBezTo>
                    <a:pt x="1225" y="30"/>
                    <a:pt x="1256" y="68"/>
                    <a:pt x="1316" y="159"/>
                  </a:cubicBezTo>
                  <a:cubicBezTo>
                    <a:pt x="1376" y="250"/>
                    <a:pt x="1451" y="461"/>
                    <a:pt x="1542" y="567"/>
                  </a:cubicBezTo>
                  <a:cubicBezTo>
                    <a:pt x="1633" y="673"/>
                    <a:pt x="1769" y="749"/>
                    <a:pt x="1860" y="794"/>
                  </a:cubicBezTo>
                  <a:cubicBezTo>
                    <a:pt x="1951" y="839"/>
                    <a:pt x="2019" y="839"/>
                    <a:pt x="2087" y="83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2018" y="2629"/>
              <a:ext cx="2858" cy="529"/>
            </a:xfrm>
            <a:custGeom>
              <a:avLst/>
              <a:gdLst>
                <a:gd name="T0" fmla="*/ 0 w 2858"/>
                <a:gd name="T1" fmla="*/ 506 h 529"/>
                <a:gd name="T2" fmla="*/ 182 w 2858"/>
                <a:gd name="T3" fmla="*/ 506 h 529"/>
                <a:gd name="T4" fmla="*/ 635 w 2858"/>
                <a:gd name="T5" fmla="*/ 370 h 529"/>
                <a:gd name="T6" fmla="*/ 998 w 2858"/>
                <a:gd name="T7" fmla="*/ 98 h 529"/>
                <a:gd name="T8" fmla="*/ 1316 w 2858"/>
                <a:gd name="T9" fmla="*/ 7 h 529"/>
                <a:gd name="T10" fmla="*/ 1588 w 2858"/>
                <a:gd name="T11" fmla="*/ 143 h 529"/>
                <a:gd name="T12" fmla="*/ 1769 w 2858"/>
                <a:gd name="T13" fmla="*/ 143 h 529"/>
                <a:gd name="T14" fmla="*/ 2132 w 2858"/>
                <a:gd name="T15" fmla="*/ 370 h 529"/>
                <a:gd name="T16" fmla="*/ 2404 w 2858"/>
                <a:gd name="T17" fmla="*/ 461 h 529"/>
                <a:gd name="T18" fmla="*/ 2858 w 2858"/>
                <a:gd name="T19" fmla="*/ 50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8" h="529">
                  <a:moveTo>
                    <a:pt x="0" y="506"/>
                  </a:moveTo>
                  <a:cubicBezTo>
                    <a:pt x="38" y="517"/>
                    <a:pt x="76" y="529"/>
                    <a:pt x="182" y="506"/>
                  </a:cubicBezTo>
                  <a:cubicBezTo>
                    <a:pt x="288" y="483"/>
                    <a:pt x="499" y="438"/>
                    <a:pt x="635" y="370"/>
                  </a:cubicBezTo>
                  <a:cubicBezTo>
                    <a:pt x="771" y="302"/>
                    <a:pt x="884" y="159"/>
                    <a:pt x="998" y="98"/>
                  </a:cubicBezTo>
                  <a:cubicBezTo>
                    <a:pt x="1112" y="37"/>
                    <a:pt x="1218" y="0"/>
                    <a:pt x="1316" y="7"/>
                  </a:cubicBezTo>
                  <a:cubicBezTo>
                    <a:pt x="1414" y="14"/>
                    <a:pt x="1513" y="120"/>
                    <a:pt x="1588" y="143"/>
                  </a:cubicBezTo>
                  <a:cubicBezTo>
                    <a:pt x="1663" y="166"/>
                    <a:pt x="1678" y="105"/>
                    <a:pt x="1769" y="143"/>
                  </a:cubicBezTo>
                  <a:cubicBezTo>
                    <a:pt x="1860" y="181"/>
                    <a:pt x="2026" y="317"/>
                    <a:pt x="2132" y="370"/>
                  </a:cubicBezTo>
                  <a:cubicBezTo>
                    <a:pt x="2238" y="423"/>
                    <a:pt x="2283" y="438"/>
                    <a:pt x="2404" y="461"/>
                  </a:cubicBezTo>
                  <a:cubicBezTo>
                    <a:pt x="2525" y="484"/>
                    <a:pt x="2691" y="495"/>
                    <a:pt x="2858" y="50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79838" y="198849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333399"/>
                </a:solidFill>
              </a:rPr>
              <a:t>grenade</a:t>
            </a:r>
            <a:endParaRPr lang="cs-CZ" altLang="en-US" dirty="0">
              <a:solidFill>
                <a:srgbClr val="333399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653088" y="198849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apple</a:t>
            </a:r>
            <a:endParaRPr lang="cs-CZ" altLang="en-US" dirty="0">
              <a:solidFill>
                <a:srgbClr val="FF0000"/>
              </a:solidFill>
            </a:endParaRP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1909290" y="1445022"/>
            <a:ext cx="0" cy="2704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62" name="Line 146"/>
          <p:cNvSpPr>
            <a:spLocks noChangeShapeType="1"/>
          </p:cNvSpPr>
          <p:nvPr/>
        </p:nvSpPr>
        <p:spPr bwMode="auto">
          <a:xfrm flipH="1" flipV="1">
            <a:off x="4614532" y="2420888"/>
            <a:ext cx="0" cy="1368152"/>
          </a:xfrm>
          <a:prstGeom prst="lin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8064" y="3709208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𝑜𝑏𝑠𝑒𝑟𝑣𝑎𝑡𝑖𝑜𝑛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09208"/>
                <a:ext cx="345638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5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71344" y="2096697"/>
                <a:ext cx="2840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𝑜𝑏𝑠𝑒𝑟𝑣𝑎𝑡𝑖𝑜𝑛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344" y="2096697"/>
                <a:ext cx="284056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091" t="-3433" r="-24242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593"/>
          <p:cNvSpPr>
            <a:spLocks/>
          </p:cNvSpPr>
          <p:nvPr/>
        </p:nvSpPr>
        <p:spPr bwMode="auto">
          <a:xfrm>
            <a:off x="1979860" y="2701057"/>
            <a:ext cx="3024188" cy="1008062"/>
          </a:xfrm>
          <a:custGeom>
            <a:avLst/>
            <a:gdLst>
              <a:gd name="T0" fmla="*/ 0 w 2812"/>
              <a:gd name="T1" fmla="*/ 741 h 756"/>
              <a:gd name="T2" fmla="*/ 272 w 2812"/>
              <a:gd name="T3" fmla="*/ 696 h 756"/>
              <a:gd name="T4" fmla="*/ 544 w 2812"/>
              <a:gd name="T5" fmla="*/ 559 h 756"/>
              <a:gd name="T6" fmla="*/ 907 w 2812"/>
              <a:gd name="T7" fmla="*/ 287 h 756"/>
              <a:gd name="T8" fmla="*/ 1497 w 2812"/>
              <a:gd name="T9" fmla="*/ 15 h 756"/>
              <a:gd name="T10" fmla="*/ 2087 w 2812"/>
              <a:gd name="T11" fmla="*/ 378 h 756"/>
              <a:gd name="T12" fmla="*/ 2586 w 2812"/>
              <a:gd name="T13" fmla="*/ 696 h 756"/>
              <a:gd name="T14" fmla="*/ 2812 w 2812"/>
              <a:gd name="T15" fmla="*/ 74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12" h="756">
                <a:moveTo>
                  <a:pt x="0" y="741"/>
                </a:moveTo>
                <a:cubicBezTo>
                  <a:pt x="90" y="733"/>
                  <a:pt x="181" y="726"/>
                  <a:pt x="272" y="696"/>
                </a:cubicBezTo>
                <a:cubicBezTo>
                  <a:pt x="363" y="666"/>
                  <a:pt x="438" y="627"/>
                  <a:pt x="544" y="559"/>
                </a:cubicBezTo>
                <a:cubicBezTo>
                  <a:pt x="650" y="491"/>
                  <a:pt x="748" y="378"/>
                  <a:pt x="907" y="287"/>
                </a:cubicBezTo>
                <a:cubicBezTo>
                  <a:pt x="1066" y="196"/>
                  <a:pt x="1300" y="0"/>
                  <a:pt x="1497" y="15"/>
                </a:cubicBezTo>
                <a:cubicBezTo>
                  <a:pt x="1694" y="30"/>
                  <a:pt x="1906" y="265"/>
                  <a:pt x="2087" y="378"/>
                </a:cubicBezTo>
                <a:cubicBezTo>
                  <a:pt x="2268" y="491"/>
                  <a:pt x="2465" y="636"/>
                  <a:pt x="2586" y="696"/>
                </a:cubicBezTo>
                <a:cubicBezTo>
                  <a:pt x="2707" y="756"/>
                  <a:pt x="2759" y="748"/>
                  <a:pt x="2812" y="741"/>
                </a:cubicBezTo>
              </a:path>
            </a:pathLst>
          </a:custGeom>
          <a:noFill/>
          <a:ln w="25400" cap="flat">
            <a:solidFill>
              <a:srgbClr val="CC00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14154</TotalTime>
  <Words>1386</Words>
  <Application>Microsoft Office PowerPoint</Application>
  <PresentationFormat>On-screen Show (4:3)</PresentationFormat>
  <Paragraphs>317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Výchozí návrh</vt:lpstr>
      <vt:lpstr>PowerPoint Presentation</vt:lpstr>
      <vt:lpstr>Frequentist vs. Bayesian</vt:lpstr>
      <vt:lpstr>Simple classification problem – I.</vt:lpstr>
      <vt:lpstr>Simple classification problem – II.</vt:lpstr>
      <vt:lpstr>Basic rules of probability theory – I.</vt:lpstr>
      <vt:lpstr>Basic rules of probability theory – II.</vt:lpstr>
      <vt:lpstr>Basic rules of probability theory – III.</vt:lpstr>
      <vt:lpstr>Continuous random variables</vt:lpstr>
      <vt:lpstr>Classification with continuous observations</vt:lpstr>
      <vt:lpstr>Multivariate observations</vt:lpstr>
      <vt:lpstr>Estimation of parameters</vt:lpstr>
      <vt:lpstr>Estimation of parameters</vt:lpstr>
      <vt:lpstr>Gaussian distribution (univariate)</vt:lpstr>
      <vt:lpstr>Why Gaussian distribution?</vt:lpstr>
      <vt:lpstr>Why Gaussian distribution?</vt:lpstr>
      <vt:lpstr>Gaussian distribution (multivariate)</vt:lpstr>
      <vt:lpstr>Maximum likelihood estimation of parameters</vt:lpstr>
      <vt:lpstr>ML estimate for Gaussian</vt:lpstr>
      <vt:lpstr>Categorical distribution</vt:lpstr>
      <vt:lpstr>ML estimate for Categorical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Burget Lukáš (2782)</cp:lastModifiedBy>
  <cp:revision>267</cp:revision>
  <dcterms:created xsi:type="dcterms:W3CDTF">2007-07-12T20:13:03Z</dcterms:created>
  <dcterms:modified xsi:type="dcterms:W3CDTF">2023-11-01T09:44:50Z</dcterms:modified>
</cp:coreProperties>
</file>