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16" r:id="rId2"/>
    <p:sldId id="424" r:id="rId3"/>
    <p:sldId id="425" r:id="rId4"/>
    <p:sldId id="427" r:id="rId5"/>
    <p:sldId id="411" r:id="rId6"/>
    <p:sldId id="412" r:id="rId7"/>
    <p:sldId id="421" r:id="rId8"/>
    <p:sldId id="436" r:id="rId9"/>
    <p:sldId id="413" r:id="rId10"/>
    <p:sldId id="430" r:id="rId11"/>
    <p:sldId id="428" r:id="rId12"/>
    <p:sldId id="414" r:id="rId13"/>
    <p:sldId id="417" r:id="rId14"/>
    <p:sldId id="431" r:id="rId15"/>
    <p:sldId id="418" r:id="rId16"/>
    <p:sldId id="434" r:id="rId17"/>
    <p:sldId id="420" r:id="rId18"/>
    <p:sldId id="432" r:id="rId19"/>
    <p:sldId id="433" r:id="rId20"/>
    <p:sldId id="422" r:id="rId21"/>
    <p:sldId id="435" r:id="rId22"/>
    <p:sldId id="423" r:id="rId23"/>
    <p:sldId id="397" r:id="rId24"/>
  </p:sldIdLst>
  <p:sldSz cx="12192000" cy="6858000"/>
  <p:notesSz cx="6858000" cy="9144000"/>
  <p:custShowLst>
    <p:custShow name="Vlastní prezentace 1" id="0">
      <p:sldLst/>
    </p:custShow>
  </p:custShow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A3363F0-248F-4BD8-8C1E-8C7855CEA297}">
          <p14:sldIdLst>
            <p14:sldId id="416"/>
            <p14:sldId id="424"/>
            <p14:sldId id="425"/>
            <p14:sldId id="427"/>
            <p14:sldId id="411"/>
            <p14:sldId id="412"/>
            <p14:sldId id="421"/>
            <p14:sldId id="436"/>
            <p14:sldId id="413"/>
            <p14:sldId id="430"/>
            <p14:sldId id="428"/>
            <p14:sldId id="414"/>
            <p14:sldId id="417"/>
            <p14:sldId id="431"/>
            <p14:sldId id="418"/>
            <p14:sldId id="434"/>
            <p14:sldId id="420"/>
            <p14:sldId id="432"/>
            <p14:sldId id="433"/>
            <p14:sldId id="422"/>
            <p14:sldId id="435"/>
            <p14:sldId id="423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C5"/>
    <a:srgbClr val="FF5C5C"/>
    <a:srgbClr val="52FF52"/>
    <a:srgbClr val="0000C3"/>
    <a:srgbClr val="1B85B9"/>
    <a:srgbClr val="BCBCBC"/>
    <a:srgbClr val="9BBB59"/>
    <a:srgbClr val="4D4D4D"/>
    <a:srgbClr val="FE000C"/>
    <a:srgbClr val="B9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89597" autoAdjust="0"/>
  </p:normalViewPr>
  <p:slideViewPr>
    <p:cSldViewPr>
      <p:cViewPr varScale="1">
        <p:scale>
          <a:sx n="71" d="100"/>
          <a:sy n="71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762C84E7-E759-40FC-AEA2-59D189316D9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40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CFD204F-A3D9-4D7E-9E4B-FB7C13DF5C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Teaser and very short overview.</a:t>
            </a:r>
          </a:p>
          <a:p>
            <a:r>
              <a:rPr lang="en-US" dirty="0" smtClean="0"/>
              <a:t>Take blurry image run it through a CNN – get a high quality image</a:t>
            </a:r>
          </a:p>
          <a:p>
            <a:r>
              <a:rPr lang="en-US" dirty="0" smtClean="0"/>
              <a:t>Why</a:t>
            </a:r>
            <a:r>
              <a:rPr lang="cs-CZ" dirty="0" smtClean="0"/>
              <a:t>? </a:t>
            </a:r>
          </a:p>
          <a:p>
            <a:pPr lvl="1"/>
            <a:r>
              <a:rPr lang="cs-CZ" dirty="0" err="1" smtClean="0"/>
              <a:t>Scientifically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by </a:t>
            </a:r>
            <a:r>
              <a:rPr lang="cs-CZ" dirty="0" err="1" smtClean="0"/>
              <a:t>itself</a:t>
            </a:r>
            <a:endParaRPr lang="cs-CZ" dirty="0" smtClean="0"/>
          </a:p>
          <a:p>
            <a:pPr lvl="1"/>
            <a:r>
              <a:rPr lang="cs-CZ" dirty="0" smtClean="0"/>
              <a:t>Direct </a:t>
            </a:r>
            <a:r>
              <a:rPr lang="cs-CZ" dirty="0" err="1" smtClean="0"/>
              <a:t>applications</a:t>
            </a:r>
            <a:r>
              <a:rPr lang="cs-CZ" dirty="0" smtClean="0"/>
              <a:t>: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readability</a:t>
            </a:r>
            <a:r>
              <a:rPr lang="cs-CZ" dirty="0" smtClean="0"/>
              <a:t>, OCR </a:t>
            </a:r>
            <a:r>
              <a:rPr lang="cs-CZ" dirty="0" err="1" smtClean="0"/>
              <a:t>preprocessing</a:t>
            </a:r>
            <a:r>
              <a:rPr lang="cs-CZ" dirty="0" smtClean="0"/>
              <a:t>, OCR </a:t>
            </a:r>
            <a:r>
              <a:rPr lang="cs-CZ" dirty="0" err="1" smtClean="0"/>
              <a:t>pretreaining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8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Shortly introduce blind deconvolution</a:t>
            </a:r>
          </a:p>
          <a:p>
            <a:r>
              <a:rPr lang="en-US" dirty="0" smtClean="0"/>
              <a:t>Why is the classical approach problematic </a:t>
            </a:r>
          </a:p>
          <a:p>
            <a:pPr lvl="1"/>
            <a:r>
              <a:rPr lang="en-US" dirty="0" smtClean="0"/>
              <a:t>inverting the imaging process</a:t>
            </a:r>
          </a:p>
          <a:p>
            <a:pPr lvl="1"/>
            <a:r>
              <a:rPr lang="en-US" dirty="0" smtClean="0"/>
              <a:t>Weak priors – priors and imaging model separate</a:t>
            </a:r>
          </a:p>
          <a:p>
            <a:pPr lvl="1"/>
            <a:r>
              <a:rPr lang="en-US" dirty="0" smtClean="0"/>
              <a:t>JPEG compression, RGB color mask, saturation, motion blur, rolling shutter, processing inside a device, 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80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Shortly introduce blind deconvolution</a:t>
            </a:r>
          </a:p>
          <a:p>
            <a:r>
              <a:rPr lang="en-US" dirty="0" smtClean="0"/>
              <a:t>Why is the classical approach problematic </a:t>
            </a:r>
          </a:p>
          <a:p>
            <a:pPr lvl="1"/>
            <a:r>
              <a:rPr lang="en-US" dirty="0" smtClean="0"/>
              <a:t>inverting the imaging process</a:t>
            </a:r>
          </a:p>
          <a:p>
            <a:pPr lvl="1"/>
            <a:r>
              <a:rPr lang="en-US" dirty="0" smtClean="0"/>
              <a:t>Weak priors – priors and imaging model separate</a:t>
            </a:r>
          </a:p>
          <a:p>
            <a:pPr lvl="1"/>
            <a:r>
              <a:rPr lang="en-US" dirty="0" smtClean="0"/>
              <a:t>JPEG compression, RGB color mask, saturation, motion blur, rolling shutter, processing inside a device, 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49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67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27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03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43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D204F-A3D9-4D7E-9E4B-FB7C13DF5C8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80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10752668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0" y="1"/>
            <a:ext cx="12192000" cy="3598863"/>
          </a:xfrm>
          <a:prstGeom prst="rect">
            <a:avLst/>
          </a:prstGeom>
          <a:solidFill>
            <a:srgbClr val="1B85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1076960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pic>
        <p:nvPicPr>
          <p:cNvPr id="24066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3335" y="3846514"/>
            <a:ext cx="2375353" cy="15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66" name="Rectangle 26"/>
          <p:cNvSpPr>
            <a:spLocks noChangeArrowheads="1"/>
          </p:cNvSpPr>
          <p:nvPr/>
        </p:nvSpPr>
        <p:spPr bwMode="auto">
          <a:xfrm>
            <a:off x="10769601" y="6530975"/>
            <a:ext cx="48684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916940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76"/>
            <a:ext cx="916940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F28C94-643B-43F7-91DC-34D58D53E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74151" y="-100013"/>
            <a:ext cx="2878667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31801" y="-100013"/>
            <a:ext cx="8439151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00CBC-FF1F-4B11-9D71-9403BCAE4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F7D836-3674-45AD-986E-09E23B8A4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9882F0-DC9F-42E7-BE81-1E93616B8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00" y="765175"/>
            <a:ext cx="5657851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2851" y="765175"/>
            <a:ext cx="5659967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69FE5-9667-43C0-9230-6AEA424F1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6554B-3277-43A7-ADD5-25133397E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9596F-BED4-48DF-86B4-11A2FB2F1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30203-8632-4320-8108-14600C018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E0293F-AD1F-48CF-BD12-95766EFA2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085D94-56A9-47BB-9774-5B25DC68B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512764"/>
            <a:ext cx="12192000" cy="34925"/>
          </a:xfrm>
          <a:prstGeom prst="rect">
            <a:avLst/>
          </a:prstGeom>
          <a:solidFill>
            <a:schemeClr val="tx1">
              <a:alpha val="10001"/>
            </a:schemeClr>
          </a:solidFill>
          <a:ln w="9525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6497638"/>
            <a:ext cx="12192000" cy="360362"/>
          </a:xfrm>
          <a:prstGeom prst="rect">
            <a:avLst/>
          </a:prstGeom>
          <a:solidFill>
            <a:srgbClr val="1B85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1"/>
            <a:ext cx="12192000" cy="512763"/>
          </a:xfrm>
          <a:prstGeom prst="rect">
            <a:avLst/>
          </a:prstGeom>
          <a:solidFill>
            <a:schemeClr val="tx1">
              <a:alpha val="10001"/>
            </a:schemeClr>
          </a:solidFill>
          <a:ln w="9525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-100013"/>
            <a:ext cx="1026583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765175"/>
            <a:ext cx="1152101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6524626"/>
            <a:ext cx="1046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Záhlaví  (99.99.9999)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6524626"/>
            <a:ext cx="110278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fld id="{9043C5EB-CFA0-4683-AF85-238A4E3792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87867" y="115889"/>
            <a:ext cx="63500" cy="288925"/>
          </a:xfrm>
          <a:prstGeom prst="rect">
            <a:avLst/>
          </a:prstGeom>
          <a:solidFill>
            <a:srgbClr val="FE00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10901" y="58738"/>
            <a:ext cx="556684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0752668" y="115889"/>
            <a:ext cx="65617" cy="288925"/>
          </a:xfrm>
          <a:prstGeom prst="rect">
            <a:avLst/>
          </a:prstGeom>
          <a:solidFill>
            <a:srgbClr val="1B85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0752668" y="6530975"/>
            <a:ext cx="6561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9840914" y="6524626"/>
            <a:ext cx="827087" cy="333375"/>
          </a:xfrm>
        </p:spPr>
        <p:txBody>
          <a:bodyPr/>
          <a:lstStyle/>
          <a:p>
            <a:fld id="{07F7D836-3674-45AD-986E-09E23B8A4A9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3206" y="2462908"/>
            <a:ext cx="68770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1B85B9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en-US" sz="2800" kern="0"/>
              <a:t>Convolutional Neural Networks for Direct Text Deblurring</a:t>
            </a:r>
            <a:endParaRPr lang="en-US" sz="28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0" y="3789041"/>
            <a:ext cx="6877050" cy="7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>
                <a:solidFill>
                  <a:srgbClr val="000000"/>
                </a:solidFill>
                <a:latin typeface="Futura T OT Medium" panose="02000000000000000000" pitchFamily="50" charset="0"/>
              </a:rPr>
              <a:t>Michal Hradi</a:t>
            </a:r>
            <a:r>
              <a:rPr lang="cs-CZ" b="0" kern="0">
                <a:solidFill>
                  <a:srgbClr val="000000"/>
                </a:solidFill>
                <a:latin typeface="Futura T OT Medium" panose="02000000000000000000" pitchFamily="50" charset="0"/>
              </a:rPr>
              <a:t>š, Jan Kotera, </a:t>
            </a:r>
          </a:p>
          <a:p>
            <a:r>
              <a:rPr lang="cs-CZ" b="0" kern="0">
                <a:solidFill>
                  <a:srgbClr val="000000"/>
                </a:solidFill>
                <a:latin typeface="Futura T OT Medium" panose="02000000000000000000" pitchFamily="50" charset="0"/>
              </a:rPr>
              <a:t>Pavel Zemčík, Filip Šroubek</a:t>
            </a:r>
            <a:endParaRPr lang="cs-CZ" b="0" kern="0"/>
          </a:p>
          <a:p>
            <a:endParaRPr lang="cs-CZ" b="0" kern="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6307" y="4509121"/>
            <a:ext cx="68580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utura T OT Medium" panose="02000000000000000000" pitchFamily="50" charset="0"/>
              </a:rPr>
              <a:t>{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utura T OT Medium" panose="02000000000000000000" pitchFamily="50" charset="0"/>
              </a:rPr>
              <a:t>ihradis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utura T OT Medium" panose="02000000000000000000" pitchFamily="50" charset="0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utura T OT Medium" panose="02000000000000000000" pitchFamily="50" charset="0"/>
              </a:rPr>
              <a:t>zemcik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utura T OT Medium" panose="02000000000000000000" pitchFamily="50" charset="0"/>
              </a:rPr>
              <a:t>}@fit.vutbr.cz</a:t>
            </a:r>
          </a:p>
          <a:p>
            <a:pPr algn="r">
              <a:lnSpc>
                <a:spcPct val="100000"/>
              </a:lnSpc>
              <a:buNone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Futura T OT Medium" panose="02000000000000000000"/>
              </a:rPr>
              <a:t>{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Futura T OT Medium" panose="02000000000000000000"/>
              </a:rPr>
              <a:t>kotera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Futura T OT Medium" panose="02000000000000000000"/>
              </a:rPr>
              <a:t>, </a:t>
            </a:r>
            <a:r>
              <a:rPr lang="en-US" sz="1400" b="0" dirty="0" err="1">
                <a:solidFill>
                  <a:schemeClr val="bg1">
                    <a:lumMod val="50000"/>
                  </a:schemeClr>
                </a:solidFill>
                <a:latin typeface="Futura T OT Medium" panose="02000000000000000000"/>
              </a:rPr>
              <a:t>sroubekf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latin typeface="Futura T OT Medium" panose="02000000000000000000"/>
              </a:rPr>
              <a:t>}@utia.cas.cz</a:t>
            </a:r>
          </a:p>
        </p:txBody>
      </p:sp>
      <p:pic>
        <p:nvPicPr>
          <p:cNvPr id="1026" name="Picture 2" descr="http://abicko.avcr.cz/miranda2/export/sitesavcr/data.avcr.cz/abicko/2009/10/Images/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929527"/>
            <a:ext cx="2285224" cy="14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2" y="3861049"/>
            <a:ext cx="1607119" cy="158417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4" y="718300"/>
            <a:ext cx="5334000" cy="14668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718300"/>
            <a:ext cx="5334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Stochastic Gradient Descent with momentum</a:t>
            </a:r>
          </a:p>
          <a:p>
            <a:r>
              <a:rPr lang="en-US" dirty="0" smtClean="0"/>
              <a:t>Objective = Mean Squared Error</a:t>
            </a:r>
          </a:p>
          <a:p>
            <a:r>
              <a:rPr lang="en-US" dirty="0" smtClean="0"/>
              <a:t>Random weight initialization</a:t>
            </a:r>
            <a:endParaRPr lang="cs-CZ" dirty="0" smtClean="0"/>
          </a:p>
          <a:p>
            <a:r>
              <a:rPr lang="en-US" dirty="0" smtClean="0"/>
              <a:t>Batches of 96 16x16 sharp patches </a:t>
            </a:r>
          </a:p>
          <a:p>
            <a:pPr lvl="1"/>
            <a:r>
              <a:rPr lang="en-US" dirty="0" smtClean="0"/>
              <a:t>Good balance between efficiency and variability</a:t>
            </a:r>
          </a:p>
          <a:p>
            <a:pPr lvl="1"/>
            <a:r>
              <a:rPr lang="en-US" dirty="0" smtClean="0"/>
              <a:t>Blurred patches are 50x50–70x70 depending on the spatial support of the network</a:t>
            </a:r>
          </a:p>
          <a:p>
            <a:r>
              <a:rPr lang="en-US" dirty="0" smtClean="0"/>
              <a:t>Using modified </a:t>
            </a:r>
            <a:r>
              <a:rPr lang="en-US" dirty="0" err="1" smtClean="0"/>
              <a:t>Caffe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50,000 + 2,000 pdf files from </a:t>
            </a:r>
            <a:r>
              <a:rPr lang="en-US" dirty="0" err="1" smtClean="0"/>
              <a:t>CiteSeerX</a:t>
            </a:r>
            <a:endParaRPr lang="en-US" dirty="0" smtClean="0"/>
          </a:p>
          <a:p>
            <a:r>
              <a:rPr lang="en-US" dirty="0" smtClean="0"/>
              <a:t>200,000 + 8,000 rendered pages at </a:t>
            </a:r>
            <a:r>
              <a:rPr lang="en-US" dirty="0"/>
              <a:t>120-150 DPI </a:t>
            </a:r>
            <a:endParaRPr lang="en-US" dirty="0" smtClean="0"/>
          </a:p>
          <a:p>
            <a:r>
              <a:rPr lang="en-US" dirty="0" smtClean="0"/>
              <a:t>3M + 35,000 image regions</a:t>
            </a:r>
          </a:p>
          <a:p>
            <a:pPr lvl="1"/>
            <a:r>
              <a:rPr lang="en-US" dirty="0" smtClean="0"/>
              <a:t>Small projective transformations (virtual camera rotations)</a:t>
            </a:r>
          </a:p>
          <a:p>
            <a:pPr lvl="1"/>
            <a:r>
              <a:rPr lang="en-US" dirty="0" smtClean="0"/>
              <a:t>Out-of-focus blur </a:t>
            </a:r>
            <a:r>
              <a:rPr lang="en-US" dirty="0"/>
              <a:t>(disc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Camera shake blur </a:t>
            </a:r>
            <a:r>
              <a:rPr lang="en-US" dirty="0"/>
              <a:t>(random walk)</a:t>
            </a:r>
            <a:endParaRPr lang="en-US" dirty="0" smtClean="0"/>
          </a:p>
          <a:p>
            <a:pPr lvl="1"/>
            <a:r>
              <a:rPr lang="en-US" dirty="0" smtClean="0"/>
              <a:t>Gaussian noise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2" name="Skupina 11"/>
          <p:cNvGrpSpPr/>
          <p:nvPr/>
        </p:nvGrpSpPr>
        <p:grpSpPr>
          <a:xfrm>
            <a:off x="1045479" y="4234780"/>
            <a:ext cx="10293660" cy="1714500"/>
            <a:chOff x="1045820" y="3933056"/>
            <a:chExt cx="10293660" cy="1714500"/>
          </a:xfrm>
        </p:grpSpPr>
        <p:pic>
          <p:nvPicPr>
            <p:cNvPr id="6" name="Zástupný symbol pro obsah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4980" y="3933056"/>
              <a:ext cx="1714500" cy="1714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200" y="3933056"/>
              <a:ext cx="17145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320" y="3933056"/>
              <a:ext cx="17145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3933056"/>
              <a:ext cx="17145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700" y="3933056"/>
              <a:ext cx="17145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0" y="3933056"/>
              <a:ext cx="17145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782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7" t="55119"/>
          <a:stretch/>
        </p:blipFill>
        <p:spPr>
          <a:xfrm>
            <a:off x="3575720" y="3905852"/>
            <a:ext cx="4829974" cy="240346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835026"/>
            <a:ext cx="11426054" cy="2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1" y="1099209"/>
            <a:ext cx="4820922" cy="242417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148496"/>
            <a:ext cx="4820922" cy="24241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1" y="3893636"/>
            <a:ext cx="4711232" cy="23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CNN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5" y="1455981"/>
            <a:ext cx="10873208" cy="26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baselines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 r="6256"/>
          <a:stretch/>
        </p:blipFill>
        <p:spPr>
          <a:xfrm>
            <a:off x="6312024" y="2564904"/>
            <a:ext cx="3960000" cy="3263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8" y="2564905"/>
            <a:ext cx="3960000" cy="3207645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42" y="5868847"/>
            <a:ext cx="7781552" cy="584489"/>
          </a:xfrm>
        </p:spPr>
      </p:pic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431801" y="765175"/>
            <a:ext cx="11521017" cy="20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100 regions each with single random blur kernel</a:t>
            </a:r>
          </a:p>
          <a:p>
            <a:r>
              <a:rPr lang="en-US" b="0" kern="0" dirty="0" smtClean="0"/>
              <a:t>200x200 </a:t>
            </a:r>
            <a:r>
              <a:rPr lang="en-US" b="0" kern="0" dirty="0" err="1" smtClean="0"/>
              <a:t>px</a:t>
            </a:r>
            <a:r>
              <a:rPr lang="en-US" b="0" kern="0" dirty="0" smtClean="0"/>
              <a:t> – PSNR evaluated on central 160x160 </a:t>
            </a:r>
            <a:r>
              <a:rPr lang="en-US" b="0" kern="0" dirty="0" err="1" smtClean="0"/>
              <a:t>px</a:t>
            </a:r>
            <a:endParaRPr lang="en-US" b="0" kern="0" dirty="0" smtClean="0"/>
          </a:p>
          <a:p>
            <a:r>
              <a:rPr lang="en-US" b="0" kern="0" dirty="0" smtClean="0"/>
              <a:t>2 blind and 2 non-blind baselines – optimized for each noise level</a:t>
            </a:r>
          </a:p>
          <a:p>
            <a:endParaRPr lang="en-US" b="0" kern="0" dirty="0" smtClean="0"/>
          </a:p>
          <a:p>
            <a:pPr lvl="1"/>
            <a:endParaRPr lang="en-US" b="0" kern="0" dirty="0" smtClean="0"/>
          </a:p>
          <a:p>
            <a:endParaRPr lang="cs-CZ" b="0" kern="0" dirty="0"/>
          </a:p>
        </p:txBody>
      </p:sp>
    </p:spTree>
    <p:extLst>
      <p:ext uri="{BB962C8B-B14F-4D97-AF65-F5344CB8AC3E}">
        <p14:creationId xmlns:p14="http://schemas.microsoft.com/office/powerpoint/2010/main" val="39862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- </a:t>
            </a:r>
            <a:r>
              <a:rPr lang="cs-CZ" dirty="0" err="1" smtClean="0"/>
              <a:t>examples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74" y="1340768"/>
            <a:ext cx="23812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76" y="1340768"/>
            <a:ext cx="23812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71" y="1340768"/>
            <a:ext cx="23812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74" y="3736702"/>
            <a:ext cx="23812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71" y="3735735"/>
            <a:ext cx="23812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13" y="3747914"/>
            <a:ext cx="238125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1872894" y="703261"/>
            <a:ext cx="13292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Blurred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39438" y="703261"/>
            <a:ext cx="15648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CNN-L15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62339" y="702294"/>
            <a:ext cx="23471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Pan non-blind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928752" y="698834"/>
            <a:ext cx="16289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Pan blind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66" y="1340768"/>
            <a:ext cx="2381250" cy="238125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39" y="3736702"/>
            <a:ext cx="2381250" cy="2381250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692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on real images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74" y="3757670"/>
            <a:ext cx="3809449" cy="1047600"/>
          </a:xfrm>
          <a:ln>
            <a:solidFill>
              <a:schemeClr val="tx1"/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03" y="4809288"/>
            <a:ext cx="3809455" cy="10476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" y="3761426"/>
            <a:ext cx="3809449" cy="104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1" y="4809026"/>
            <a:ext cx="3809455" cy="10476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17" y="3751913"/>
            <a:ext cx="3809449" cy="104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29" y="4809026"/>
            <a:ext cx="3809455" cy="10476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61" y="980728"/>
            <a:ext cx="3809455" cy="104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26" y="2046265"/>
            <a:ext cx="3809455" cy="10476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5" y="980728"/>
            <a:ext cx="3809456" cy="104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7" y="2054596"/>
            <a:ext cx="3809455" cy="10476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980728"/>
            <a:ext cx="3809456" cy="104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39" y="2054596"/>
            <a:ext cx="3809455" cy="10476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19" name="TextovéPole 18"/>
          <p:cNvSpPr txBox="1"/>
          <p:nvPr/>
        </p:nvSpPr>
        <p:spPr>
          <a:xfrm rot="16200000">
            <a:off x="-193740" y="1250045"/>
            <a:ext cx="10935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Photo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 rot="16200000">
            <a:off x="-103925" y="2347563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CNN</a:t>
            </a:r>
          </a:p>
        </p:txBody>
      </p:sp>
      <p:sp>
        <p:nvSpPr>
          <p:cNvPr id="21" name="TextovéPole 20"/>
          <p:cNvSpPr txBox="1"/>
          <p:nvPr/>
        </p:nvSpPr>
        <p:spPr>
          <a:xfrm rot="16200000">
            <a:off x="-189898" y="4042147"/>
            <a:ext cx="10935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Photo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 rot="16200000">
            <a:off x="-100083" y="513966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18787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with non-uniform blur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" y="620713"/>
            <a:ext cx="11712707" cy="584585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with non-uniform blur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" y="620713"/>
            <a:ext cx="11712707" cy="584585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8" y="1167256"/>
            <a:ext cx="2437200" cy="2437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deconvolution with CNNs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1167257"/>
            <a:ext cx="2438177" cy="2438177"/>
          </a:xfrm>
          <a:ln>
            <a:solidFill>
              <a:schemeClr val="tx1"/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27" name="Přímá spojnice se šipkou 26"/>
          <p:cNvCxnSpPr/>
          <p:nvPr/>
        </p:nvCxnSpPr>
        <p:spPr bwMode="auto">
          <a:xfrm>
            <a:off x="7208375" y="2385856"/>
            <a:ext cx="687826" cy="490"/>
          </a:xfrm>
          <a:prstGeom prst="straightConnector1">
            <a:avLst/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Přímá spojnice se šipkou 27"/>
          <p:cNvCxnSpPr/>
          <p:nvPr/>
        </p:nvCxnSpPr>
        <p:spPr bwMode="auto">
          <a:xfrm>
            <a:off x="4398138" y="2385856"/>
            <a:ext cx="649997" cy="0"/>
          </a:xfrm>
          <a:prstGeom prst="straightConnector1">
            <a:avLst/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Skupina 30"/>
          <p:cNvGrpSpPr/>
          <p:nvPr/>
        </p:nvGrpSpPr>
        <p:grpSpPr>
          <a:xfrm>
            <a:off x="5048135" y="1739390"/>
            <a:ext cx="2160240" cy="1274440"/>
            <a:chOff x="5048135" y="3069253"/>
            <a:chExt cx="2160240" cy="1274440"/>
          </a:xfrm>
        </p:grpSpPr>
        <p:sp>
          <p:nvSpPr>
            <p:cNvPr id="32" name="Obdélník 31"/>
            <p:cNvSpPr/>
            <p:nvPr/>
          </p:nvSpPr>
          <p:spPr bwMode="auto">
            <a:xfrm>
              <a:off x="5048135" y="3069253"/>
              <a:ext cx="2160240" cy="127444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/>
              <a:endParaRPr lang="cs-CZ"/>
            </a:p>
          </p:txBody>
        </p: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866" y="3123809"/>
              <a:ext cx="2005953" cy="1165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4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efficiency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L15-CNN has ~2.3M weights (9MB)</a:t>
            </a:r>
          </a:p>
          <a:p>
            <a:r>
              <a:rPr lang="en-US" dirty="0" smtClean="0"/>
              <a:t>~ 2.3M multiply and accumulate per pixel</a:t>
            </a:r>
          </a:p>
          <a:p>
            <a:r>
              <a:rPr lang="en-US" dirty="0" smtClean="0"/>
              <a:t>~ 4 </a:t>
            </a:r>
            <a:r>
              <a:rPr lang="en-US" dirty="0" err="1" smtClean="0"/>
              <a:t>Tflop</a:t>
            </a:r>
            <a:r>
              <a:rPr lang="en-US" dirty="0" smtClean="0"/>
              <a:t> for 1 </a:t>
            </a:r>
            <a:r>
              <a:rPr lang="en-US" dirty="0" err="1" smtClean="0"/>
              <a:t>Mpx</a:t>
            </a:r>
            <a:r>
              <a:rPr lang="en-US" dirty="0" smtClean="0"/>
              <a:t> image = ~ 2s on high-end GPU</a:t>
            </a:r>
          </a:p>
          <a:p>
            <a:pPr lvl="1"/>
            <a:r>
              <a:rPr lang="en-US" dirty="0" smtClean="0"/>
              <a:t>5s in our sub-optimal implementation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Mpx</a:t>
            </a:r>
            <a:r>
              <a:rPr lang="en-US" dirty="0" smtClean="0"/>
              <a:t> image needs 1.3 GB for activations of the largest layers (320 channels)</a:t>
            </a:r>
          </a:p>
          <a:p>
            <a:pPr lvl="1"/>
            <a:r>
              <a:rPr lang="en-US" dirty="0" smtClean="0"/>
              <a:t>split the image if this is an issue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data domains</a:t>
            </a:r>
          </a:p>
          <a:p>
            <a:pPr lvl="1"/>
            <a:r>
              <a:rPr lang="en-US" dirty="0" smtClean="0"/>
              <a:t>License plates</a:t>
            </a:r>
          </a:p>
          <a:p>
            <a:pPr lvl="1"/>
            <a:r>
              <a:rPr lang="en-US" dirty="0" smtClean="0"/>
              <a:t>Specific object categories (cars)</a:t>
            </a:r>
          </a:p>
          <a:p>
            <a:r>
              <a:rPr lang="en-US" dirty="0" smtClean="0"/>
              <a:t>More efficient CNN structure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Long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et al.: Fully Convolutional Networks for Semantic Segmentation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Train on real images</a:t>
            </a:r>
          </a:p>
          <a:p>
            <a:pPr lvl="1"/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Shift invariant objective function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Dataset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31801" y="765175"/>
            <a:ext cx="11521017" cy="5330825"/>
          </a:xfrm>
        </p:spPr>
        <p:txBody>
          <a:bodyPr/>
          <a:lstStyle/>
          <a:p>
            <a:r>
              <a:rPr lang="en-US" dirty="0" smtClean="0"/>
              <a:t>&gt;2,000 documents/pages, </a:t>
            </a:r>
          </a:p>
          <a:p>
            <a:r>
              <a:rPr lang="en-US" dirty="0"/>
              <a:t>&gt;15,000 </a:t>
            </a:r>
            <a:r>
              <a:rPr lang="en-US" dirty="0" smtClean="0"/>
              <a:t>photos, 25 mobile devices</a:t>
            </a:r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" y="2759821"/>
            <a:ext cx="2713500" cy="361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9" y="2733131"/>
            <a:ext cx="2458799" cy="361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805" y="2759821"/>
            <a:ext cx="2434642" cy="36180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918969" y="1844824"/>
            <a:ext cx="2800767" cy="9048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Marker-based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page localization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22944" y="2097971"/>
            <a:ext cx="21387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Rectification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256240" y="1844824"/>
            <a:ext cx="3555782" cy="9048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Non-rigid registration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 with template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1076" y="2636912"/>
            <a:ext cx="8640763" cy="93880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Thanks' for your attention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335361" y="5630203"/>
            <a:ext cx="7920880" cy="9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0" dirty="0"/>
              <a:t>This research is supported by the ARTEMIS joint undertaking under grant agreement no 641439 (ALMARVI), GACR agency project GA13-29225S. Jan </a:t>
            </a:r>
            <a:r>
              <a:rPr lang="en-US" sz="1400" b="0" dirty="0" err="1"/>
              <a:t>Kotera</a:t>
            </a:r>
            <a:r>
              <a:rPr lang="en-US" sz="1400" b="0" dirty="0"/>
              <a:t> was also supported by GA UK project 938213/2013, Faculty of Mathematics and Physics, Charles University in Prague. </a:t>
            </a:r>
            <a:endParaRPr lang="en-US" sz="1400" b="0" kern="0" dirty="0"/>
          </a:p>
        </p:txBody>
      </p:sp>
    </p:spTree>
    <p:extLst>
      <p:ext uri="{BB962C8B-B14F-4D97-AF65-F5344CB8AC3E}">
        <p14:creationId xmlns:p14="http://schemas.microsoft.com/office/powerpoint/2010/main" val="26826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00" y="1702776"/>
            <a:ext cx="2437200" cy="1351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deconvolution with CNNs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700808"/>
            <a:ext cx="2437200" cy="13516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Skupina 15"/>
          <p:cNvGrpSpPr/>
          <p:nvPr/>
        </p:nvGrpSpPr>
        <p:grpSpPr>
          <a:xfrm>
            <a:off x="5048135" y="1739390"/>
            <a:ext cx="2160240" cy="1274440"/>
            <a:chOff x="5048135" y="3069253"/>
            <a:chExt cx="2160240" cy="1274440"/>
          </a:xfrm>
        </p:grpSpPr>
        <p:sp>
          <p:nvSpPr>
            <p:cNvPr id="17" name="Obdélník 16"/>
            <p:cNvSpPr/>
            <p:nvPr/>
          </p:nvSpPr>
          <p:spPr bwMode="auto">
            <a:xfrm>
              <a:off x="5048135" y="3069253"/>
              <a:ext cx="2160240" cy="127444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/>
              <a:endParaRPr lang="cs-CZ"/>
            </a:p>
          </p:txBody>
        </p:sp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866" y="3123809"/>
              <a:ext cx="2005953" cy="1165329"/>
            </a:xfrm>
            <a:prstGeom prst="rect">
              <a:avLst/>
            </a:prstGeom>
          </p:spPr>
        </p:pic>
      </p:grpSp>
      <p:cxnSp>
        <p:nvCxnSpPr>
          <p:cNvPr id="20" name="Přímá spojnice se šipkou 19"/>
          <p:cNvCxnSpPr>
            <a:stCxn id="17" idx="3"/>
            <a:endCxn id="3" idx="1"/>
          </p:cNvCxnSpPr>
          <p:nvPr/>
        </p:nvCxnSpPr>
        <p:spPr bwMode="auto">
          <a:xfrm>
            <a:off x="7208375" y="2376610"/>
            <a:ext cx="687825" cy="0"/>
          </a:xfrm>
          <a:prstGeom prst="straightConnector1">
            <a:avLst/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Přímá spojnice se šipkou 20"/>
          <p:cNvCxnSpPr>
            <a:endCxn id="17" idx="1"/>
          </p:cNvCxnSpPr>
          <p:nvPr/>
        </p:nvCxnSpPr>
        <p:spPr bwMode="auto">
          <a:xfrm>
            <a:off x="4420854" y="2376610"/>
            <a:ext cx="627281" cy="0"/>
          </a:xfrm>
          <a:prstGeom prst="straightConnector1">
            <a:avLst/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ástupný symbol pro obsah 2"/>
          <p:cNvSpPr>
            <a:spLocks noGrp="1"/>
          </p:cNvSpPr>
          <p:nvPr>
            <p:ph idx="1"/>
          </p:nvPr>
        </p:nvSpPr>
        <p:spPr>
          <a:xfrm>
            <a:off x="431801" y="3645024"/>
            <a:ext cx="11521017" cy="2450976"/>
          </a:xfrm>
        </p:spPr>
        <p:txBody>
          <a:bodyPr/>
          <a:lstStyle/>
          <a:p>
            <a:r>
              <a:rPr lang="en-US" dirty="0" smtClean="0"/>
              <a:t>Predict sharp image directly from a blurry input.</a:t>
            </a:r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Hard problem – can CNNs do it? </a:t>
            </a:r>
          </a:p>
          <a:p>
            <a:pPr lvl="1"/>
            <a:r>
              <a:rPr lang="en-US" dirty="0" smtClean="0"/>
              <a:t>Improve blind-deconvolution methods.</a:t>
            </a:r>
          </a:p>
          <a:p>
            <a:pPr lvl="1"/>
            <a:r>
              <a:rPr lang="en-US" dirty="0" smtClean="0"/>
              <a:t>Mobile devices: improve readability and legibility, </a:t>
            </a:r>
            <a:r>
              <a:rPr lang="en-US" dirty="0"/>
              <a:t>preprocessing </a:t>
            </a:r>
            <a:r>
              <a:rPr lang="en-US" dirty="0" smtClean="0"/>
              <a:t>for OCR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treaining</a:t>
            </a:r>
            <a:r>
              <a:rPr lang="en-US" dirty="0" smtClean="0"/>
              <a:t> for OCR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882897"/>
            <a:ext cx="158115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blind deconvolution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647728" y="1035995"/>
                <a:ext cx="4347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𝐚𝐫𝐠𝐦𝐢𝐧</m:t>
                          </m:r>
                        </m:fName>
                        <m:e>
                          <m:d>
                            <m:dPr>
                              <m:begChr m:val="‖"/>
                              <m:endChr m:val=""/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1035995"/>
                <a:ext cx="434753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0" t="-172131" b="-257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481217" y="2579296"/>
                <a:ext cx="92729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𝐚𝐫𝐠𝐦𝐢𝐧</m:t>
                          </m:r>
                        </m:fName>
                        <m:e>
                          <m:d>
                            <m:dPr>
                              <m:begChr m:val="‖"/>
                              <m:endChr m:val=""/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−                          ∗</m:t>
                              </m:r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17" y="2579296"/>
                <a:ext cx="927298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70492" b="-2590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34" y="1882898"/>
            <a:ext cx="158115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08" y="1882897"/>
            <a:ext cx="158115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3062" r="10565" b="7368"/>
          <a:stretch/>
        </p:blipFill>
        <p:spPr>
          <a:xfrm>
            <a:off x="7368725" y="2439960"/>
            <a:ext cx="626539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blind deconvolution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647728" y="1035995"/>
                <a:ext cx="4347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𝐚𝐫𝐠𝐦𝐢𝐧</m:t>
                          </m:r>
                        </m:fName>
                        <m:e>
                          <m:d>
                            <m:dPr>
                              <m:begChr m:val="‖"/>
                              <m:endChr m:val=""/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1035995"/>
                <a:ext cx="43475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0" t="-172131" b="-257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481217" y="2579296"/>
                <a:ext cx="92729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𝐚𝐫𝐠𝐦𝐢𝐧</m:t>
                          </m:r>
                        </m:fName>
                        <m:e>
                          <m:d>
                            <m:dPr>
                              <m:begChr m:val="‖"/>
                              <m:endChr m:val=""/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−                          ∗</m:t>
                              </m:r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217" y="2579296"/>
                <a:ext cx="927298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70492" b="-2590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34" y="1882898"/>
            <a:ext cx="158115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882899"/>
            <a:ext cx="158115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3062" r="10565" b="7368"/>
          <a:stretch/>
        </p:blipFill>
        <p:spPr>
          <a:xfrm>
            <a:off x="7368725" y="2439960"/>
            <a:ext cx="626539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08" y="1882899"/>
            <a:ext cx="158115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Zástupný symbol pro obsah 2"/>
          <p:cNvSpPr>
            <a:spLocks noGrp="1"/>
          </p:cNvSpPr>
          <p:nvPr>
            <p:ph idx="1"/>
          </p:nvPr>
        </p:nvSpPr>
        <p:spPr>
          <a:xfrm>
            <a:off x="431801" y="4141693"/>
            <a:ext cx="11521017" cy="2311643"/>
          </a:xfrm>
        </p:spPr>
        <p:txBody>
          <a:bodyPr/>
          <a:lstStyle/>
          <a:p>
            <a:r>
              <a:rPr lang="en-US" dirty="0" smtClean="0"/>
              <a:t>Hard to model and invert</a:t>
            </a:r>
          </a:p>
          <a:p>
            <a:pPr lvl="1"/>
            <a:r>
              <a:rPr lang="en-US" dirty="0"/>
              <a:t>space-variant blur, </a:t>
            </a:r>
            <a:r>
              <a:rPr lang="en-US" dirty="0" smtClean="0"/>
              <a:t>structured noise</a:t>
            </a:r>
            <a:r>
              <a:rPr lang="en-US" dirty="0"/>
              <a:t>, saturation, color aberration, JPEG compression, </a:t>
            </a:r>
            <a:r>
              <a:rPr lang="en-US" dirty="0" smtClean="0"/>
              <a:t>gamma</a:t>
            </a:r>
            <a:endParaRPr lang="cs-CZ" dirty="0"/>
          </a:p>
          <a:p>
            <a:r>
              <a:rPr lang="en-US" dirty="0" smtClean="0"/>
              <a:t>Weak image priors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deconvolution function from data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27" y="2362572"/>
            <a:ext cx="314325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54188"/>
            <a:ext cx="314325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Skupina 12"/>
          <p:cNvGrpSpPr/>
          <p:nvPr/>
        </p:nvGrpSpPr>
        <p:grpSpPr>
          <a:xfrm>
            <a:off x="5159896" y="4077072"/>
            <a:ext cx="2160240" cy="1274440"/>
            <a:chOff x="4715297" y="4077072"/>
            <a:chExt cx="2160240" cy="1274440"/>
          </a:xfrm>
        </p:grpSpPr>
        <p:sp>
          <p:nvSpPr>
            <p:cNvPr id="9" name="Obdélník 8"/>
            <p:cNvSpPr/>
            <p:nvPr/>
          </p:nvSpPr>
          <p:spPr bwMode="auto">
            <a:xfrm>
              <a:off x="4715297" y="4077072"/>
              <a:ext cx="2160240" cy="127444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028" y="4131628"/>
              <a:ext cx="2005953" cy="1165329"/>
            </a:xfrm>
            <a:prstGeom prst="rect">
              <a:avLst/>
            </a:prstGeom>
          </p:spPr>
        </p:pic>
      </p:grpSp>
      <p:sp>
        <p:nvSpPr>
          <p:cNvPr id="12" name="Obdélník 11"/>
          <p:cNvSpPr/>
          <p:nvPr/>
        </p:nvSpPr>
        <p:spPr bwMode="auto">
          <a:xfrm>
            <a:off x="4727848" y="1421943"/>
            <a:ext cx="3096344" cy="1358986"/>
          </a:xfrm>
          <a:prstGeom prst="rect">
            <a:avLst/>
          </a:prstGeom>
          <a:solidFill>
            <a:srgbClr val="00B0F0">
              <a:alpha val="40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space-variant blur, noise, saturation, color aberration, JPEG compression,  gamma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376333" y="993367"/>
            <a:ext cx="1552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Simulate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535391" y="3563018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Update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Zakřivená spojnice 16"/>
          <p:cNvCxnSpPr/>
          <p:nvPr/>
        </p:nvCxnSpPr>
        <p:spPr bwMode="auto">
          <a:xfrm flipV="1">
            <a:off x="3334594" y="2101436"/>
            <a:ext cx="1393254" cy="679493"/>
          </a:xfrm>
          <a:prstGeom prst="curvedConnector3">
            <a:avLst/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Zakřivená spojnice 18"/>
          <p:cNvCxnSpPr>
            <a:stCxn id="12" idx="3"/>
          </p:cNvCxnSpPr>
          <p:nvPr/>
        </p:nvCxnSpPr>
        <p:spPr bwMode="auto">
          <a:xfrm>
            <a:off x="7824192" y="2101436"/>
            <a:ext cx="998835" cy="734049"/>
          </a:xfrm>
          <a:prstGeom prst="curvedConnector3">
            <a:avLst>
              <a:gd name="adj1" fmla="val 50000"/>
            </a:avLst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Zakřivená spojnice 21"/>
          <p:cNvCxnSpPr>
            <a:endCxn id="9" idx="3"/>
          </p:cNvCxnSpPr>
          <p:nvPr/>
        </p:nvCxnSpPr>
        <p:spPr bwMode="auto">
          <a:xfrm rot="10800000" flipV="1">
            <a:off x="7320137" y="3387816"/>
            <a:ext cx="1502891" cy="1326476"/>
          </a:xfrm>
          <a:prstGeom prst="curvedConnector3">
            <a:avLst>
              <a:gd name="adj1" fmla="val 50000"/>
            </a:avLst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Zakřivená spojnice 24"/>
          <p:cNvCxnSpPr>
            <a:stCxn id="9" idx="1"/>
          </p:cNvCxnSpPr>
          <p:nvPr/>
        </p:nvCxnSpPr>
        <p:spPr bwMode="auto">
          <a:xfrm rot="10800000">
            <a:off x="3334594" y="3267074"/>
            <a:ext cx="1825302" cy="1447219"/>
          </a:xfrm>
          <a:prstGeom prst="curvedConnector3">
            <a:avLst>
              <a:gd name="adj1" fmla="val 50000"/>
            </a:avLst>
          </a:prstGeom>
          <a:noFill/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482020" y="5924426"/>
                <a:ext cx="4347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𝐚𝐫𝐠𝐦𝐢𝐧</m:t>
                          </m:r>
                        </m:fName>
                        <m:e>
                          <m:d>
                            <m:dPr>
                              <m:begChr m:val="‖"/>
                              <m:endChr m:val=""/>
                              <m:ctrlPr>
                                <a:rPr lang="cs-CZ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20" y="5924426"/>
                <a:ext cx="43475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81" t="-175000" b="-26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482020" y="5435931"/>
                <a:ext cx="1587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20" y="5435931"/>
                <a:ext cx="15879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33" r="-5747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in image restoration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1" y="765175"/>
            <a:ext cx="11760199" cy="5330825"/>
          </a:xfrm>
        </p:spPr>
        <p:txBody>
          <a:bodyPr/>
          <a:lstStyle/>
          <a:p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Jain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Seung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Natural Image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Denoising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Convolutional Networks.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NIPS 2009.</a:t>
            </a:r>
          </a:p>
          <a:p>
            <a:r>
              <a:rPr lang="en-US" dirty="0" smtClean="0"/>
              <a:t>Structured noise removal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Eigen et al.: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Restoring an Image Taken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through a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Window Covered with Dirt or Rain.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ICCV, 2013.</a:t>
            </a:r>
            <a:endParaRPr lang="en-US" dirty="0" smtClean="0"/>
          </a:p>
          <a:p>
            <a:r>
              <a:rPr lang="en-US" dirty="0" smtClean="0"/>
              <a:t>Non-blind deconvolution</a:t>
            </a:r>
          </a:p>
          <a:p>
            <a:pPr marL="742950" lvl="2" indent="-342900"/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Li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Xu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et al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Deep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Convolutional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Neural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Network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Deconvolution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NIPS 2014.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Super </a:t>
            </a:r>
            <a:r>
              <a:rPr lang="en-US" dirty="0" smtClean="0"/>
              <a:t>resolution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Dong et al.: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Learning a Deep Convolutional Network for Image Super-Resolution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ECCV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2014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Blind deconvolution (sub-task)</a:t>
            </a:r>
          </a:p>
          <a:p>
            <a:pPr lvl="1"/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Schuler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et al.: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Deblur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</a:rPr>
              <a:t>CoRR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abs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/1406.7,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en-US" dirty="0" smtClean="0"/>
              <a:t>CNN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(</a:t>
            </a:r>
            <a:r>
              <a:rPr lang="cs-CZ" dirty="0" err="1" smtClean="0"/>
              <a:t>Krizhevsky</a:t>
            </a:r>
            <a:r>
              <a:rPr lang="en-US" dirty="0" smtClean="0"/>
              <a:t> et al., 2012)	and many others</a:t>
            </a:r>
          </a:p>
          <a:p>
            <a:r>
              <a:rPr lang="en-US" dirty="0" smtClean="0"/>
              <a:t>Only convolutions and </a:t>
            </a:r>
            <a:r>
              <a:rPr lang="en-US" dirty="0" err="1" smtClean="0"/>
              <a:t>ReLU</a:t>
            </a:r>
            <a:endParaRPr lang="en-US" dirty="0" smtClean="0"/>
          </a:p>
          <a:p>
            <a:r>
              <a:rPr lang="en-US" dirty="0" smtClean="0"/>
              <a:t>Fully convolutional networks</a:t>
            </a:r>
          </a:p>
          <a:p>
            <a:r>
              <a:rPr lang="en-US" dirty="0"/>
              <a:t>No pooling = </a:t>
            </a:r>
            <a:r>
              <a:rPr lang="en-US" dirty="0" smtClean="0"/>
              <a:t>output has the same resolution as input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86" y="2923978"/>
            <a:ext cx="10174245" cy="33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en-US" dirty="0" smtClean="0"/>
              <a:t>CNN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(</a:t>
            </a:r>
            <a:r>
              <a:rPr lang="cs-CZ" dirty="0" err="1" smtClean="0"/>
              <a:t>Krizhevsky</a:t>
            </a:r>
            <a:r>
              <a:rPr lang="en-US" dirty="0" smtClean="0"/>
              <a:t> et al., 2012)	and many others</a:t>
            </a:r>
          </a:p>
          <a:p>
            <a:r>
              <a:rPr lang="en-US" dirty="0" smtClean="0"/>
              <a:t>Only convolutions and </a:t>
            </a:r>
            <a:r>
              <a:rPr lang="en-US" dirty="0" err="1" smtClean="0"/>
              <a:t>ReLU</a:t>
            </a:r>
            <a:endParaRPr lang="en-US" dirty="0" smtClean="0"/>
          </a:p>
          <a:p>
            <a:r>
              <a:rPr lang="en-US" dirty="0" smtClean="0"/>
              <a:t>Fully convolutional networks</a:t>
            </a:r>
          </a:p>
          <a:p>
            <a:r>
              <a:rPr lang="en-US" dirty="0"/>
              <a:t>No pooling = </a:t>
            </a:r>
            <a:r>
              <a:rPr lang="en-US" dirty="0" smtClean="0"/>
              <a:t>output has the same resolution as input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7D836-3674-45AD-986E-09E23B8A4A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840729"/>
            <a:ext cx="5516891" cy="32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>
            <a:alpha val="4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16249</TotalTime>
  <Words>748</Words>
  <Application>Microsoft Office PowerPoint</Application>
  <PresentationFormat>Širokoúhlá obrazovka</PresentationFormat>
  <Paragraphs>157</Paragraphs>
  <Slides>23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  <vt:variant>
        <vt:lpstr>Vlastní prezentace</vt:lpstr>
      </vt:variant>
      <vt:variant>
        <vt:i4>1</vt:i4>
      </vt:variant>
    </vt:vector>
  </HeadingPairs>
  <TitlesOfParts>
    <vt:vector size="29" baseType="lpstr">
      <vt:lpstr>Cambria Math</vt:lpstr>
      <vt:lpstr>Century Gothic</vt:lpstr>
      <vt:lpstr>Futura T OT Medium</vt:lpstr>
      <vt:lpstr>Tahoma</vt:lpstr>
      <vt:lpstr>prezentace</vt:lpstr>
      <vt:lpstr>Prezentace aplikace PowerPoint</vt:lpstr>
      <vt:lpstr>Blind deconvolution with CNNs</vt:lpstr>
      <vt:lpstr>Blind deconvolution with CNNs</vt:lpstr>
      <vt:lpstr>Classical blind deconvolution</vt:lpstr>
      <vt:lpstr>Classical blind deconvolution</vt:lpstr>
      <vt:lpstr>Learn deconvolution function from data</vt:lpstr>
      <vt:lpstr>CNN in image restoration</vt:lpstr>
      <vt:lpstr>Our CNN</vt:lpstr>
      <vt:lpstr>Our CNN</vt:lpstr>
      <vt:lpstr>Training</vt:lpstr>
      <vt:lpstr>Data</vt:lpstr>
      <vt:lpstr>Data</vt:lpstr>
      <vt:lpstr>Results</vt:lpstr>
      <vt:lpstr>Large CNN</vt:lpstr>
      <vt:lpstr>Results - baselines</vt:lpstr>
      <vt:lpstr>Results - examples</vt:lpstr>
      <vt:lpstr>Our results on real images</vt:lpstr>
      <vt:lpstr>Our results with non-uniform blur</vt:lpstr>
      <vt:lpstr>Our results with non-uniform blur</vt:lpstr>
      <vt:lpstr>Computational efficiency</vt:lpstr>
      <vt:lpstr>Future work</vt:lpstr>
      <vt:lpstr>New Dataset</vt:lpstr>
      <vt:lpstr>Prezentace aplikace PowerPoint</vt:lpstr>
      <vt:lpstr>Vlastní prezentace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neighbors for faster scanning window detection in images</dc:title>
  <dc:creator>Michal Hradis</dc:creator>
  <cp:lastModifiedBy>Michal Hradiš</cp:lastModifiedBy>
  <cp:revision>705</cp:revision>
  <dcterms:created xsi:type="dcterms:W3CDTF">2010-12-02T20:13:19Z</dcterms:created>
  <dcterms:modified xsi:type="dcterms:W3CDTF">2015-09-08T11:14:26Z</dcterms:modified>
</cp:coreProperties>
</file>