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82" r:id="rId2"/>
    <p:sldId id="281" r:id="rId3"/>
    <p:sldId id="280" r:id="rId4"/>
    <p:sldId id="284" r:id="rId5"/>
    <p:sldId id="283" r:id="rId6"/>
    <p:sldId id="298" r:id="rId7"/>
    <p:sldId id="285" r:id="rId8"/>
    <p:sldId id="293" r:id="rId9"/>
    <p:sldId id="287" r:id="rId10"/>
    <p:sldId id="288" r:id="rId11"/>
    <p:sldId id="294" r:id="rId12"/>
    <p:sldId id="289" r:id="rId13"/>
    <p:sldId id="295" r:id="rId14"/>
    <p:sldId id="290" r:id="rId15"/>
    <p:sldId id="296" r:id="rId16"/>
    <p:sldId id="291" r:id="rId17"/>
    <p:sldId id="297" r:id="rId18"/>
    <p:sldId id="272" r:id="rId1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  <a:srgbClr val="FFCC66"/>
    <a:srgbClr val="CCCCFF"/>
    <a:srgbClr val="99CCFF"/>
    <a:srgbClr val="FFCCFF"/>
    <a:srgbClr val="99FF99"/>
    <a:srgbClr val="FF6600"/>
    <a:srgbClr val="CC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276" autoAdjust="0"/>
  </p:normalViewPr>
  <p:slideViewPr>
    <p:cSldViewPr>
      <p:cViewPr varScale="1">
        <p:scale>
          <a:sx n="116" d="100"/>
          <a:sy n="116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7D997E2-9705-490D-B10A-210A7FFCB1B9}" type="datetimeFigureOut">
              <a:rPr lang="en-US"/>
              <a:pPr>
                <a:defRPr/>
              </a:pPr>
              <a:t>2/1/2013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FEC8C09-B8F6-4A21-848A-8400F2E715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EC8C09-B8F6-4A21-848A-8400F2E71577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logo-artemis TRANSPARENT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88" y="4786313"/>
            <a:ext cx="1157287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14"/>
          <p:cNvSpPr txBox="1"/>
          <p:nvPr/>
        </p:nvSpPr>
        <p:spPr>
          <a:xfrm>
            <a:off x="2571750" y="6334125"/>
            <a:ext cx="435768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1200" i="1" dirty="0">
                <a:solidFill>
                  <a:schemeClr val="bg2"/>
                </a:solidFill>
              </a:rPr>
              <a:t>RECOMP is made possible by funding from</a:t>
            </a:r>
            <a:br>
              <a:rPr lang="en-GB" sz="1200" i="1" dirty="0">
                <a:solidFill>
                  <a:schemeClr val="bg2"/>
                </a:solidFill>
              </a:rPr>
            </a:br>
            <a:r>
              <a:rPr lang="en-GB" sz="1200" i="1" dirty="0">
                <a:solidFill>
                  <a:schemeClr val="bg2"/>
                </a:solidFill>
              </a:rPr>
              <a:t>the ARTEMIS Joint Undertaking</a:t>
            </a:r>
            <a:r>
              <a:rPr lang="en-GB" sz="1600" i="1" dirty="0">
                <a:solidFill>
                  <a:schemeClr val="bg2"/>
                </a:solidFill>
              </a:rPr>
              <a:t>.</a:t>
            </a:r>
            <a:endParaRPr lang="en-US" sz="1600" i="1" dirty="0">
              <a:solidFill>
                <a:schemeClr val="bg2"/>
              </a:solidFill>
            </a:endParaRPr>
          </a:p>
        </p:txBody>
      </p:sp>
      <p:pic>
        <p:nvPicPr>
          <p:cNvPr id="6" name="Picture 15" descr="jaune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63" y="5143500"/>
            <a:ext cx="928687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logoRecomp_v1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75" y="3286125"/>
            <a:ext cx="3319463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928662" y="0"/>
            <a:ext cx="7851648" cy="1828800"/>
          </a:xfrm>
          <a:ln>
            <a:noFill/>
          </a:ln>
        </p:spPr>
        <p:txBody>
          <a:bodyPr tIns="0" rIns="18288" anchor="ctr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ct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928662" y="2000240"/>
            <a:ext cx="7854696" cy="1143008"/>
          </a:xfrm>
        </p:spPr>
        <p:txBody>
          <a:bodyPr lIns="0" rIns="18288"/>
          <a:lstStyle>
            <a:lvl1pPr marL="0" marR="4572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logoRecomp_v2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91475" y="36513"/>
            <a:ext cx="110013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4" descr="logo-artemis TRANSPARENT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27763"/>
            <a:ext cx="5746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0"/>
            <a:ext cx="7286676" cy="785818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48" y="1071546"/>
            <a:ext cx="7972452" cy="53578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BA13C-56B3-4E6F-8043-964A15A3C268}" type="datetimeFigureOut">
              <a:rPr lang="en-US"/>
              <a:pPr>
                <a:defRPr/>
              </a:pPr>
              <a:t>2/1/2013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6563" y="6500813"/>
            <a:ext cx="762000" cy="2206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30C410-C488-4954-A47B-088D72CC3A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8"/>
          <p:cNvSpPr>
            <a:spLocks noGrp="1"/>
          </p:cNvSpPr>
          <p:nvPr>
            <p:ph type="title"/>
          </p:nvPr>
        </p:nvSpPr>
        <p:spPr bwMode="auto">
          <a:xfrm>
            <a:off x="714375" y="357188"/>
            <a:ext cx="7972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1027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714375" y="1714500"/>
            <a:ext cx="797242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1000125" y="6500813"/>
            <a:ext cx="1471613" cy="222250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4DBBDB6-8EFF-40F0-85A9-61E45928B63A}" type="datetimeFigureOut">
              <a:rPr lang="en-US"/>
              <a:pPr>
                <a:defRPr/>
              </a:pPr>
              <a:t>2/1/2013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357563" y="6500813"/>
            <a:ext cx="3352800" cy="222250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500813"/>
            <a:ext cx="762000" cy="220662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FABC2D9-2936-4CF7-ABD5-77778573969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1031" name="Group 16"/>
          <p:cNvGrpSpPr>
            <a:grpSpLocks/>
          </p:cNvGrpSpPr>
          <p:nvPr/>
        </p:nvGrpSpPr>
        <p:grpSpPr bwMode="auto">
          <a:xfrm rot="-5400000">
            <a:off x="-2908300" y="2908300"/>
            <a:ext cx="6858000" cy="1041400"/>
            <a:chOff x="-19017" y="-7144"/>
            <a:chExt cx="9180548" cy="1041400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388496" y="-7144"/>
              <a:ext cx="4762409" cy="638175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1668" y="564"/>
                </a:cxn>
                <a:cxn ang="0">
                  <a:pos x="3000" y="186"/>
                </a:cxn>
                <a:cxn ang="0">
                  <a:pos x="3000" y="6"/>
                </a:cxn>
                <a:cxn ang="0">
                  <a:pos x="0" y="0"/>
                </a:cxn>
              </a:cxnLst>
              <a:rect l="0" t="0" r="0" b="0"/>
              <a:pathLst>
                <a:path w="3000" h="595">
                  <a:moveTo>
                    <a:pt x="0" y="0"/>
                  </a:moveTo>
                  <a:cubicBezTo>
                    <a:pt x="174" y="102"/>
                    <a:pt x="1168" y="533"/>
                    <a:pt x="1668" y="564"/>
                  </a:cubicBezTo>
                  <a:cubicBezTo>
                    <a:pt x="2168" y="595"/>
                    <a:pt x="2778" y="279"/>
                    <a:pt x="3000" y="186"/>
                  </a:cubicBezTo>
                  <a:lnTo>
                    <a:pt x="3000" y="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3">
                    <a:shade val="50000"/>
                    <a:alpha val="30000"/>
                    <a:satMod val="130000"/>
                  </a:schemeClr>
                </a:gs>
                <a:gs pos="80000">
                  <a:schemeClr val="accent2">
                    <a:shade val="75000"/>
                    <a:alpha val="45000"/>
                    <a:satMod val="140000"/>
                  </a:scheme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grpSp>
          <p:nvGrpSpPr>
            <p:cNvPr id="1033" name="Group 15"/>
            <p:cNvGrpSpPr>
              <a:grpSpLocks/>
            </p:cNvGrpSpPr>
            <p:nvPr/>
          </p:nvGrpSpPr>
          <p:grpSpPr bwMode="auto">
            <a:xfrm>
              <a:off x="-19017" y="-7144"/>
              <a:ext cx="9180548" cy="1041400"/>
              <a:chOff x="-19017" y="-7144"/>
              <a:chExt cx="9180548" cy="1041400"/>
            </a:xfrm>
          </p:grpSpPr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-10516" y="-7144"/>
                <a:ext cx="9163547" cy="1041400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6" y="2"/>
                  </a:cxn>
                  <a:cxn ang="0">
                    <a:pos x="2542" y="0"/>
                  </a:cxn>
                  <a:cxn ang="0">
                    <a:pos x="4374" y="367"/>
                  </a:cxn>
                  <a:cxn ang="0">
                    <a:pos x="5766" y="55"/>
                  </a:cxn>
                  <a:cxn ang="0">
                    <a:pos x="5772" y="213"/>
                  </a:cxn>
                  <a:cxn ang="0">
                    <a:pos x="4302" y="439"/>
                  </a:cxn>
                  <a:cxn ang="0">
                    <a:pos x="1488" y="201"/>
                  </a:cxn>
                  <a:cxn ang="0">
                    <a:pos x="0" y="656"/>
                  </a:cxn>
                  <a:cxn ang="0">
                    <a:pos x="6" y="2"/>
                  </a:cxn>
                </a:cxnLst>
                <a:rect l="0" t="0" r="0" b="0"/>
                <a:pathLst>
                  <a:path w="5772" h="656">
                    <a:moveTo>
                      <a:pt x="6" y="2"/>
                    </a:moveTo>
                    <a:lnTo>
                      <a:pt x="2542" y="0"/>
                    </a:lnTo>
                    <a:cubicBezTo>
                      <a:pt x="2746" y="101"/>
                      <a:pt x="3828" y="367"/>
                      <a:pt x="4374" y="367"/>
                    </a:cubicBezTo>
                    <a:cubicBezTo>
                      <a:pt x="4920" y="367"/>
                      <a:pt x="5526" y="152"/>
                      <a:pt x="5766" y="55"/>
                    </a:cubicBezTo>
                    <a:lnTo>
                      <a:pt x="5772" y="213"/>
                    </a:lnTo>
                    <a:cubicBezTo>
                      <a:pt x="5670" y="257"/>
                      <a:pt x="5016" y="441"/>
                      <a:pt x="4302" y="439"/>
                    </a:cubicBezTo>
                    <a:cubicBezTo>
                      <a:pt x="3588" y="437"/>
                      <a:pt x="2205" y="165"/>
                      <a:pt x="1488" y="201"/>
                    </a:cubicBezTo>
                    <a:cubicBezTo>
                      <a:pt x="750" y="209"/>
                      <a:pt x="270" y="482"/>
                      <a:pt x="0" y="656"/>
                    </a:cubicBezTo>
                    <a:lnTo>
                      <a:pt x="6" y="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shade val="50000"/>
                      <a:alpha val="45000"/>
                      <a:satMod val="120000"/>
                    </a:schemeClr>
                  </a:gs>
                  <a:gs pos="100000">
                    <a:schemeClr val="accent3">
                      <a:shade val="80000"/>
                      <a:alpha val="55000"/>
                      <a:satMod val="155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algn="l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grpSp>
            <p:nvGrpSpPr>
              <p:cNvPr id="1035" name="Group 1"/>
              <p:cNvGrpSpPr>
                <a:grpSpLocks/>
              </p:cNvGrpSpPr>
              <p:nvPr/>
            </p:nvGrpSpPr>
            <p:grpSpPr bwMode="auto">
              <a:xfrm>
                <a:off x="-19017" y="202408"/>
                <a:ext cx="9180548" cy="649224"/>
                <a:chOff x="-19045" y="216550"/>
                <a:chExt cx="9180548" cy="649224"/>
              </a:xfrm>
            </p:grpSpPr>
            <p:sp>
              <p:nvSpPr>
                <p:cNvPr id="12" name="Freeform 11"/>
                <p:cNvSpPr>
                  <a:spLocks/>
                </p:cNvSpPr>
                <p:nvPr/>
              </p:nvSpPr>
              <p:spPr bwMode="auto">
                <a:xfrm rot="21435692">
                  <a:off x="-19045" y="216550"/>
                  <a:ext cx="9163050" cy="649224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966"/>
                    </a:cxn>
                    <a:cxn ang="0">
                      <a:pos x="1608" y="282"/>
                    </a:cxn>
                    <a:cxn ang="0">
                      <a:pos x="4110" y="1008"/>
                    </a:cxn>
                    <a:cxn ang="0">
                      <a:pos x="5772" y="0"/>
                    </a:cxn>
                  </a:cxnLst>
                  <a:rect l="0" t="0" r="0" b="0"/>
                  <a:pathLst>
                    <a:path w="5772" h="1055">
                      <a:moveTo>
                        <a:pt x="0" y="966"/>
                      </a:moveTo>
                      <a:cubicBezTo>
                        <a:pt x="282" y="738"/>
                        <a:pt x="923" y="275"/>
                        <a:pt x="1608" y="282"/>
                      </a:cubicBezTo>
                      <a:cubicBezTo>
                        <a:pt x="2293" y="289"/>
                        <a:pt x="3416" y="1055"/>
                        <a:pt x="4110" y="1008"/>
                      </a:cubicBezTo>
                      <a:cubicBezTo>
                        <a:pt x="4804" y="961"/>
                        <a:pt x="5426" y="210"/>
                        <a:pt x="5772" y="0"/>
                      </a:cubicBezTo>
                    </a:path>
                  </a:pathLst>
                </a:custGeom>
                <a:noFill/>
                <a:ln w="10795" cap="flat" cmpd="sng" algn="ctr">
                  <a:gradFill>
                    <a:gsLst>
                      <a:gs pos="74000">
                        <a:schemeClr val="accent3">
                          <a:shade val="75000"/>
                        </a:schemeClr>
                      </a:gs>
                      <a:gs pos="86000">
                        <a:schemeClr val="tx1">
                          <a:alpha val="29000"/>
                        </a:schemeClr>
                      </a:gs>
                      <a:gs pos="16000">
                        <a:schemeClr val="accent2">
                          <a:shade val="75000"/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algn="l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  <p:sp>
              <p:nvSpPr>
                <p:cNvPr id="13" name="Freeform 12"/>
                <p:cNvSpPr>
                  <a:spLocks/>
                </p:cNvSpPr>
                <p:nvPr/>
              </p:nvSpPr>
              <p:spPr bwMode="auto">
                <a:xfrm rot="21435692">
                  <a:off x="-14309" y="290003"/>
                  <a:ext cx="9175812" cy="530352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732"/>
                    </a:cxn>
                    <a:cxn ang="0">
                      <a:pos x="1638" y="228"/>
                    </a:cxn>
                    <a:cxn ang="0">
                      <a:pos x="4122" y="816"/>
                    </a:cxn>
                    <a:cxn ang="0">
                      <a:pos x="5766" y="0"/>
                    </a:cxn>
                  </a:cxnLst>
                  <a:rect l="0" t="0" r="0" b="0"/>
                  <a:pathLst>
                    <a:path w="5766" h="854">
                      <a:moveTo>
                        <a:pt x="0" y="732"/>
                      </a:moveTo>
                      <a:cubicBezTo>
                        <a:pt x="273" y="647"/>
                        <a:pt x="951" y="214"/>
                        <a:pt x="1638" y="228"/>
                      </a:cubicBezTo>
                      <a:cubicBezTo>
                        <a:pt x="2325" y="242"/>
                        <a:pt x="3434" y="854"/>
                        <a:pt x="4122" y="816"/>
                      </a:cubicBezTo>
                      <a:cubicBezTo>
                        <a:pt x="4810" y="778"/>
                        <a:pt x="5424" y="170"/>
                        <a:pt x="5766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74000">
                        <a:schemeClr val="accent4"/>
                      </a:gs>
                      <a:gs pos="44000">
                        <a:schemeClr val="accent1"/>
                      </a:gs>
                      <a:gs pos="33000">
                        <a:schemeClr val="accent2"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algn="l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cs typeface="+mn-cs"/>
                  </a:endParaRPr>
                </a:p>
              </p:txBody>
            </p:sp>
          </p:grp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xStyles>
    <p:titleStyle>
      <a:lvl1pPr algn="ctr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128792" cy="576064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/>
              <a:t>Servo control for theatre equipment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Cílem je vytvořit část řídicího systému pro regulaci pohonu zařízení divadelní techniky, za použití metod a nástrojů z projektu RECOMP. </a:t>
            </a:r>
          </a:p>
          <a:p>
            <a:r>
              <a:rPr lang="cs-CZ" dirty="0" smtClean="0"/>
              <a:t>Divadelní mechanizace = zařízení sloužící pro přesun materiálu (kulis) a osob v divadelním prostředí. Zabýváme se těmi s elektrickým pohonem, jejichž rychlost je regulována frekvenčním měničem. </a:t>
            </a:r>
          </a:p>
          <a:p>
            <a:r>
              <a:rPr lang="cs-CZ" dirty="0" smtClean="0"/>
              <a:t>V divadelním prostředí je potřeba zajistit bezpečnost osob a věcí, které se v jejich blízkosti pohybují, aby nedošlo k jejich zranění nebo poškození. Se zařízeními je možné hýbat synchronně = kulisa zavěšená na několika tazích může být zastavením jednoho z nich poškozena (tomu je nutné zabránit)</a:t>
            </a:r>
            <a:endParaRPr lang="cs-CZ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4348" y="1095486"/>
            <a:ext cx="7972452" cy="5357850"/>
          </a:xfrm>
        </p:spPr>
        <p:txBody>
          <a:bodyPr/>
          <a:lstStyle/>
          <a:p>
            <a:r>
              <a:rPr lang="cs-CZ" dirty="0" smtClean="0"/>
              <a:t>Aplikace je navržena jako, </a:t>
            </a:r>
            <a:r>
              <a:rPr lang="cs-CZ" dirty="0" err="1" smtClean="0"/>
              <a:t>vícevláknová</a:t>
            </a:r>
            <a:r>
              <a:rPr lang="cs-CZ" dirty="0" smtClean="0"/>
              <a:t> komunikace vláken přes sdílenou paměť.</a:t>
            </a:r>
          </a:p>
          <a:p>
            <a:r>
              <a:rPr lang="cs-CZ" dirty="0" smtClean="0"/>
              <a:t>Část vláken by měla fungovat v zabezpečené části procesoru, jedno vlákno v nezabezpečené. Aktuálně není nijak docíleno </a:t>
            </a:r>
            <a:r>
              <a:rPr lang="en-US" dirty="0" smtClean="0"/>
              <a:t>&gt; </a:t>
            </a:r>
            <a:r>
              <a:rPr lang="cs-CZ" dirty="0" smtClean="0"/>
              <a:t>použitý operační systém (</a:t>
            </a:r>
            <a:r>
              <a:rPr lang="cs-CZ" dirty="0" err="1" smtClean="0"/>
              <a:t>WinCE</a:t>
            </a:r>
            <a:r>
              <a:rPr lang="cs-CZ" dirty="0" smtClean="0"/>
              <a:t>) neumožňuje řízení jednotlivých procesů na určených jádrech procesoru.</a:t>
            </a:r>
          </a:p>
          <a:p>
            <a:r>
              <a:rPr lang="cs-CZ" dirty="0" err="1" smtClean="0"/>
              <a:t>Main</a:t>
            </a:r>
            <a:r>
              <a:rPr lang="cs-CZ" dirty="0" smtClean="0"/>
              <a:t> </a:t>
            </a:r>
            <a:r>
              <a:rPr lang="cs-CZ" dirty="0" err="1" smtClean="0"/>
              <a:t>thread</a:t>
            </a:r>
            <a:r>
              <a:rPr lang="cs-CZ" dirty="0" smtClean="0"/>
              <a:t> = hlavní vlákno, které se stará o inicializaci a spuštění ostatních vláken. </a:t>
            </a:r>
          </a:p>
          <a:p>
            <a:r>
              <a:rPr lang="cs-CZ" dirty="0" err="1" smtClean="0"/>
              <a:t>Communication</a:t>
            </a:r>
            <a:r>
              <a:rPr lang="cs-CZ" dirty="0" smtClean="0"/>
              <a:t> </a:t>
            </a:r>
            <a:r>
              <a:rPr lang="cs-CZ" dirty="0" err="1" smtClean="0"/>
              <a:t>thread</a:t>
            </a:r>
            <a:r>
              <a:rPr lang="cs-CZ" dirty="0" smtClean="0"/>
              <a:t> = má na starosti komunikaci přes </a:t>
            </a:r>
            <a:r>
              <a:rPr lang="cs-CZ" dirty="0" err="1" smtClean="0"/>
              <a:t>ethernet</a:t>
            </a:r>
            <a:r>
              <a:rPr lang="cs-CZ" dirty="0" smtClean="0"/>
              <a:t> s dalšími zařízeními a ovládacími panely (</a:t>
            </a:r>
            <a:r>
              <a:rPr lang="cs-CZ" dirty="0" err="1" smtClean="0"/>
              <a:t>Control</a:t>
            </a:r>
            <a:r>
              <a:rPr lang="cs-CZ" dirty="0" smtClean="0"/>
              <a:t> panel). Provádí kódování a dekódování odchozí/příchozí zprávy na vytvořený komunikační protokol. Pokud vše proběhne korektně, změní hodnotu ve sdílené paměti, která následně způsobí změnu regulačního zásahu pohonu.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dirty="0" err="1" smtClean="0"/>
              <a:t>Communication</a:t>
            </a:r>
            <a:r>
              <a:rPr lang="cs-CZ" sz="3600" dirty="0" smtClean="0"/>
              <a:t> </a:t>
            </a:r>
            <a:r>
              <a:rPr lang="cs-CZ" sz="3600" dirty="0" err="1" smtClean="0"/>
              <a:t>trhead</a:t>
            </a:r>
            <a:r>
              <a:rPr lang="cs-CZ" sz="3600" dirty="0" smtClean="0"/>
              <a:t> - </a:t>
            </a:r>
            <a:r>
              <a:rPr lang="cs-CZ" sz="3600" dirty="0" err="1" smtClean="0"/>
              <a:t>State</a:t>
            </a:r>
            <a:r>
              <a:rPr lang="cs-CZ" sz="3600" dirty="0" smtClean="0"/>
              <a:t> diagram</a:t>
            </a:r>
            <a:endParaRPr lang="cs-CZ" sz="3600" dirty="0"/>
          </a:p>
        </p:txBody>
      </p:sp>
      <p:pic>
        <p:nvPicPr>
          <p:cNvPr id="4" name="Zástupný symbol pro obsah 3" descr="Communication thread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61609" y="1106912"/>
            <a:ext cx="6677957" cy="5287113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Monitor </a:t>
            </a:r>
            <a:r>
              <a:rPr lang="cs-CZ" dirty="0" err="1" smtClean="0"/>
              <a:t>thread</a:t>
            </a:r>
            <a:r>
              <a:rPr lang="cs-CZ" dirty="0" smtClean="0"/>
              <a:t> = monitoruje parametry frekvenčního měniče (přes sběrnici CAN), hodnotu polohy z ARC a další bezpečnostní logické vstupy. Aktuální hodnoty se s časovými značkami ukládají do sdílené paměti </a:t>
            </a:r>
            <a:r>
              <a:rPr lang="cs-CZ" dirty="0" err="1" smtClean="0"/>
              <a:t>DeviceParams</a:t>
            </a:r>
            <a:r>
              <a:rPr lang="cs-CZ" dirty="0" smtClean="0"/>
              <a:t>. </a:t>
            </a:r>
          </a:p>
          <a:p>
            <a:r>
              <a:rPr lang="cs-CZ" dirty="0" err="1" smtClean="0"/>
              <a:t>Detection</a:t>
            </a:r>
            <a:r>
              <a:rPr lang="cs-CZ" dirty="0" smtClean="0"/>
              <a:t> input </a:t>
            </a:r>
            <a:r>
              <a:rPr lang="cs-CZ" dirty="0" err="1" smtClean="0"/>
              <a:t>thread</a:t>
            </a:r>
            <a:r>
              <a:rPr lang="cs-CZ" dirty="0" smtClean="0"/>
              <a:t> = monitoruje logický vstup detekující nebezpečnou situaci na principech počítačového vidění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dirty="0" smtClean="0"/>
              <a:t>Monitor </a:t>
            </a:r>
            <a:r>
              <a:rPr lang="cs-CZ" sz="3600" dirty="0" err="1" smtClean="0"/>
              <a:t>thread</a:t>
            </a:r>
            <a:r>
              <a:rPr lang="cs-CZ" sz="3600" dirty="0" smtClean="0"/>
              <a:t> – </a:t>
            </a:r>
            <a:r>
              <a:rPr lang="cs-CZ" sz="3600" dirty="0" err="1" smtClean="0"/>
              <a:t>state</a:t>
            </a:r>
            <a:r>
              <a:rPr lang="cs-CZ" sz="3600" dirty="0" smtClean="0"/>
              <a:t> diagram</a:t>
            </a:r>
            <a:endParaRPr lang="cs-CZ" sz="3600" dirty="0"/>
          </a:p>
        </p:txBody>
      </p:sp>
      <p:pic>
        <p:nvPicPr>
          <p:cNvPr id="4" name="Zástupný symbol pro obsah 3" descr="Monitor thread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49545" y="1071563"/>
            <a:ext cx="4302085" cy="5357812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/>
              <a:t>Control</a:t>
            </a:r>
            <a:r>
              <a:rPr lang="cs-CZ" dirty="0" smtClean="0"/>
              <a:t> </a:t>
            </a:r>
            <a:r>
              <a:rPr lang="cs-CZ" dirty="0" err="1" smtClean="0"/>
              <a:t>thread</a:t>
            </a:r>
            <a:r>
              <a:rPr lang="cs-CZ" dirty="0" smtClean="0"/>
              <a:t> = vlákno pro kontrolu, výpočet a nastavení regulačního zásahu. Provede se kontrola bezpečnostních funkci a kontrola splnitelnosti požadovaného pohybu. Pokud je vše v pořádku, PID regulátor vypočte regulační zásah. Nastavení pohybu je přes CAN zasláno frekvenčnímu měniči. 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err="1" smtClean="0"/>
              <a:t>Control</a:t>
            </a:r>
            <a:r>
              <a:rPr lang="cs-CZ" dirty="0" smtClean="0"/>
              <a:t> </a:t>
            </a:r>
            <a:r>
              <a:rPr lang="cs-CZ" dirty="0" err="1" smtClean="0"/>
              <a:t>thread</a:t>
            </a:r>
            <a:r>
              <a:rPr lang="cs-CZ" dirty="0" smtClean="0"/>
              <a:t> – </a:t>
            </a:r>
            <a:r>
              <a:rPr lang="cs-CZ" dirty="0" err="1" smtClean="0"/>
              <a:t>state</a:t>
            </a:r>
            <a:r>
              <a:rPr lang="cs-CZ" dirty="0" smtClean="0"/>
              <a:t> diagram</a:t>
            </a:r>
            <a:endParaRPr lang="cs-CZ" dirty="0"/>
          </a:p>
        </p:txBody>
      </p:sp>
      <p:pic>
        <p:nvPicPr>
          <p:cNvPr id="4" name="Zástupný symbol pro obsah 3" descr="Control thread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79491" y="1071563"/>
            <a:ext cx="4042193" cy="5357812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err="1" smtClean="0"/>
              <a:t>Cross</a:t>
            </a:r>
            <a:r>
              <a:rPr lang="cs-CZ" dirty="0" smtClean="0"/>
              <a:t>-</a:t>
            </a:r>
            <a:r>
              <a:rPr lang="cs-CZ" dirty="0" err="1" smtClean="0"/>
              <a:t>platform</a:t>
            </a:r>
            <a:r>
              <a:rPr lang="cs-CZ" dirty="0" smtClean="0"/>
              <a:t> SW </a:t>
            </a:r>
            <a:r>
              <a:rPr lang="cs-CZ" dirty="0" err="1" smtClean="0"/>
              <a:t>framework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SW využívá vytvořený platformě nezávislý </a:t>
            </a:r>
            <a:r>
              <a:rPr lang="cs-CZ" dirty="0" err="1" smtClean="0"/>
              <a:t>framework</a:t>
            </a:r>
            <a:r>
              <a:rPr lang="cs-CZ" dirty="0" smtClean="0"/>
              <a:t>. Umožňuje rychlou přenositelnost na jiné operační systémy. Bylo testováno na </a:t>
            </a:r>
            <a:r>
              <a:rPr lang="cs-CZ" dirty="0" err="1" smtClean="0"/>
              <a:t>WindowsCE</a:t>
            </a:r>
            <a:r>
              <a:rPr lang="cs-CZ" dirty="0" smtClean="0"/>
              <a:t>, Linux a </a:t>
            </a:r>
            <a:r>
              <a:rPr lang="cs-CZ" dirty="0" err="1" smtClean="0"/>
              <a:t>OpenRTOS</a:t>
            </a:r>
            <a:r>
              <a:rPr lang="cs-CZ" dirty="0" smtClean="0"/>
              <a:t>.</a:t>
            </a:r>
          </a:p>
          <a:p>
            <a:r>
              <a:rPr lang="cs-CZ" dirty="0" smtClean="0"/>
              <a:t>Aplikace aktuálně pracuje na OS </a:t>
            </a:r>
            <a:r>
              <a:rPr lang="cs-CZ" dirty="0" err="1" smtClean="0"/>
              <a:t>WinCE</a:t>
            </a:r>
            <a:r>
              <a:rPr lang="cs-CZ" dirty="0" smtClean="0"/>
              <a:t>.</a:t>
            </a:r>
          </a:p>
          <a:p>
            <a:r>
              <a:rPr lang="cs-CZ" dirty="0" smtClean="0"/>
              <a:t>Převod na </a:t>
            </a:r>
            <a:r>
              <a:rPr lang="cs-CZ" dirty="0" err="1" smtClean="0"/>
              <a:t>OpenRTOS</a:t>
            </a:r>
            <a:r>
              <a:rPr lang="cs-CZ" dirty="0" smtClean="0"/>
              <a:t> zatím nebyl možný </a:t>
            </a:r>
            <a:r>
              <a:rPr lang="en-US" dirty="0" smtClean="0"/>
              <a:t>&gt;</a:t>
            </a:r>
            <a:r>
              <a:rPr lang="cs-CZ" dirty="0" smtClean="0"/>
              <a:t> není k dispozici knihovna pro komunikaci přes SPI, která je nutná pro komunikaci s FPGA a CAN modulem.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VIDEO UKÁZKA</a:t>
            </a:r>
            <a:endParaRPr lang="cs-CZ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sz="4000" dirty="0" smtClean="0"/>
          </a:p>
          <a:p>
            <a:pPr>
              <a:buNone/>
            </a:pPr>
            <a:endParaRPr lang="en-US" sz="4000" dirty="0" smtClean="0"/>
          </a:p>
          <a:p>
            <a:pPr algn="ctr">
              <a:buNone/>
            </a:pPr>
            <a:r>
              <a:rPr lang="en-US" sz="4000" dirty="0" smtClean="0"/>
              <a:t>Thank you for your attention </a:t>
            </a:r>
            <a:endParaRPr lang="cs-CZ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Koncept zapojení celého systému: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</p:txBody>
      </p:sp>
      <p:pic>
        <p:nvPicPr>
          <p:cNvPr id="4" name="Obrázek 3" descr="C:\Skola\RECOMP\Demonstrator doc\koncept propojeni techniky a OP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772816"/>
            <a:ext cx="3382551" cy="4409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/>
              <a:t>Control</a:t>
            </a:r>
            <a:r>
              <a:rPr lang="cs-CZ" dirty="0" smtClean="0"/>
              <a:t> Panel = v systému může být umístěno více ovládacích panelů, které nabízejí GUI pro ovládání zařízení v divadle. Jedná se o přístupový bod pro uživatele systému. Jsou zde zobrazeny aktuální informace o připojených zařízeních + možnost zaslání požadavku na pohyb jednotlivých zařízení/ nastavení synchronních pravidel více zařízení.</a:t>
            </a:r>
          </a:p>
          <a:p>
            <a:r>
              <a:rPr lang="cs-CZ" dirty="0" smtClean="0"/>
              <a:t>Jednotlivé panely jsou propojeny </a:t>
            </a:r>
            <a:r>
              <a:rPr lang="cs-CZ" dirty="0" err="1" smtClean="0"/>
              <a:t>switchem</a:t>
            </a:r>
            <a:r>
              <a:rPr lang="cs-CZ" dirty="0" smtClean="0"/>
              <a:t> s jednotkami Device </a:t>
            </a:r>
            <a:r>
              <a:rPr lang="cs-CZ" dirty="0" err="1" smtClean="0"/>
              <a:t>Control</a:t>
            </a:r>
            <a:r>
              <a:rPr lang="cs-CZ" dirty="0" smtClean="0"/>
              <a:t>, které obsluhují konkrétní zařízení v divadle.</a:t>
            </a:r>
          </a:p>
          <a:p>
            <a:r>
              <a:rPr lang="cs-CZ" dirty="0" smtClean="0"/>
              <a:t>Komunikace je na základě speciálně navrženého protokolu. Konstrukce </a:t>
            </a:r>
            <a:r>
              <a:rPr lang="cs-CZ" dirty="0" err="1" smtClean="0"/>
              <a:t>Control</a:t>
            </a:r>
            <a:r>
              <a:rPr lang="cs-CZ" dirty="0" smtClean="0"/>
              <a:t> Panelu není součástí demonstrátoru, pouze jej využívá.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Device </a:t>
            </a:r>
            <a:r>
              <a:rPr lang="cs-CZ" dirty="0" err="1" smtClean="0"/>
              <a:t>Control</a:t>
            </a:r>
            <a:r>
              <a:rPr lang="cs-CZ" dirty="0" smtClean="0"/>
              <a:t> = jednotka pro přístup k samotnému divadelnímu zařízení. Je pro ni využita HW platforma AX32 s přídavným modulem divadelní techniky, kterou vytvořila CAMEA s.r.o.</a:t>
            </a:r>
          </a:p>
          <a:p>
            <a:r>
              <a:rPr lang="cs-CZ" dirty="0" smtClean="0"/>
              <a:t>K této jednotce je přes sběrnici CAN připojen frekvenční měnič regulující pohon zařízení. Přes rozhranní SSI připojeno ARC. Dále obsahuje množství logických vstupů pro zajištění bezpečnostních funkci a několik výstupů (např. pro odblokování brzdy pohonu apod.)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Ukázka reálného zapojení</a:t>
            </a:r>
            <a:endParaRPr lang="cs-CZ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764704"/>
            <a:ext cx="6910734" cy="5863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 descr="DSC_00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052737"/>
            <a:ext cx="7155491" cy="4752528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dirty="0" smtClean="0"/>
              <a:t>Přehled I/O dostupných na platformě</a:t>
            </a:r>
            <a:endParaRPr lang="cs-CZ" sz="3600" dirty="0"/>
          </a:p>
        </p:txBody>
      </p:sp>
      <p:pic>
        <p:nvPicPr>
          <p:cNvPr id="1026" name="Picture 2" descr="C:\Skola\RECOMP\Demonstrator doc\board scheme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1370101"/>
            <a:ext cx="7972425" cy="47607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14348" y="0"/>
            <a:ext cx="7286676" cy="1196752"/>
          </a:xfrm>
        </p:spPr>
        <p:txBody>
          <a:bodyPr>
            <a:noAutofit/>
          </a:bodyPr>
          <a:lstStyle/>
          <a:p>
            <a:r>
              <a:rPr lang="cs-CZ" sz="3200" dirty="0" smtClean="0"/>
              <a:t>Použité I/O, propojení s divadelním zařízením</a:t>
            </a:r>
            <a:endParaRPr lang="cs-CZ" sz="3200" dirty="0"/>
          </a:p>
        </p:txBody>
      </p:sp>
      <p:pic>
        <p:nvPicPr>
          <p:cNvPr id="4" name="Zástupný symbol pro obsah 3" descr="Board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75" y="1226396"/>
            <a:ext cx="7972425" cy="5048146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Software design</a:t>
            </a:r>
            <a:endParaRPr lang="cs-CZ" dirty="0"/>
          </a:p>
        </p:txBody>
      </p:sp>
      <p:pic>
        <p:nvPicPr>
          <p:cNvPr id="4" name="Zástupný symbol pro obsah 3" descr="vlakna.pn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27584" y="1772816"/>
            <a:ext cx="7936301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lantilla-RECOMP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plantilla-RECOMP</Template>
  <TotalTime>9070</TotalTime>
  <Words>579</Words>
  <Application>Microsoft Office PowerPoint</Application>
  <PresentationFormat>Předvádění na obrazovce (4:3)</PresentationFormat>
  <Paragraphs>38</Paragraphs>
  <Slides>18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19" baseType="lpstr">
      <vt:lpstr>plantilla-RECOMP</vt:lpstr>
      <vt:lpstr>Servo control for theatre equipment</vt:lpstr>
      <vt:lpstr>Snímek 2</vt:lpstr>
      <vt:lpstr>Snímek 3</vt:lpstr>
      <vt:lpstr>Snímek 4</vt:lpstr>
      <vt:lpstr>Ukázka reálného zapojení</vt:lpstr>
      <vt:lpstr>Snímek 6</vt:lpstr>
      <vt:lpstr>Přehled I/O dostupných na platformě</vt:lpstr>
      <vt:lpstr>Použité I/O, propojení s divadelním zařízením</vt:lpstr>
      <vt:lpstr>Software design</vt:lpstr>
      <vt:lpstr>Snímek 10</vt:lpstr>
      <vt:lpstr>Communication trhead - State diagram</vt:lpstr>
      <vt:lpstr>Snímek 12</vt:lpstr>
      <vt:lpstr>Monitor thread – state diagram</vt:lpstr>
      <vt:lpstr>Snímek 14</vt:lpstr>
      <vt:lpstr>Control thread – state diagram</vt:lpstr>
      <vt:lpstr>Cross-platform SW framework</vt:lpstr>
      <vt:lpstr>Snímek 17</vt:lpstr>
      <vt:lpstr>Snímek 18</vt:lpstr>
    </vt:vector>
  </TitlesOfParts>
  <Company>FCC INDUSTRIAL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Javier Marino</dc:creator>
  <cp:lastModifiedBy>Sevcovic</cp:lastModifiedBy>
  <cp:revision>299</cp:revision>
  <dcterms:created xsi:type="dcterms:W3CDTF">2011-03-17T16:59:05Z</dcterms:created>
  <dcterms:modified xsi:type="dcterms:W3CDTF">2013-02-01T15:23:26Z</dcterms:modified>
</cp:coreProperties>
</file>